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375" r:id="rId4"/>
  </p:sldMasterIdLst>
  <p:notesMasterIdLst>
    <p:notesMasterId r:id="rId39"/>
  </p:notesMasterIdLst>
  <p:handoutMasterIdLst>
    <p:handoutMasterId r:id="rId40"/>
  </p:handoutMasterIdLst>
  <p:sldIdLst>
    <p:sldId id="2448" r:id="rId5"/>
    <p:sldId id="2467" r:id="rId6"/>
    <p:sldId id="2474" r:id="rId7"/>
    <p:sldId id="2493" r:id="rId8"/>
    <p:sldId id="2477" r:id="rId9"/>
    <p:sldId id="2468" r:id="rId10"/>
    <p:sldId id="2463" r:id="rId11"/>
    <p:sldId id="2476" r:id="rId12"/>
    <p:sldId id="2460" r:id="rId13"/>
    <p:sldId id="2480" r:id="rId14"/>
    <p:sldId id="259" r:id="rId15"/>
    <p:sldId id="2471" r:id="rId16"/>
    <p:sldId id="2497" r:id="rId17"/>
    <p:sldId id="2466" r:id="rId18"/>
    <p:sldId id="2469" r:id="rId19"/>
    <p:sldId id="2482" r:id="rId20"/>
    <p:sldId id="2489" r:id="rId21"/>
    <p:sldId id="2487" r:id="rId22"/>
    <p:sldId id="2496" r:id="rId23"/>
    <p:sldId id="2495" r:id="rId24"/>
    <p:sldId id="2472" r:id="rId25"/>
    <p:sldId id="2492" r:id="rId26"/>
    <p:sldId id="2488" r:id="rId27"/>
    <p:sldId id="2494" r:id="rId28"/>
    <p:sldId id="2485" r:id="rId29"/>
    <p:sldId id="2486" r:id="rId30"/>
    <p:sldId id="2483" r:id="rId31"/>
    <p:sldId id="2490" r:id="rId32"/>
    <p:sldId id="2499" r:id="rId33"/>
    <p:sldId id="2498" r:id="rId34"/>
    <p:sldId id="2491" r:id="rId35"/>
    <p:sldId id="2473" r:id="rId36"/>
    <p:sldId id="2470" r:id="rId37"/>
    <p:sldId id="243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3B"/>
    <a:srgbClr val="898989"/>
    <a:srgbClr val="2F3342"/>
    <a:srgbClr val="A53F52"/>
    <a:srgbClr val="2C2153"/>
    <a:srgbClr val="E99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29" autoAdjust="0"/>
    <p:restoredTop sz="95033" autoAdjust="0"/>
  </p:normalViewPr>
  <p:slideViewPr>
    <p:cSldViewPr snapToGrid="0">
      <p:cViewPr varScale="1">
        <p:scale>
          <a:sx n="117" d="100"/>
          <a:sy n="117" d="100"/>
        </p:scale>
        <p:origin x="1168" y="168"/>
      </p:cViewPr>
      <p:guideLst>
        <p:guide orient="horz" pos="1992"/>
        <p:guide pos="3840"/>
        <p:guide orient="horz" pos="1416"/>
      </p:guideLst>
    </p:cSldViewPr>
  </p:slideViewPr>
  <p:outlineViewPr>
    <p:cViewPr>
      <p:scale>
        <a:sx n="33" d="100"/>
        <a:sy n="33" d="100"/>
      </p:scale>
      <p:origin x="0" y="-51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8722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2/19/21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2/19/21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B507C-5E80-4150-9CA2-7805E4BB0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14252-EC58-4576-A038-C38E843F6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85887-1D6C-4FBA-9FC4-235D42FA8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CBBC9-4782-4AA8-B1D5-3BC335E6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DF584-6336-4C67-AEB1-6A1071A4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5756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B13D9-6C1E-4F70-A7E0-5917D79E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100AD-30D0-4579-9DBA-8F157766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F046A-D783-4B16-A237-A58985CE5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02A50-A756-46A5-B2A6-8C4289D71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BC47A-89B1-4926-9109-C56C7146B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052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906729-0610-42EE-A75E-52700855E6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6EA90-E399-4244-B114-2FFA209BD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5ADBA-FC85-4AB3-8B8A-B2E647226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7334D-FABA-44AD-832C-585CB9F5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F6B61-084A-47BB-A623-E60CAC023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376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6" y="5922144"/>
            <a:ext cx="5167313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3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r>
              <a:rPr lang="en-US" spc="300" dirty="0"/>
              <a:t>ANNUAL REVIEW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7"/>
            <a:ext cx="11490325" cy="823913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9250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2262875"/>
            <a:ext cx="5251451" cy="1661297"/>
          </a:xfrm>
        </p:spPr>
        <p:txBody>
          <a:bodyPr anchor="b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1" y="4378138"/>
            <a:ext cx="5251451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89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40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0"/>
            <a:ext cx="5416551" cy="6846932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71" y="646830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2" y="2799619"/>
            <a:ext cx="4646247" cy="221858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71" y="646830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12037"/>
            <a:ext cx="5897219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27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7" y="1660810"/>
            <a:ext cx="10787271" cy="830649"/>
          </a:xfrm>
        </p:spPr>
        <p:txBody>
          <a:bodyPr>
            <a:noAutofit/>
          </a:bodyPr>
          <a:lstStyle/>
          <a:p>
            <a:r>
              <a:rPr lang="en-US" sz="4000" spc="300"/>
              <a:t>Click to edit Master title style</a:t>
            </a:r>
            <a:endParaRPr lang="en-US" sz="4000" spc="3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6" y="5137996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5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6" y="3893334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9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Online Image Placeholder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5" name="Online Image Placeholder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Online Image Placeholder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585066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31"/>
            <a:ext cx="4846320" cy="1435947"/>
          </a:xfr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8822" y="6303967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DCB7E-775A-4F6A-9796-6FF05504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9B5C0-E26A-4089-BB49-3B0150A47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CD6DA-3ABA-4B18-A2E2-BED2BFCE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3DF84-EE74-4239-AAFC-E0B59162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174FA-E0CE-49EE-9101-8660F4D7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7506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CFEF4-6467-42BB-955F-A7AF04AB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EA6F8-8390-4BBD-9ECB-E4B6709C2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B9BAC-D88C-4EC7-A782-B6252F2B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88ACA-6742-40B7-BEB7-0AD81B60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08CF5-07CB-48E4-9F86-D0090940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8351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6D2B1-0789-41F2-ACBF-E5607F8C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2948C-108F-4D72-83F9-B879B68CF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1AFA0-0162-4969-ACD8-98ECE76BE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5CB15-4128-4B8B-AB6B-731288548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2/19/21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5F562-A7F3-4AA7-9298-7B8A0AADC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ED0D1-D62F-430B-B04A-539F063D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4359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1F3CF-D43D-408B-B786-693B07B6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D5FEA-0378-4DDD-87B1-AF1318FB3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60130-9C84-471C-BEB2-FFBE7815E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E7453-6611-4679-BA08-CE3171DBF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D99CA-F142-4250-AFBB-30AFA76A7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6E66AE-4AAA-4D6E-8F67-E7DD7D93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4C9737-D53B-403F-AA9E-30CEE747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E62394-1857-4E47-B33D-796A5C67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323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54AF-21E1-4223-89D1-9491D52AD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4D16D-56BA-4264-BFB8-AF958906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175E2A-111B-4025-9DAF-12F73828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C0CF6-A3D7-4132-BDA1-3F3C968D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8984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67765D-6555-4F7C-AE9F-492E8D1B9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7115C-3C04-49EB-BC3F-37F50EED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FA2CD-F9DE-41BB-BE9B-E2A0AEBA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5815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5E1E-B338-40C6-973D-54BDB843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9DBE-13ED-4F95-A375-F00BABD59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0B2AA-2B63-4706-B648-A0D94BAA4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C4465-0B18-49FC-ADF5-E5AEDFFE0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2E366-A945-41A9-8AFB-4213EBEAF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567EF-1EDD-4817-952E-F898A5FD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3932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1BF6-5B58-4996-9F6E-3B8CD459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76AC4D-B418-475F-B16D-4646A7CF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7D63A-7EBF-48FE-BF75-AA59CBFA7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070EA-3E0A-4A9F-A45B-74226956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E10BD-7A43-4B3B-908C-1145E7520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B08B2-137B-448F-A922-8484F77DD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624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E2920A-8EB5-460B-AD9B-51064226E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3BAF-B5A9-4FE1-8ED4-1ACEB2CBE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48194-CDD7-4669-8C91-97F3806FC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1F20B-EB7E-4403-AF1B-2C562D6A2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1D7EA-F036-429C-B9C7-BFD6DCC9C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2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  <p:sldLayoutId id="2147484389" r:id="rId14"/>
    <p:sldLayoutId id="2147484396" r:id="rId15"/>
    <p:sldLayoutId id="2147483668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bos365.info/GuestWalkthrough" TargetMode="Externa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myaccount.microsoft.com/organizations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hyperlink" Target="https://teams.microsoft.com/l/team/19%3a6f5908f01f484da199337fa405dbc07e%40thread.tacv2/conversations?groupId=a11629ab-7877-42fe-bff3-f5baff088ba1&amp;tenantId=3e861d16-48b7-4a0e-9806-8c04d81b7b2a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ookbook.microsoft.com/details/bb8e1900-b40f-4791-b667-f963af651111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bos365.sharepoint.com/sites/hr-life/Shared%20Documents/Forms/AllItems.aspx" TargetMode="External"/><Relationship Id="rId5" Type="http://schemas.openxmlformats.org/officeDocument/2006/relationships/hyperlink" Target="https://bos365.sharepoint.com/sites/hr-life" TargetMode="External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1.png"/><Relationship Id="rId7" Type="http://schemas.openxmlformats.org/officeDocument/2006/relationships/image" Target="../media/image4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.svg"/><Relationship Id="rId4" Type="http://schemas.openxmlformats.org/officeDocument/2006/relationships/hyperlink" Target="file:///sites/hr-life/Shared%20Documents/Forms/AllItems.aspx" TargetMode="External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sites/hr-life" TargetMode="External"/><Relationship Id="rId7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0.png"/><Relationship Id="rId4" Type="http://schemas.openxmlformats.org/officeDocument/2006/relationships/hyperlink" Target="file:///hr-life/Shared%20Documents/Forms/AllItems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team/19%3a6f5908f01f484da199337fa405dbc07e%40thread.tacv2/conversations?groupId=a11629ab-7877-42fe-bff3-f5baff088ba1&amp;tenantId=3e861d16-48b7-4a0e-9806-8c04d81b7b2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sites/hr-life" TargetMode="External"/><Relationship Id="rId7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40.png"/><Relationship Id="rId4" Type="http://schemas.openxmlformats.org/officeDocument/2006/relationships/hyperlink" Target="file:///sites/hr-life/Shared%20Documents/Forms/AllItems.asp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sites/hr-life/Shared%20Documents/Forms/AllItems.aspx" TargetMode="External"/><Relationship Id="rId7" Type="http://schemas.openxmlformats.org/officeDocument/2006/relationships/image" Target="../media/image5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52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5.png"/><Relationship Id="rId7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hyperlink" Target="https://bos365.sharepoint.com/sites/hr-life/Shared%20Documents/Forms/AllItems.aspx" TargetMode="Externa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bos365.sharepoint.com/sites/hr-life/Access%20Requests/pendingreq.aspx?mbypass=1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os365.sharepoint.com/sites/hr-life/_api/web/sitegroups?$select=Title%2cDescription%2cUsers/Title%2cUsers/Email&amp;$expand=Users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bos365.sharepoint.com/sites/hr-life/_api/web/sitegroups" TargetMode="External"/><Relationship Id="rId4" Type="http://schemas.openxmlformats.org/officeDocument/2006/relationships/image" Target="../media/image6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os365.sharepoint.com/sites/hr-life/_api/web/siteusers?$select=Title%2cEmail%2cGroups/Title%2cGroups/Description&amp;$expand=Groups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bos365.sharepoint.com/sites/hr-life/_api/web/siteusers" TargetMode="External"/><Relationship Id="rId4" Type="http://schemas.openxmlformats.org/officeDocument/2006/relationships/image" Target="../media/image62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bos365.sharepoint.com/sites/hr-life/_api/web/sitegroups" TargetMode="External"/><Relationship Id="rId3" Type="http://schemas.openxmlformats.org/officeDocument/2006/relationships/image" Target="../media/image65.png"/><Relationship Id="rId7" Type="http://schemas.openxmlformats.org/officeDocument/2006/relationships/hyperlink" Target="https://bos365.sharepoint.com/sites/hr-life/_api/Web/RoleAssignments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bos365.sharepoint.com/sites/hr-life/_api/Web/RoleDefinitions" TargetMode="External"/><Relationship Id="rId5" Type="http://schemas.openxmlformats.org/officeDocument/2006/relationships/hyperlink" Target="https://docs.microsoft.com/en-us/sharepoint/dev/general-development/authorization-users-groups-and-the-object-model-in-sharepoint" TargetMode="External"/><Relationship Id="rId10" Type="http://schemas.openxmlformats.org/officeDocument/2006/relationships/hyperlink" Target="https://bos365.sharepoint.com/sites/hr-life/_api/web/" TargetMode="External"/><Relationship Id="rId4" Type="http://schemas.openxmlformats.org/officeDocument/2006/relationships/image" Target="../media/image62.gif"/><Relationship Id="rId9" Type="http://schemas.openxmlformats.org/officeDocument/2006/relationships/hyperlink" Target="https://bos365.sharepoint.com/sites/hr-life/_api/web/siteusers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file:///sites/Mark8ProjectTeam/Lists/Benefits-Security-Groups/AllItems.aspx" TargetMode="External"/><Relationship Id="rId13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12" Type="http://schemas.openxmlformats.org/officeDocument/2006/relationships/hyperlink" Target="file:////sites/hr-life/_api/web/siteusers%3f$select=Title%252cEmail%252cGroups/Title%252cGroups/Description&amp;$expand=Groups" TargetMode="External"/><Relationship Id="rId2" Type="http://schemas.openxmlformats.org/officeDocument/2006/relationships/hyperlink" Target="file:///sites/hr-life" TargetMode="External"/><Relationship Id="rId16" Type="http://schemas.openxmlformats.org/officeDocument/2006/relationships/hyperlink" Target="https://microsoftedge.microsoft.com/addons/detail/mdjmgobkbnldmmchokoaefcaldhpdfoi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file:////sites/hr-life/Access%20Requests/pendingreq.aspx%3fmbypass=1" TargetMode="External"/><Relationship Id="rId11" Type="http://schemas.openxmlformats.org/officeDocument/2006/relationships/image" Target="../media/image71.png"/><Relationship Id="rId5" Type="http://schemas.openxmlformats.org/officeDocument/2006/relationships/image" Target="../media/image68.png"/><Relationship Id="rId15" Type="http://schemas.openxmlformats.org/officeDocument/2006/relationships/hyperlink" Target="https://chrome.google.com/webstore/detail/sp-rest-json/kcdolhjbipnfgefpjaopfbjbannphidh" TargetMode="External"/><Relationship Id="rId10" Type="http://schemas.openxmlformats.org/officeDocument/2006/relationships/hyperlink" Target="file:////sites/hr-life/_api/web/sitegroups%3f$select=Title%252cDescription%252cUsers/Title%252cUsers/Email&amp;$expand=Users" TargetMode="External"/><Relationship Id="rId4" Type="http://schemas.openxmlformats.org/officeDocument/2006/relationships/hyperlink" Target="file:///sites/hr-life/_layouts/15/user.aspx" TargetMode="External"/><Relationship Id="rId9" Type="http://schemas.openxmlformats.org/officeDocument/2006/relationships/image" Target="../media/image70.png"/><Relationship Id="rId14" Type="http://schemas.openxmlformats.org/officeDocument/2006/relationships/hyperlink" Target="https://addons.mozilla.org/firefox/addon/sp-rest-jso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team/19%3a6f5908f01f484da199337fa405dbc07e%40thread.tacv2/conversations?groupId=a11629ab-7877-42fe-bff3-f5baff088ba1&amp;tenantId=3e861d16-48b7-4a0e-9806-8c04d81b7b2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teams.microsoft.com/l/team/19%3a6f5908f01f484da199337fa405dbc07e%40thread.tacv2/conversations?groupId=a11629ab-7877-42fe-bff3-f5baff088ba1&amp;tenantId=3e861d16-48b7-4a0e-9806-8c04d81b7b2a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9.png"/><Relationship Id="rId21" Type="http://schemas.openxmlformats.org/officeDocument/2006/relationships/image" Target="../media/image25.sv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hyperlink" Target="https://account.microsoft.com/account?lang=en-us" TargetMode="Externa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hyperlink" Target="https://docs.microsoft.com/en-us/azure/active-directory-b2c/technical-overview" TargetMode="External"/><Relationship Id="rId15" Type="http://schemas.openxmlformats.org/officeDocument/2006/relationships/image" Target="../media/image19.jpe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hyperlink" Target="https://docs.microsoft.com/en-us/azure/active-directory/external-identities/what-is-b2b" TargetMode="External"/><Relationship Id="rId9" Type="http://schemas.openxmlformats.org/officeDocument/2006/relationships/image" Target="../media/image13.jpeg"/><Relationship Id="rId14" Type="http://schemas.openxmlformats.org/officeDocument/2006/relationships/image" Target="../media/image18.jpg"/><Relationship Id="rId2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account.microsoft.com/account?lang=en-us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6A113-D656-4E65-AF53-DBDAD147C4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2.17.2021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599" y="3028411"/>
            <a:ext cx="4114800" cy="400589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/>
              <a:t>Presented by Bill Gunning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6" y="955593"/>
            <a:ext cx="11490325" cy="17161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b="1" cap="none" dirty="0"/>
              <a:t>The unintended consequences of External Sharing from SharePoint sites</a:t>
            </a:r>
          </a:p>
        </p:txBody>
      </p:sp>
    </p:spTree>
    <p:extLst>
      <p:ext uri="{BB962C8B-B14F-4D97-AF65-F5344CB8AC3E}">
        <p14:creationId xmlns:p14="http://schemas.microsoft.com/office/powerpoint/2010/main" val="392783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Access Controls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D3D92D-4A91-42C6-8BD1-FF124E702E37}"/>
              </a:ext>
            </a:extLst>
          </p:cNvPr>
          <p:cNvSpPr txBox="1"/>
          <p:nvPr/>
        </p:nvSpPr>
        <p:spPr>
          <a:xfrm>
            <a:off x="703730" y="908545"/>
            <a:ext cx="4848309" cy="531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Architecture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Teams Site  (Private/Public)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Communication Site (Intranet/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Extranet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End User Access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Internal Members on Tenant 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External Organizational Account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External Identity Providers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Access Controls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Access requests and invitations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SharePoint Security Groups / Site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Azure AD User / Azure AD Group</a:t>
            </a:r>
            <a:endParaRPr lang="en-US" dirty="0"/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EA6288C-7EE0-4541-B01D-FBACA93C0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608831"/>
              </p:ext>
            </p:extLst>
          </p:nvPr>
        </p:nvGraphicFramePr>
        <p:xfrm>
          <a:off x="5816370" y="2997113"/>
          <a:ext cx="5883466" cy="25953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49679">
                  <a:extLst>
                    <a:ext uri="{9D8B030D-6E8A-4147-A177-3AD203B41FA5}">
                      <a16:colId xmlns:a16="http://schemas.microsoft.com/office/drawing/2014/main" val="3544694242"/>
                    </a:ext>
                  </a:extLst>
                </a:gridCol>
                <a:gridCol w="2933787">
                  <a:extLst>
                    <a:ext uri="{9D8B030D-6E8A-4147-A177-3AD203B41FA5}">
                      <a16:colId xmlns:a16="http://schemas.microsoft.com/office/drawing/2014/main" val="2353520938"/>
                    </a:ext>
                  </a:extLst>
                </a:gridCol>
              </a:tblGrid>
              <a:tr h="496713">
                <a:tc>
                  <a:txBody>
                    <a:bodyPr/>
                    <a:lstStyle/>
                    <a:p>
                      <a:r>
                        <a:rPr lang="en-US" sz="1600" dirty="0"/>
                        <a:t>Access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User Permissions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2416841"/>
                  </a:ext>
                </a:extLst>
              </a:tr>
              <a:tr h="662285">
                <a:tc>
                  <a:txBody>
                    <a:bodyPr/>
                    <a:lstStyle/>
                    <a:p>
                      <a:r>
                        <a:rPr lang="en-US" sz="1600" dirty="0"/>
                        <a:t>O365 Group 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Owners, Members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7798773"/>
                  </a:ext>
                </a:extLst>
              </a:tr>
              <a:tr h="718155">
                <a:tc>
                  <a:txBody>
                    <a:bodyPr/>
                    <a:lstStyle/>
                    <a:p>
                      <a:r>
                        <a:rPr lang="en-US" sz="1600" dirty="0"/>
                        <a:t>SharePoint Group / 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Full Control, Edit, Read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1264742"/>
                  </a:ext>
                </a:extLst>
              </a:tr>
              <a:tr h="718155">
                <a:tc>
                  <a:txBody>
                    <a:bodyPr/>
                    <a:lstStyle/>
                    <a:p>
                      <a:r>
                        <a:rPr lang="en-US" sz="1600" dirty="0"/>
                        <a:t>Azure Ad Security Group 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Members 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6531287"/>
                  </a:ext>
                </a:extLst>
              </a:tr>
            </a:tbl>
          </a:graphicData>
        </a:graphic>
      </p:graphicFrame>
      <p:pic>
        <p:nvPicPr>
          <p:cNvPr id="31" name="Picture 2" descr="Deep Dive into Azure AD and AWS SSO Integration – Part 4">
            <a:extLst>
              <a:ext uri="{FF2B5EF4-FFF2-40B4-BE49-F238E27FC236}">
                <a16:creationId xmlns:a16="http://schemas.microsoft.com/office/drawing/2014/main" id="{DCF2CE5A-1442-4270-9C70-6ACF17B88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32" y="50848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eep Dive into Azure AD and AWS SSO Integration – Part 4">
            <a:extLst>
              <a:ext uri="{FF2B5EF4-FFF2-40B4-BE49-F238E27FC236}">
                <a16:creationId xmlns:a16="http://schemas.microsoft.com/office/drawing/2014/main" id="{8870A31E-4CA5-43F6-8578-E6C5C935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32" y="36694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Sharepoint Logo">
            <a:extLst>
              <a:ext uri="{FF2B5EF4-FFF2-40B4-BE49-F238E27FC236}">
                <a16:creationId xmlns:a16="http://schemas.microsoft.com/office/drawing/2014/main" id="{27E1D7EC-7435-4DB6-B05E-5E6463AA4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32" y="4322146"/>
            <a:ext cx="374897" cy="36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8364448-32FA-4533-BC85-6164BDC9EE4D}"/>
              </a:ext>
            </a:extLst>
          </p:cNvPr>
          <p:cNvSpPr txBox="1"/>
          <p:nvPr/>
        </p:nvSpPr>
        <p:spPr>
          <a:xfrm>
            <a:off x="5733482" y="5622581"/>
            <a:ext cx="567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Can be added to any SharePoint sites.</a:t>
            </a:r>
          </a:p>
          <a:p>
            <a:r>
              <a:rPr lang="en-US" sz="1600" dirty="0"/>
              <a:t>** Allow time for users to be active.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CE3418FC-FE89-4E37-90B5-081A404126B7}"/>
              </a:ext>
            </a:extLst>
          </p:cNvPr>
          <p:cNvCxnSpPr>
            <a:cxnSpLocks/>
          </p:cNvCxnSpPr>
          <p:nvPr/>
        </p:nvCxnSpPr>
        <p:spPr>
          <a:xfrm flipV="1">
            <a:off x="3599727" y="3287210"/>
            <a:ext cx="2133755" cy="1398808"/>
          </a:xfrm>
          <a:prstGeom prst="bentConnector3">
            <a:avLst>
              <a:gd name="adj1" fmla="val 64646"/>
            </a:avLst>
          </a:prstGeom>
          <a:ln w="19050">
            <a:solidFill>
              <a:schemeClr val="accent6">
                <a:lumMod val="50000"/>
              </a:schemeClr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8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5539" y="1546141"/>
            <a:ext cx="3017520" cy="464871"/>
          </a:xfrm>
        </p:spPr>
        <p:txBody>
          <a:bodyPr/>
          <a:lstStyle/>
          <a:p>
            <a:r>
              <a:rPr lang="en-US" sz="2800" dirty="0"/>
              <a:t>Share</a:t>
            </a:r>
          </a:p>
        </p:txBody>
      </p:sp>
      <p:pic>
        <p:nvPicPr>
          <p:cNvPr id="5" name="Picture Placeholder 4" descr="table with various people working on their laptops">
            <a:extLst>
              <a:ext uri="{FF2B5EF4-FFF2-40B4-BE49-F238E27FC236}">
                <a16:creationId xmlns:a16="http://schemas.microsoft.com/office/drawing/2014/main" id="{A0280051-D7F1-4438-B815-F0FF4906D1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17" r="23617"/>
          <a:stretch/>
        </p:blipFill>
        <p:spPr>
          <a:xfrm>
            <a:off x="-219093" y="11068"/>
            <a:ext cx="5416550" cy="6846932"/>
          </a:xfrm>
          <a:prstGeom prst="parallelogram">
            <a:avLst>
              <a:gd name="adj" fmla="val 18096"/>
            </a:avLst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97735"/>
            <a:ext cx="4646247" cy="1320969"/>
          </a:xfrm>
        </p:spPr>
        <p:txBody>
          <a:bodyPr>
            <a:normAutofit/>
          </a:bodyPr>
          <a:lstStyle/>
          <a:p>
            <a:r>
              <a:rPr lang="en-US" dirty="0"/>
              <a:t>Coaching guest users through the External Sharing Process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SharePoint Sharing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2B4A2B-6E47-4A3D-B4EE-25AFB9241B92}"/>
              </a:ext>
            </a:extLst>
          </p:cNvPr>
          <p:cNvSpPr txBox="1"/>
          <p:nvPr/>
        </p:nvSpPr>
        <p:spPr>
          <a:xfrm>
            <a:off x="5197457" y="3429000"/>
            <a:ext cx="677486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Classic SharePoint Invitations (Site Permission)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New Sharing Experience Invitations (Files &amp; Folders)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Azure Active Directory Business To Business (B2B) Invitations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28B8CC-BF43-4797-AF94-1470F0240833}"/>
              </a:ext>
            </a:extLst>
          </p:cNvPr>
          <p:cNvSpPr txBox="1"/>
          <p:nvPr/>
        </p:nvSpPr>
        <p:spPr>
          <a:xfrm>
            <a:off x="5082363" y="5428944"/>
            <a:ext cx="646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>
                <a:effectLst/>
                <a:latin typeface="Segoe UI" panose="020B0502040204020203" pitchFamily="34" charset="0"/>
                <a:hlinkClick r:id="rId5" tooltip="https://bos365.info/guestwalkthrough"/>
              </a:rPr>
              <a:t>https://bos365.info/GuestWalkthrough</a:t>
            </a:r>
            <a:endParaRPr lang="en-US" sz="2800" b="0" i="0" dirty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73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External identity providers">
            <a:extLst>
              <a:ext uri="{FF2B5EF4-FFF2-40B4-BE49-F238E27FC236}">
                <a16:creationId xmlns:a16="http://schemas.microsoft.com/office/drawing/2014/main" id="{21272F56-351E-462F-8DB8-2606531EB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66" r="47088" b="1"/>
          <a:stretch/>
        </p:blipFill>
        <p:spPr bwMode="auto">
          <a:xfrm>
            <a:off x="6826809" y="4853409"/>
            <a:ext cx="2145431" cy="154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8BEEEED0-13EB-4BC1-8848-467FFB490993}"/>
              </a:ext>
            </a:extLst>
          </p:cNvPr>
          <p:cNvGrpSpPr/>
          <p:nvPr/>
        </p:nvGrpSpPr>
        <p:grpSpPr>
          <a:xfrm>
            <a:off x="785195" y="582340"/>
            <a:ext cx="9331114" cy="6133022"/>
            <a:chOff x="1305149" y="582340"/>
            <a:chExt cx="9331114" cy="613302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706BDED-DCF2-4AAE-ACFC-702A4637913D}"/>
                </a:ext>
              </a:extLst>
            </p:cNvPr>
            <p:cNvGrpSpPr/>
            <p:nvPr/>
          </p:nvGrpSpPr>
          <p:grpSpPr>
            <a:xfrm>
              <a:off x="1305149" y="582340"/>
              <a:ext cx="9286875" cy="5842631"/>
              <a:chOff x="304800" y="110343"/>
              <a:chExt cx="8204914" cy="5161939"/>
            </a:xfrm>
          </p:grpSpPr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8E5BBC51-97C1-4854-8DA5-637A6666C9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10343"/>
                <a:ext cx="4519929" cy="95808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400" b="1" kern="12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0" dirty="0">
                    <a:solidFill>
                      <a:schemeClr val="tx1"/>
                    </a:solidFill>
                  </a:rPr>
                  <a:t>Internal versus external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11010F2-1209-4C64-9E51-6B26C5716C6D}"/>
                  </a:ext>
                </a:extLst>
              </p:cNvPr>
              <p:cNvGrpSpPr/>
              <p:nvPr/>
            </p:nvGrpSpPr>
            <p:grpSpPr>
              <a:xfrm>
                <a:off x="304801" y="1146968"/>
                <a:ext cx="3229382" cy="3958432"/>
                <a:chOff x="284480" y="1212849"/>
                <a:chExt cx="7305358" cy="5484815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A28F253D-AF0D-4DB0-A7E0-9B6EBDCE89A2}"/>
                    </a:ext>
                  </a:extLst>
                </p:cNvPr>
                <p:cNvSpPr/>
                <p:nvPr/>
              </p:nvSpPr>
              <p:spPr>
                <a:xfrm>
                  <a:off x="284480" y="1212849"/>
                  <a:ext cx="7305358" cy="548481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tIns="146304" rIns="182880" bIns="146304" rtlCol="0" anchor="t"/>
                <a:lstStyle/>
                <a:p>
                  <a:pPr algn="ctr"/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Contoso</a:t>
                  </a: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C7BC4357-0B0E-45F5-BCA6-F9084CDE7CC1}"/>
                    </a:ext>
                  </a:extLst>
                </p:cNvPr>
                <p:cNvSpPr/>
                <p:nvPr/>
              </p:nvSpPr>
              <p:spPr bwMode="auto">
                <a:xfrm>
                  <a:off x="457201" y="2206806"/>
                  <a:ext cx="6869574" cy="20586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tIns="146304" bIns="146304" rtlCol="0" anchor="ctr" anchorCtr="0"/>
                <a:lstStyle/>
                <a:p>
                  <a:endParaRPr lang="en-US" sz="2000" dirty="0">
                    <a:gradFill>
                      <a:gsLst>
                        <a:gs pos="2917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A9B66EC-4104-419A-BA93-964CF037B80C}"/>
                    </a:ext>
                  </a:extLst>
                </p:cNvPr>
                <p:cNvSpPr/>
                <p:nvPr/>
              </p:nvSpPr>
              <p:spPr bwMode="auto">
                <a:xfrm>
                  <a:off x="457201" y="4456464"/>
                  <a:ext cx="6869574" cy="20586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tIns="146304" bIns="146304" rtlCol="0" anchor="ctr" anchorCtr="0"/>
                <a:lstStyle/>
                <a:p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Internal accounts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619E253-3ECA-44EA-BE50-7CA26CD7E0E9}"/>
                  </a:ext>
                </a:extLst>
              </p:cNvPr>
              <p:cNvGrpSpPr/>
              <p:nvPr/>
            </p:nvGrpSpPr>
            <p:grpSpPr>
              <a:xfrm>
                <a:off x="2822984" y="2057401"/>
                <a:ext cx="204471" cy="1143000"/>
                <a:chOff x="5873477" y="2466430"/>
                <a:chExt cx="284256" cy="1588999"/>
              </a:xfrm>
            </p:grpSpPr>
            <p:sp>
              <p:nvSpPr>
                <p:cNvPr id="12" name="people_18">
                  <a:extLst>
                    <a:ext uri="{FF2B5EF4-FFF2-40B4-BE49-F238E27FC236}">
                      <a16:creationId xmlns:a16="http://schemas.microsoft.com/office/drawing/2014/main" id="{9A53CC5C-17ED-40EC-93F9-B68F4AEA69E4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873477" y="2466430"/>
                  <a:ext cx="284256" cy="720897"/>
                </a:xfrm>
                <a:custGeom>
                  <a:avLst/>
                  <a:gdLst>
                    <a:gd name="T0" fmla="*/ 31 w 133"/>
                    <a:gd name="T1" fmla="*/ 35 h 341"/>
                    <a:gd name="T2" fmla="*/ 66 w 133"/>
                    <a:gd name="T3" fmla="*/ 0 h 341"/>
                    <a:gd name="T4" fmla="*/ 102 w 133"/>
                    <a:gd name="T5" fmla="*/ 35 h 341"/>
                    <a:gd name="T6" fmla="*/ 66 w 133"/>
                    <a:gd name="T7" fmla="*/ 71 h 341"/>
                    <a:gd name="T8" fmla="*/ 31 w 133"/>
                    <a:gd name="T9" fmla="*/ 35 h 341"/>
                    <a:gd name="T10" fmla="*/ 67 w 133"/>
                    <a:gd name="T11" fmla="*/ 320 h 341"/>
                    <a:gd name="T12" fmla="*/ 89 w 133"/>
                    <a:gd name="T13" fmla="*/ 341 h 341"/>
                    <a:gd name="T14" fmla="*/ 110 w 133"/>
                    <a:gd name="T15" fmla="*/ 320 h 341"/>
                    <a:gd name="T16" fmla="*/ 112 w 133"/>
                    <a:gd name="T17" fmla="*/ 228 h 341"/>
                    <a:gd name="T18" fmla="*/ 133 w 133"/>
                    <a:gd name="T19" fmla="*/ 207 h 341"/>
                    <a:gd name="T20" fmla="*/ 133 w 133"/>
                    <a:gd name="T21" fmla="*/ 92 h 341"/>
                    <a:gd name="T22" fmla="*/ 112 w 133"/>
                    <a:gd name="T23" fmla="*/ 71 h 341"/>
                    <a:gd name="T24" fmla="*/ 21 w 133"/>
                    <a:gd name="T25" fmla="*/ 71 h 341"/>
                    <a:gd name="T26" fmla="*/ 0 w 133"/>
                    <a:gd name="T27" fmla="*/ 92 h 341"/>
                    <a:gd name="T28" fmla="*/ 0 w 133"/>
                    <a:gd name="T29" fmla="*/ 207 h 341"/>
                    <a:gd name="T30" fmla="*/ 21 w 133"/>
                    <a:gd name="T31" fmla="*/ 228 h 341"/>
                    <a:gd name="T32" fmla="*/ 23 w 133"/>
                    <a:gd name="T33" fmla="*/ 320 h 341"/>
                    <a:gd name="T34" fmla="*/ 44 w 133"/>
                    <a:gd name="T35" fmla="*/ 341 h 341"/>
                    <a:gd name="T36" fmla="*/ 67 w 133"/>
                    <a:gd name="T37" fmla="*/ 320 h 341"/>
                    <a:gd name="T38" fmla="*/ 67 w 133"/>
                    <a:gd name="T39" fmla="*/ 223 h 341"/>
                    <a:gd name="T40" fmla="*/ 67 w 133"/>
                    <a:gd name="T41" fmla="*/ 322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341">
                      <a:moveTo>
                        <a:pt x="31" y="35"/>
                      </a:moveTo>
                      <a:cubicBezTo>
                        <a:pt x="31" y="16"/>
                        <a:pt x="47" y="0"/>
                        <a:pt x="66" y="0"/>
                      </a:cubicBezTo>
                      <a:cubicBezTo>
                        <a:pt x="86" y="0"/>
                        <a:pt x="102" y="16"/>
                        <a:pt x="102" y="35"/>
                      </a:cubicBezTo>
                      <a:cubicBezTo>
                        <a:pt x="102" y="55"/>
                        <a:pt x="86" y="71"/>
                        <a:pt x="66" y="71"/>
                      </a:cubicBezTo>
                      <a:cubicBezTo>
                        <a:pt x="47" y="71"/>
                        <a:pt x="31" y="55"/>
                        <a:pt x="31" y="35"/>
                      </a:cubicBezTo>
                      <a:close/>
                      <a:moveTo>
                        <a:pt x="67" y="320"/>
                      </a:moveTo>
                      <a:cubicBezTo>
                        <a:pt x="67" y="332"/>
                        <a:pt x="77" y="341"/>
                        <a:pt x="89" y="341"/>
                      </a:cubicBezTo>
                      <a:cubicBezTo>
                        <a:pt x="101" y="341"/>
                        <a:pt x="110" y="332"/>
                        <a:pt x="110" y="320"/>
                      </a:cubicBezTo>
                      <a:cubicBezTo>
                        <a:pt x="112" y="228"/>
                        <a:pt x="112" y="228"/>
                        <a:pt x="112" y="228"/>
                      </a:cubicBezTo>
                      <a:cubicBezTo>
                        <a:pt x="124" y="228"/>
                        <a:pt x="133" y="218"/>
                        <a:pt x="133" y="207"/>
                      </a:cubicBezTo>
                      <a:cubicBezTo>
                        <a:pt x="133" y="92"/>
                        <a:pt x="133" y="92"/>
                        <a:pt x="133" y="92"/>
                      </a:cubicBezTo>
                      <a:cubicBezTo>
                        <a:pt x="133" y="80"/>
                        <a:pt x="124" y="71"/>
                        <a:pt x="112" y="71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9" y="71"/>
                        <a:pt x="0" y="80"/>
                        <a:pt x="0" y="92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ubicBezTo>
                        <a:pt x="0" y="218"/>
                        <a:pt x="9" y="228"/>
                        <a:pt x="21" y="228"/>
                      </a:cubicBezTo>
                      <a:cubicBezTo>
                        <a:pt x="23" y="320"/>
                        <a:pt x="23" y="320"/>
                        <a:pt x="23" y="320"/>
                      </a:cubicBezTo>
                      <a:cubicBezTo>
                        <a:pt x="23" y="332"/>
                        <a:pt x="33" y="341"/>
                        <a:pt x="44" y="341"/>
                      </a:cubicBezTo>
                      <a:cubicBezTo>
                        <a:pt x="56" y="341"/>
                        <a:pt x="67" y="332"/>
                        <a:pt x="67" y="320"/>
                      </a:cubicBezTo>
                      <a:moveTo>
                        <a:pt x="67" y="223"/>
                      </a:moveTo>
                      <a:cubicBezTo>
                        <a:pt x="67" y="322"/>
                        <a:pt x="67" y="322"/>
                        <a:pt x="67" y="322"/>
                      </a:cubicBezTo>
                    </a:path>
                  </a:pathLst>
                </a:custGeom>
                <a:noFill/>
                <a:ln w="19050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people_18">
                  <a:extLst>
                    <a:ext uri="{FF2B5EF4-FFF2-40B4-BE49-F238E27FC236}">
                      <a16:creationId xmlns:a16="http://schemas.microsoft.com/office/drawing/2014/main" id="{D329802B-F260-446D-B653-D6FFB2A604E2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873477" y="3334532"/>
                  <a:ext cx="284256" cy="720897"/>
                </a:xfrm>
                <a:custGeom>
                  <a:avLst/>
                  <a:gdLst>
                    <a:gd name="T0" fmla="*/ 31 w 133"/>
                    <a:gd name="T1" fmla="*/ 35 h 341"/>
                    <a:gd name="T2" fmla="*/ 66 w 133"/>
                    <a:gd name="T3" fmla="*/ 0 h 341"/>
                    <a:gd name="T4" fmla="*/ 102 w 133"/>
                    <a:gd name="T5" fmla="*/ 35 h 341"/>
                    <a:gd name="T6" fmla="*/ 66 w 133"/>
                    <a:gd name="T7" fmla="*/ 71 h 341"/>
                    <a:gd name="T8" fmla="*/ 31 w 133"/>
                    <a:gd name="T9" fmla="*/ 35 h 341"/>
                    <a:gd name="T10" fmla="*/ 67 w 133"/>
                    <a:gd name="T11" fmla="*/ 320 h 341"/>
                    <a:gd name="T12" fmla="*/ 89 w 133"/>
                    <a:gd name="T13" fmla="*/ 341 h 341"/>
                    <a:gd name="T14" fmla="*/ 110 w 133"/>
                    <a:gd name="T15" fmla="*/ 320 h 341"/>
                    <a:gd name="T16" fmla="*/ 112 w 133"/>
                    <a:gd name="T17" fmla="*/ 228 h 341"/>
                    <a:gd name="T18" fmla="*/ 133 w 133"/>
                    <a:gd name="T19" fmla="*/ 207 h 341"/>
                    <a:gd name="T20" fmla="*/ 133 w 133"/>
                    <a:gd name="T21" fmla="*/ 92 h 341"/>
                    <a:gd name="T22" fmla="*/ 112 w 133"/>
                    <a:gd name="T23" fmla="*/ 71 h 341"/>
                    <a:gd name="T24" fmla="*/ 21 w 133"/>
                    <a:gd name="T25" fmla="*/ 71 h 341"/>
                    <a:gd name="T26" fmla="*/ 0 w 133"/>
                    <a:gd name="T27" fmla="*/ 92 h 341"/>
                    <a:gd name="T28" fmla="*/ 0 w 133"/>
                    <a:gd name="T29" fmla="*/ 207 h 341"/>
                    <a:gd name="T30" fmla="*/ 21 w 133"/>
                    <a:gd name="T31" fmla="*/ 228 h 341"/>
                    <a:gd name="T32" fmla="*/ 23 w 133"/>
                    <a:gd name="T33" fmla="*/ 320 h 341"/>
                    <a:gd name="T34" fmla="*/ 44 w 133"/>
                    <a:gd name="T35" fmla="*/ 341 h 341"/>
                    <a:gd name="T36" fmla="*/ 67 w 133"/>
                    <a:gd name="T37" fmla="*/ 320 h 341"/>
                    <a:gd name="T38" fmla="*/ 67 w 133"/>
                    <a:gd name="T39" fmla="*/ 223 h 341"/>
                    <a:gd name="T40" fmla="*/ 67 w 133"/>
                    <a:gd name="T41" fmla="*/ 322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341">
                      <a:moveTo>
                        <a:pt x="31" y="35"/>
                      </a:moveTo>
                      <a:cubicBezTo>
                        <a:pt x="31" y="16"/>
                        <a:pt x="47" y="0"/>
                        <a:pt x="66" y="0"/>
                      </a:cubicBezTo>
                      <a:cubicBezTo>
                        <a:pt x="86" y="0"/>
                        <a:pt x="102" y="16"/>
                        <a:pt x="102" y="35"/>
                      </a:cubicBezTo>
                      <a:cubicBezTo>
                        <a:pt x="102" y="55"/>
                        <a:pt x="86" y="71"/>
                        <a:pt x="66" y="71"/>
                      </a:cubicBezTo>
                      <a:cubicBezTo>
                        <a:pt x="47" y="71"/>
                        <a:pt x="31" y="55"/>
                        <a:pt x="31" y="35"/>
                      </a:cubicBezTo>
                      <a:close/>
                      <a:moveTo>
                        <a:pt x="67" y="320"/>
                      </a:moveTo>
                      <a:cubicBezTo>
                        <a:pt x="67" y="332"/>
                        <a:pt x="77" y="341"/>
                        <a:pt x="89" y="341"/>
                      </a:cubicBezTo>
                      <a:cubicBezTo>
                        <a:pt x="101" y="341"/>
                        <a:pt x="110" y="332"/>
                        <a:pt x="110" y="320"/>
                      </a:cubicBezTo>
                      <a:cubicBezTo>
                        <a:pt x="112" y="228"/>
                        <a:pt x="112" y="228"/>
                        <a:pt x="112" y="228"/>
                      </a:cubicBezTo>
                      <a:cubicBezTo>
                        <a:pt x="124" y="228"/>
                        <a:pt x="133" y="218"/>
                        <a:pt x="133" y="207"/>
                      </a:cubicBezTo>
                      <a:cubicBezTo>
                        <a:pt x="133" y="92"/>
                        <a:pt x="133" y="92"/>
                        <a:pt x="133" y="92"/>
                      </a:cubicBezTo>
                      <a:cubicBezTo>
                        <a:pt x="133" y="80"/>
                        <a:pt x="124" y="71"/>
                        <a:pt x="112" y="71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9" y="71"/>
                        <a:pt x="0" y="80"/>
                        <a:pt x="0" y="92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ubicBezTo>
                        <a:pt x="0" y="218"/>
                        <a:pt x="9" y="228"/>
                        <a:pt x="21" y="228"/>
                      </a:cubicBezTo>
                      <a:cubicBezTo>
                        <a:pt x="23" y="320"/>
                        <a:pt x="23" y="320"/>
                        <a:pt x="23" y="320"/>
                      </a:cubicBezTo>
                      <a:cubicBezTo>
                        <a:pt x="23" y="332"/>
                        <a:pt x="33" y="341"/>
                        <a:pt x="44" y="341"/>
                      </a:cubicBezTo>
                      <a:cubicBezTo>
                        <a:pt x="56" y="341"/>
                        <a:pt x="67" y="332"/>
                        <a:pt x="67" y="320"/>
                      </a:cubicBezTo>
                      <a:moveTo>
                        <a:pt x="67" y="223"/>
                      </a:moveTo>
                      <a:cubicBezTo>
                        <a:pt x="67" y="322"/>
                        <a:pt x="67" y="322"/>
                        <a:pt x="67" y="322"/>
                      </a:cubicBezTo>
                    </a:path>
                  </a:pathLst>
                </a:custGeom>
                <a:noFill/>
                <a:ln w="19050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1E763C06-369C-43BC-9FF6-E9A3094581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0873" y="2971800"/>
                <a:ext cx="111632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 w="med" len="sm"/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CCEA217-D8FA-400A-AD18-893F2B0E8894}"/>
                  </a:ext>
                </a:extLst>
              </p:cNvPr>
              <p:cNvGrpSpPr/>
              <p:nvPr/>
            </p:nvGrpSpPr>
            <p:grpSpPr>
              <a:xfrm>
                <a:off x="2819400" y="3657600"/>
                <a:ext cx="204471" cy="1143000"/>
                <a:chOff x="5873477" y="2466430"/>
                <a:chExt cx="284256" cy="1588999"/>
              </a:xfrm>
            </p:grpSpPr>
            <p:sp>
              <p:nvSpPr>
                <p:cNvPr id="16" name="people_18">
                  <a:extLst>
                    <a:ext uri="{FF2B5EF4-FFF2-40B4-BE49-F238E27FC236}">
                      <a16:creationId xmlns:a16="http://schemas.microsoft.com/office/drawing/2014/main" id="{A238002F-B9AA-4ACE-9BED-3C16BEE2A165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873477" y="2466430"/>
                  <a:ext cx="284256" cy="720897"/>
                </a:xfrm>
                <a:custGeom>
                  <a:avLst/>
                  <a:gdLst>
                    <a:gd name="T0" fmla="*/ 31 w 133"/>
                    <a:gd name="T1" fmla="*/ 35 h 341"/>
                    <a:gd name="T2" fmla="*/ 66 w 133"/>
                    <a:gd name="T3" fmla="*/ 0 h 341"/>
                    <a:gd name="T4" fmla="*/ 102 w 133"/>
                    <a:gd name="T5" fmla="*/ 35 h 341"/>
                    <a:gd name="T6" fmla="*/ 66 w 133"/>
                    <a:gd name="T7" fmla="*/ 71 h 341"/>
                    <a:gd name="T8" fmla="*/ 31 w 133"/>
                    <a:gd name="T9" fmla="*/ 35 h 341"/>
                    <a:gd name="T10" fmla="*/ 67 w 133"/>
                    <a:gd name="T11" fmla="*/ 320 h 341"/>
                    <a:gd name="T12" fmla="*/ 89 w 133"/>
                    <a:gd name="T13" fmla="*/ 341 h 341"/>
                    <a:gd name="T14" fmla="*/ 110 w 133"/>
                    <a:gd name="T15" fmla="*/ 320 h 341"/>
                    <a:gd name="T16" fmla="*/ 112 w 133"/>
                    <a:gd name="T17" fmla="*/ 228 h 341"/>
                    <a:gd name="T18" fmla="*/ 133 w 133"/>
                    <a:gd name="T19" fmla="*/ 207 h 341"/>
                    <a:gd name="T20" fmla="*/ 133 w 133"/>
                    <a:gd name="T21" fmla="*/ 92 h 341"/>
                    <a:gd name="T22" fmla="*/ 112 w 133"/>
                    <a:gd name="T23" fmla="*/ 71 h 341"/>
                    <a:gd name="T24" fmla="*/ 21 w 133"/>
                    <a:gd name="T25" fmla="*/ 71 h 341"/>
                    <a:gd name="T26" fmla="*/ 0 w 133"/>
                    <a:gd name="T27" fmla="*/ 92 h 341"/>
                    <a:gd name="T28" fmla="*/ 0 w 133"/>
                    <a:gd name="T29" fmla="*/ 207 h 341"/>
                    <a:gd name="T30" fmla="*/ 21 w 133"/>
                    <a:gd name="T31" fmla="*/ 228 h 341"/>
                    <a:gd name="T32" fmla="*/ 23 w 133"/>
                    <a:gd name="T33" fmla="*/ 320 h 341"/>
                    <a:gd name="T34" fmla="*/ 44 w 133"/>
                    <a:gd name="T35" fmla="*/ 341 h 341"/>
                    <a:gd name="T36" fmla="*/ 67 w 133"/>
                    <a:gd name="T37" fmla="*/ 320 h 341"/>
                    <a:gd name="T38" fmla="*/ 67 w 133"/>
                    <a:gd name="T39" fmla="*/ 223 h 341"/>
                    <a:gd name="T40" fmla="*/ 67 w 133"/>
                    <a:gd name="T41" fmla="*/ 322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341">
                      <a:moveTo>
                        <a:pt x="31" y="35"/>
                      </a:moveTo>
                      <a:cubicBezTo>
                        <a:pt x="31" y="16"/>
                        <a:pt x="47" y="0"/>
                        <a:pt x="66" y="0"/>
                      </a:cubicBezTo>
                      <a:cubicBezTo>
                        <a:pt x="86" y="0"/>
                        <a:pt x="102" y="16"/>
                        <a:pt x="102" y="35"/>
                      </a:cubicBezTo>
                      <a:cubicBezTo>
                        <a:pt x="102" y="55"/>
                        <a:pt x="86" y="71"/>
                        <a:pt x="66" y="71"/>
                      </a:cubicBezTo>
                      <a:cubicBezTo>
                        <a:pt x="47" y="71"/>
                        <a:pt x="31" y="55"/>
                        <a:pt x="31" y="35"/>
                      </a:cubicBezTo>
                      <a:close/>
                      <a:moveTo>
                        <a:pt x="67" y="320"/>
                      </a:moveTo>
                      <a:cubicBezTo>
                        <a:pt x="67" y="332"/>
                        <a:pt x="77" y="341"/>
                        <a:pt x="89" y="341"/>
                      </a:cubicBezTo>
                      <a:cubicBezTo>
                        <a:pt x="101" y="341"/>
                        <a:pt x="110" y="332"/>
                        <a:pt x="110" y="320"/>
                      </a:cubicBezTo>
                      <a:cubicBezTo>
                        <a:pt x="112" y="228"/>
                        <a:pt x="112" y="228"/>
                        <a:pt x="112" y="228"/>
                      </a:cubicBezTo>
                      <a:cubicBezTo>
                        <a:pt x="124" y="228"/>
                        <a:pt x="133" y="218"/>
                        <a:pt x="133" y="207"/>
                      </a:cubicBezTo>
                      <a:cubicBezTo>
                        <a:pt x="133" y="92"/>
                        <a:pt x="133" y="92"/>
                        <a:pt x="133" y="92"/>
                      </a:cubicBezTo>
                      <a:cubicBezTo>
                        <a:pt x="133" y="80"/>
                        <a:pt x="124" y="71"/>
                        <a:pt x="112" y="71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9" y="71"/>
                        <a:pt x="0" y="80"/>
                        <a:pt x="0" y="92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ubicBezTo>
                        <a:pt x="0" y="218"/>
                        <a:pt x="9" y="228"/>
                        <a:pt x="21" y="228"/>
                      </a:cubicBezTo>
                      <a:cubicBezTo>
                        <a:pt x="23" y="320"/>
                        <a:pt x="23" y="320"/>
                        <a:pt x="23" y="320"/>
                      </a:cubicBezTo>
                      <a:cubicBezTo>
                        <a:pt x="23" y="332"/>
                        <a:pt x="33" y="341"/>
                        <a:pt x="44" y="341"/>
                      </a:cubicBezTo>
                      <a:cubicBezTo>
                        <a:pt x="56" y="341"/>
                        <a:pt x="67" y="332"/>
                        <a:pt x="67" y="320"/>
                      </a:cubicBezTo>
                      <a:moveTo>
                        <a:pt x="67" y="223"/>
                      </a:moveTo>
                      <a:cubicBezTo>
                        <a:pt x="67" y="322"/>
                        <a:pt x="67" y="322"/>
                        <a:pt x="67" y="322"/>
                      </a:cubicBezTo>
                    </a:path>
                  </a:pathLst>
                </a:custGeom>
                <a:noFill/>
                <a:ln w="19050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people_18">
                  <a:extLst>
                    <a:ext uri="{FF2B5EF4-FFF2-40B4-BE49-F238E27FC236}">
                      <a16:creationId xmlns:a16="http://schemas.microsoft.com/office/drawing/2014/main" id="{303ACB48-A1DB-4714-854B-5DC78A9E7881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873477" y="3334532"/>
                  <a:ext cx="284256" cy="720897"/>
                </a:xfrm>
                <a:custGeom>
                  <a:avLst/>
                  <a:gdLst>
                    <a:gd name="T0" fmla="*/ 31 w 133"/>
                    <a:gd name="T1" fmla="*/ 35 h 341"/>
                    <a:gd name="T2" fmla="*/ 66 w 133"/>
                    <a:gd name="T3" fmla="*/ 0 h 341"/>
                    <a:gd name="T4" fmla="*/ 102 w 133"/>
                    <a:gd name="T5" fmla="*/ 35 h 341"/>
                    <a:gd name="T6" fmla="*/ 66 w 133"/>
                    <a:gd name="T7" fmla="*/ 71 h 341"/>
                    <a:gd name="T8" fmla="*/ 31 w 133"/>
                    <a:gd name="T9" fmla="*/ 35 h 341"/>
                    <a:gd name="T10" fmla="*/ 67 w 133"/>
                    <a:gd name="T11" fmla="*/ 320 h 341"/>
                    <a:gd name="T12" fmla="*/ 89 w 133"/>
                    <a:gd name="T13" fmla="*/ 341 h 341"/>
                    <a:gd name="T14" fmla="*/ 110 w 133"/>
                    <a:gd name="T15" fmla="*/ 320 h 341"/>
                    <a:gd name="T16" fmla="*/ 112 w 133"/>
                    <a:gd name="T17" fmla="*/ 228 h 341"/>
                    <a:gd name="T18" fmla="*/ 133 w 133"/>
                    <a:gd name="T19" fmla="*/ 207 h 341"/>
                    <a:gd name="T20" fmla="*/ 133 w 133"/>
                    <a:gd name="T21" fmla="*/ 92 h 341"/>
                    <a:gd name="T22" fmla="*/ 112 w 133"/>
                    <a:gd name="T23" fmla="*/ 71 h 341"/>
                    <a:gd name="T24" fmla="*/ 21 w 133"/>
                    <a:gd name="T25" fmla="*/ 71 h 341"/>
                    <a:gd name="T26" fmla="*/ 0 w 133"/>
                    <a:gd name="T27" fmla="*/ 92 h 341"/>
                    <a:gd name="T28" fmla="*/ 0 w 133"/>
                    <a:gd name="T29" fmla="*/ 207 h 341"/>
                    <a:gd name="T30" fmla="*/ 21 w 133"/>
                    <a:gd name="T31" fmla="*/ 228 h 341"/>
                    <a:gd name="T32" fmla="*/ 23 w 133"/>
                    <a:gd name="T33" fmla="*/ 320 h 341"/>
                    <a:gd name="T34" fmla="*/ 44 w 133"/>
                    <a:gd name="T35" fmla="*/ 341 h 341"/>
                    <a:gd name="T36" fmla="*/ 67 w 133"/>
                    <a:gd name="T37" fmla="*/ 320 h 341"/>
                    <a:gd name="T38" fmla="*/ 67 w 133"/>
                    <a:gd name="T39" fmla="*/ 223 h 341"/>
                    <a:gd name="T40" fmla="*/ 67 w 133"/>
                    <a:gd name="T41" fmla="*/ 322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341">
                      <a:moveTo>
                        <a:pt x="31" y="35"/>
                      </a:moveTo>
                      <a:cubicBezTo>
                        <a:pt x="31" y="16"/>
                        <a:pt x="47" y="0"/>
                        <a:pt x="66" y="0"/>
                      </a:cubicBezTo>
                      <a:cubicBezTo>
                        <a:pt x="86" y="0"/>
                        <a:pt x="102" y="16"/>
                        <a:pt x="102" y="35"/>
                      </a:cubicBezTo>
                      <a:cubicBezTo>
                        <a:pt x="102" y="55"/>
                        <a:pt x="86" y="71"/>
                        <a:pt x="66" y="71"/>
                      </a:cubicBezTo>
                      <a:cubicBezTo>
                        <a:pt x="47" y="71"/>
                        <a:pt x="31" y="55"/>
                        <a:pt x="31" y="35"/>
                      </a:cubicBezTo>
                      <a:close/>
                      <a:moveTo>
                        <a:pt x="67" y="320"/>
                      </a:moveTo>
                      <a:cubicBezTo>
                        <a:pt x="67" y="332"/>
                        <a:pt x="77" y="341"/>
                        <a:pt x="89" y="341"/>
                      </a:cubicBezTo>
                      <a:cubicBezTo>
                        <a:pt x="101" y="341"/>
                        <a:pt x="110" y="332"/>
                        <a:pt x="110" y="320"/>
                      </a:cubicBezTo>
                      <a:cubicBezTo>
                        <a:pt x="112" y="228"/>
                        <a:pt x="112" y="228"/>
                        <a:pt x="112" y="228"/>
                      </a:cubicBezTo>
                      <a:cubicBezTo>
                        <a:pt x="124" y="228"/>
                        <a:pt x="133" y="218"/>
                        <a:pt x="133" y="207"/>
                      </a:cubicBezTo>
                      <a:cubicBezTo>
                        <a:pt x="133" y="92"/>
                        <a:pt x="133" y="92"/>
                        <a:pt x="133" y="92"/>
                      </a:cubicBezTo>
                      <a:cubicBezTo>
                        <a:pt x="133" y="80"/>
                        <a:pt x="124" y="71"/>
                        <a:pt x="112" y="71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9" y="71"/>
                        <a:pt x="0" y="80"/>
                        <a:pt x="0" y="92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ubicBezTo>
                        <a:pt x="0" y="218"/>
                        <a:pt x="9" y="228"/>
                        <a:pt x="21" y="228"/>
                      </a:cubicBezTo>
                      <a:cubicBezTo>
                        <a:pt x="23" y="320"/>
                        <a:pt x="23" y="320"/>
                        <a:pt x="23" y="320"/>
                      </a:cubicBezTo>
                      <a:cubicBezTo>
                        <a:pt x="23" y="332"/>
                        <a:pt x="33" y="341"/>
                        <a:pt x="44" y="341"/>
                      </a:cubicBezTo>
                      <a:cubicBezTo>
                        <a:pt x="56" y="341"/>
                        <a:pt x="67" y="332"/>
                        <a:pt x="67" y="320"/>
                      </a:cubicBezTo>
                      <a:moveTo>
                        <a:pt x="67" y="223"/>
                      </a:moveTo>
                      <a:cubicBezTo>
                        <a:pt x="67" y="322"/>
                        <a:pt x="67" y="322"/>
                        <a:pt x="67" y="322"/>
                      </a:cubicBezTo>
                    </a:path>
                  </a:pathLst>
                </a:custGeom>
                <a:noFill/>
                <a:ln w="19050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680A60A-C97E-42A5-97E0-FB5279CADC24}"/>
                  </a:ext>
                </a:extLst>
              </p:cNvPr>
              <p:cNvSpPr/>
              <p:nvPr/>
            </p:nvSpPr>
            <p:spPr bwMode="auto">
              <a:xfrm>
                <a:off x="3351401" y="1236298"/>
                <a:ext cx="2184656" cy="479906"/>
              </a:xfrm>
              <a:prstGeom prst="rect">
                <a:avLst/>
              </a:prstGeom>
              <a:noFill/>
              <a:ln w="1905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49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Segoe UI Semibold" panose="020B0702040204020203" pitchFamily="34" charset="0"/>
                    <a:ea typeface="Segoe UI" pitchFamily="34" charset="0"/>
                    <a:cs typeface="Segoe UI Semibold" panose="020B0702040204020203" pitchFamily="34" charset="0"/>
                  </a:rPr>
                  <a:t>External people</a:t>
                </a:r>
              </a:p>
              <a:p>
                <a:pPr algn="ctr" defTabSz="932449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endParaRP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6AD346C-7381-4EBD-B08A-44FD71E26E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0873" y="2286000"/>
                <a:ext cx="111632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 w="med" len="sm"/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1DCB7AB-90E3-4125-9525-843A721EC3D1}"/>
                  </a:ext>
                </a:extLst>
              </p:cNvPr>
              <p:cNvGrpSpPr/>
              <p:nvPr/>
            </p:nvGrpSpPr>
            <p:grpSpPr>
              <a:xfrm>
                <a:off x="4443729" y="2057400"/>
                <a:ext cx="204471" cy="1143000"/>
                <a:chOff x="5873477" y="2466430"/>
                <a:chExt cx="284256" cy="1588999"/>
              </a:xfrm>
            </p:grpSpPr>
            <p:sp>
              <p:nvSpPr>
                <p:cNvPr id="21" name="people_18">
                  <a:extLst>
                    <a:ext uri="{FF2B5EF4-FFF2-40B4-BE49-F238E27FC236}">
                      <a16:creationId xmlns:a16="http://schemas.microsoft.com/office/drawing/2014/main" id="{4BD671CA-6526-4EAC-934B-9F25B2E46B2D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873477" y="2466430"/>
                  <a:ext cx="284256" cy="720897"/>
                </a:xfrm>
                <a:custGeom>
                  <a:avLst/>
                  <a:gdLst>
                    <a:gd name="T0" fmla="*/ 31 w 133"/>
                    <a:gd name="T1" fmla="*/ 35 h 341"/>
                    <a:gd name="T2" fmla="*/ 66 w 133"/>
                    <a:gd name="T3" fmla="*/ 0 h 341"/>
                    <a:gd name="T4" fmla="*/ 102 w 133"/>
                    <a:gd name="T5" fmla="*/ 35 h 341"/>
                    <a:gd name="T6" fmla="*/ 66 w 133"/>
                    <a:gd name="T7" fmla="*/ 71 h 341"/>
                    <a:gd name="T8" fmla="*/ 31 w 133"/>
                    <a:gd name="T9" fmla="*/ 35 h 341"/>
                    <a:gd name="T10" fmla="*/ 67 w 133"/>
                    <a:gd name="T11" fmla="*/ 320 h 341"/>
                    <a:gd name="T12" fmla="*/ 89 w 133"/>
                    <a:gd name="T13" fmla="*/ 341 h 341"/>
                    <a:gd name="T14" fmla="*/ 110 w 133"/>
                    <a:gd name="T15" fmla="*/ 320 h 341"/>
                    <a:gd name="T16" fmla="*/ 112 w 133"/>
                    <a:gd name="T17" fmla="*/ 228 h 341"/>
                    <a:gd name="T18" fmla="*/ 133 w 133"/>
                    <a:gd name="T19" fmla="*/ 207 h 341"/>
                    <a:gd name="T20" fmla="*/ 133 w 133"/>
                    <a:gd name="T21" fmla="*/ 92 h 341"/>
                    <a:gd name="T22" fmla="*/ 112 w 133"/>
                    <a:gd name="T23" fmla="*/ 71 h 341"/>
                    <a:gd name="T24" fmla="*/ 21 w 133"/>
                    <a:gd name="T25" fmla="*/ 71 h 341"/>
                    <a:gd name="T26" fmla="*/ 0 w 133"/>
                    <a:gd name="T27" fmla="*/ 92 h 341"/>
                    <a:gd name="T28" fmla="*/ 0 w 133"/>
                    <a:gd name="T29" fmla="*/ 207 h 341"/>
                    <a:gd name="T30" fmla="*/ 21 w 133"/>
                    <a:gd name="T31" fmla="*/ 228 h 341"/>
                    <a:gd name="T32" fmla="*/ 23 w 133"/>
                    <a:gd name="T33" fmla="*/ 320 h 341"/>
                    <a:gd name="T34" fmla="*/ 44 w 133"/>
                    <a:gd name="T35" fmla="*/ 341 h 341"/>
                    <a:gd name="T36" fmla="*/ 67 w 133"/>
                    <a:gd name="T37" fmla="*/ 320 h 341"/>
                    <a:gd name="T38" fmla="*/ 67 w 133"/>
                    <a:gd name="T39" fmla="*/ 223 h 341"/>
                    <a:gd name="T40" fmla="*/ 67 w 133"/>
                    <a:gd name="T41" fmla="*/ 322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341">
                      <a:moveTo>
                        <a:pt x="31" y="35"/>
                      </a:moveTo>
                      <a:cubicBezTo>
                        <a:pt x="31" y="16"/>
                        <a:pt x="47" y="0"/>
                        <a:pt x="66" y="0"/>
                      </a:cubicBezTo>
                      <a:cubicBezTo>
                        <a:pt x="86" y="0"/>
                        <a:pt x="102" y="16"/>
                        <a:pt x="102" y="35"/>
                      </a:cubicBezTo>
                      <a:cubicBezTo>
                        <a:pt x="102" y="55"/>
                        <a:pt x="86" y="71"/>
                        <a:pt x="66" y="71"/>
                      </a:cubicBezTo>
                      <a:cubicBezTo>
                        <a:pt x="47" y="71"/>
                        <a:pt x="31" y="55"/>
                        <a:pt x="31" y="35"/>
                      </a:cubicBezTo>
                      <a:close/>
                      <a:moveTo>
                        <a:pt x="67" y="320"/>
                      </a:moveTo>
                      <a:cubicBezTo>
                        <a:pt x="67" y="332"/>
                        <a:pt x="77" y="341"/>
                        <a:pt x="89" y="341"/>
                      </a:cubicBezTo>
                      <a:cubicBezTo>
                        <a:pt x="101" y="341"/>
                        <a:pt x="110" y="332"/>
                        <a:pt x="110" y="320"/>
                      </a:cubicBezTo>
                      <a:cubicBezTo>
                        <a:pt x="112" y="228"/>
                        <a:pt x="112" y="228"/>
                        <a:pt x="112" y="228"/>
                      </a:cubicBezTo>
                      <a:cubicBezTo>
                        <a:pt x="124" y="228"/>
                        <a:pt x="133" y="218"/>
                        <a:pt x="133" y="207"/>
                      </a:cubicBezTo>
                      <a:cubicBezTo>
                        <a:pt x="133" y="92"/>
                        <a:pt x="133" y="92"/>
                        <a:pt x="133" y="92"/>
                      </a:cubicBezTo>
                      <a:cubicBezTo>
                        <a:pt x="133" y="80"/>
                        <a:pt x="124" y="71"/>
                        <a:pt x="112" y="71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9" y="71"/>
                        <a:pt x="0" y="80"/>
                        <a:pt x="0" y="92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ubicBezTo>
                        <a:pt x="0" y="218"/>
                        <a:pt x="9" y="228"/>
                        <a:pt x="21" y="228"/>
                      </a:cubicBezTo>
                      <a:cubicBezTo>
                        <a:pt x="23" y="320"/>
                        <a:pt x="23" y="320"/>
                        <a:pt x="23" y="320"/>
                      </a:cubicBezTo>
                      <a:cubicBezTo>
                        <a:pt x="23" y="332"/>
                        <a:pt x="33" y="341"/>
                        <a:pt x="44" y="341"/>
                      </a:cubicBezTo>
                      <a:cubicBezTo>
                        <a:pt x="56" y="341"/>
                        <a:pt x="67" y="332"/>
                        <a:pt x="67" y="320"/>
                      </a:cubicBezTo>
                      <a:moveTo>
                        <a:pt x="67" y="223"/>
                      </a:moveTo>
                      <a:cubicBezTo>
                        <a:pt x="67" y="322"/>
                        <a:pt x="67" y="322"/>
                        <a:pt x="67" y="322"/>
                      </a:cubicBezTo>
                    </a:path>
                  </a:pathLst>
                </a:custGeom>
                <a:noFill/>
                <a:ln w="19050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" name="people_18">
                  <a:extLst>
                    <a:ext uri="{FF2B5EF4-FFF2-40B4-BE49-F238E27FC236}">
                      <a16:creationId xmlns:a16="http://schemas.microsoft.com/office/drawing/2014/main" id="{99795259-5AE5-425C-B89C-768BEA02B0F8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873477" y="3334532"/>
                  <a:ext cx="284256" cy="720897"/>
                </a:xfrm>
                <a:custGeom>
                  <a:avLst/>
                  <a:gdLst>
                    <a:gd name="T0" fmla="*/ 31 w 133"/>
                    <a:gd name="T1" fmla="*/ 35 h 341"/>
                    <a:gd name="T2" fmla="*/ 66 w 133"/>
                    <a:gd name="T3" fmla="*/ 0 h 341"/>
                    <a:gd name="T4" fmla="*/ 102 w 133"/>
                    <a:gd name="T5" fmla="*/ 35 h 341"/>
                    <a:gd name="T6" fmla="*/ 66 w 133"/>
                    <a:gd name="T7" fmla="*/ 71 h 341"/>
                    <a:gd name="T8" fmla="*/ 31 w 133"/>
                    <a:gd name="T9" fmla="*/ 35 h 341"/>
                    <a:gd name="T10" fmla="*/ 67 w 133"/>
                    <a:gd name="T11" fmla="*/ 320 h 341"/>
                    <a:gd name="T12" fmla="*/ 89 w 133"/>
                    <a:gd name="T13" fmla="*/ 341 h 341"/>
                    <a:gd name="T14" fmla="*/ 110 w 133"/>
                    <a:gd name="T15" fmla="*/ 320 h 341"/>
                    <a:gd name="T16" fmla="*/ 112 w 133"/>
                    <a:gd name="T17" fmla="*/ 228 h 341"/>
                    <a:gd name="T18" fmla="*/ 133 w 133"/>
                    <a:gd name="T19" fmla="*/ 207 h 341"/>
                    <a:gd name="T20" fmla="*/ 133 w 133"/>
                    <a:gd name="T21" fmla="*/ 92 h 341"/>
                    <a:gd name="T22" fmla="*/ 112 w 133"/>
                    <a:gd name="T23" fmla="*/ 71 h 341"/>
                    <a:gd name="T24" fmla="*/ 21 w 133"/>
                    <a:gd name="T25" fmla="*/ 71 h 341"/>
                    <a:gd name="T26" fmla="*/ 0 w 133"/>
                    <a:gd name="T27" fmla="*/ 92 h 341"/>
                    <a:gd name="T28" fmla="*/ 0 w 133"/>
                    <a:gd name="T29" fmla="*/ 207 h 341"/>
                    <a:gd name="T30" fmla="*/ 21 w 133"/>
                    <a:gd name="T31" fmla="*/ 228 h 341"/>
                    <a:gd name="T32" fmla="*/ 23 w 133"/>
                    <a:gd name="T33" fmla="*/ 320 h 341"/>
                    <a:gd name="T34" fmla="*/ 44 w 133"/>
                    <a:gd name="T35" fmla="*/ 341 h 341"/>
                    <a:gd name="T36" fmla="*/ 67 w 133"/>
                    <a:gd name="T37" fmla="*/ 320 h 341"/>
                    <a:gd name="T38" fmla="*/ 67 w 133"/>
                    <a:gd name="T39" fmla="*/ 223 h 341"/>
                    <a:gd name="T40" fmla="*/ 67 w 133"/>
                    <a:gd name="T41" fmla="*/ 322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341">
                      <a:moveTo>
                        <a:pt x="31" y="35"/>
                      </a:moveTo>
                      <a:cubicBezTo>
                        <a:pt x="31" y="16"/>
                        <a:pt x="47" y="0"/>
                        <a:pt x="66" y="0"/>
                      </a:cubicBezTo>
                      <a:cubicBezTo>
                        <a:pt x="86" y="0"/>
                        <a:pt x="102" y="16"/>
                        <a:pt x="102" y="35"/>
                      </a:cubicBezTo>
                      <a:cubicBezTo>
                        <a:pt x="102" y="55"/>
                        <a:pt x="86" y="71"/>
                        <a:pt x="66" y="71"/>
                      </a:cubicBezTo>
                      <a:cubicBezTo>
                        <a:pt x="47" y="71"/>
                        <a:pt x="31" y="55"/>
                        <a:pt x="31" y="35"/>
                      </a:cubicBezTo>
                      <a:close/>
                      <a:moveTo>
                        <a:pt x="67" y="320"/>
                      </a:moveTo>
                      <a:cubicBezTo>
                        <a:pt x="67" y="332"/>
                        <a:pt x="77" y="341"/>
                        <a:pt x="89" y="341"/>
                      </a:cubicBezTo>
                      <a:cubicBezTo>
                        <a:pt x="101" y="341"/>
                        <a:pt x="110" y="332"/>
                        <a:pt x="110" y="320"/>
                      </a:cubicBezTo>
                      <a:cubicBezTo>
                        <a:pt x="112" y="228"/>
                        <a:pt x="112" y="228"/>
                        <a:pt x="112" y="228"/>
                      </a:cubicBezTo>
                      <a:cubicBezTo>
                        <a:pt x="124" y="228"/>
                        <a:pt x="133" y="218"/>
                        <a:pt x="133" y="207"/>
                      </a:cubicBezTo>
                      <a:cubicBezTo>
                        <a:pt x="133" y="92"/>
                        <a:pt x="133" y="92"/>
                        <a:pt x="133" y="92"/>
                      </a:cubicBezTo>
                      <a:cubicBezTo>
                        <a:pt x="133" y="80"/>
                        <a:pt x="124" y="71"/>
                        <a:pt x="112" y="71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9" y="71"/>
                        <a:pt x="0" y="80"/>
                        <a:pt x="0" y="92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ubicBezTo>
                        <a:pt x="0" y="218"/>
                        <a:pt x="9" y="228"/>
                        <a:pt x="21" y="228"/>
                      </a:cubicBezTo>
                      <a:cubicBezTo>
                        <a:pt x="23" y="320"/>
                        <a:pt x="23" y="320"/>
                        <a:pt x="23" y="320"/>
                      </a:cubicBezTo>
                      <a:cubicBezTo>
                        <a:pt x="23" y="332"/>
                        <a:pt x="33" y="341"/>
                        <a:pt x="44" y="341"/>
                      </a:cubicBezTo>
                      <a:cubicBezTo>
                        <a:pt x="56" y="341"/>
                        <a:pt x="67" y="332"/>
                        <a:pt x="67" y="320"/>
                      </a:cubicBezTo>
                      <a:moveTo>
                        <a:pt x="67" y="223"/>
                      </a:moveTo>
                      <a:cubicBezTo>
                        <a:pt x="67" y="322"/>
                        <a:pt x="67" y="322"/>
                        <a:pt x="67" y="322"/>
                      </a:cubicBezTo>
                    </a:path>
                  </a:pathLst>
                </a:custGeom>
                <a:noFill/>
                <a:ln w="19050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F869E6D-B51E-4602-BCBD-690CED2A5EE9}"/>
                  </a:ext>
                </a:extLst>
              </p:cNvPr>
              <p:cNvSpPr/>
              <p:nvPr/>
            </p:nvSpPr>
            <p:spPr bwMode="auto">
              <a:xfrm>
                <a:off x="5573859" y="843489"/>
                <a:ext cx="2843766" cy="138980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46304" bIns="146304" rtlCol="0" anchor="ctr" anchorCtr="0"/>
              <a:lstStyle/>
              <a:p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Organizational</a:t>
                </a:r>
                <a:b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Account</a:t>
                </a:r>
                <a:b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lang="en-US" sz="1600" dirty="0">
                    <a:gradFill>
                      <a:gsLst>
                        <a:gs pos="2917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(External Azure AD)</a:t>
                </a:r>
                <a:endParaRPr lang="en-US" sz="2000" dirty="0">
                  <a:gradFill>
                    <a:gsLst>
                      <a:gs pos="2917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E03F95E-4E52-492F-93C4-1CA4E20AA5DC}"/>
                  </a:ext>
                </a:extLst>
              </p:cNvPr>
              <p:cNvSpPr/>
              <p:nvPr/>
            </p:nvSpPr>
            <p:spPr bwMode="auto">
              <a:xfrm>
                <a:off x="5573859" y="3786549"/>
                <a:ext cx="2843766" cy="14857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46304" bIns="146304" rtlCol="0" anchor="ctr" anchorCtr="0"/>
              <a:lstStyle/>
              <a:p>
                <a:endParaRPr lang="en-US" sz="2000" dirty="0">
                  <a:gradFill>
                    <a:gsLst>
                      <a:gs pos="2917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BAFD179-4B7C-4A83-86FF-6A6F804C7FBB}"/>
                  </a:ext>
                </a:extLst>
              </p:cNvPr>
              <p:cNvGrpSpPr/>
              <p:nvPr/>
            </p:nvGrpSpPr>
            <p:grpSpPr>
              <a:xfrm>
                <a:off x="7944432" y="993700"/>
                <a:ext cx="204486" cy="1143000"/>
                <a:chOff x="5873446" y="2466430"/>
                <a:chExt cx="284276" cy="1588999"/>
              </a:xfrm>
            </p:grpSpPr>
            <p:sp>
              <p:nvSpPr>
                <p:cNvPr id="26" name="people_18">
                  <a:extLst>
                    <a:ext uri="{FF2B5EF4-FFF2-40B4-BE49-F238E27FC236}">
                      <a16:creationId xmlns:a16="http://schemas.microsoft.com/office/drawing/2014/main" id="{456B58CD-8196-4CB5-B755-A41B93EFF050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873466" y="2466430"/>
                  <a:ext cx="284256" cy="720897"/>
                </a:xfrm>
                <a:custGeom>
                  <a:avLst/>
                  <a:gdLst>
                    <a:gd name="T0" fmla="*/ 31 w 133"/>
                    <a:gd name="T1" fmla="*/ 35 h 341"/>
                    <a:gd name="T2" fmla="*/ 66 w 133"/>
                    <a:gd name="T3" fmla="*/ 0 h 341"/>
                    <a:gd name="T4" fmla="*/ 102 w 133"/>
                    <a:gd name="T5" fmla="*/ 35 h 341"/>
                    <a:gd name="T6" fmla="*/ 66 w 133"/>
                    <a:gd name="T7" fmla="*/ 71 h 341"/>
                    <a:gd name="T8" fmla="*/ 31 w 133"/>
                    <a:gd name="T9" fmla="*/ 35 h 341"/>
                    <a:gd name="T10" fmla="*/ 67 w 133"/>
                    <a:gd name="T11" fmla="*/ 320 h 341"/>
                    <a:gd name="T12" fmla="*/ 89 w 133"/>
                    <a:gd name="T13" fmla="*/ 341 h 341"/>
                    <a:gd name="T14" fmla="*/ 110 w 133"/>
                    <a:gd name="T15" fmla="*/ 320 h 341"/>
                    <a:gd name="T16" fmla="*/ 112 w 133"/>
                    <a:gd name="T17" fmla="*/ 228 h 341"/>
                    <a:gd name="T18" fmla="*/ 133 w 133"/>
                    <a:gd name="T19" fmla="*/ 207 h 341"/>
                    <a:gd name="T20" fmla="*/ 133 w 133"/>
                    <a:gd name="T21" fmla="*/ 92 h 341"/>
                    <a:gd name="T22" fmla="*/ 112 w 133"/>
                    <a:gd name="T23" fmla="*/ 71 h 341"/>
                    <a:gd name="T24" fmla="*/ 21 w 133"/>
                    <a:gd name="T25" fmla="*/ 71 h 341"/>
                    <a:gd name="T26" fmla="*/ 0 w 133"/>
                    <a:gd name="T27" fmla="*/ 92 h 341"/>
                    <a:gd name="T28" fmla="*/ 0 w 133"/>
                    <a:gd name="T29" fmla="*/ 207 h 341"/>
                    <a:gd name="T30" fmla="*/ 21 w 133"/>
                    <a:gd name="T31" fmla="*/ 228 h 341"/>
                    <a:gd name="T32" fmla="*/ 23 w 133"/>
                    <a:gd name="T33" fmla="*/ 320 h 341"/>
                    <a:gd name="T34" fmla="*/ 44 w 133"/>
                    <a:gd name="T35" fmla="*/ 341 h 341"/>
                    <a:gd name="T36" fmla="*/ 67 w 133"/>
                    <a:gd name="T37" fmla="*/ 320 h 341"/>
                    <a:gd name="T38" fmla="*/ 67 w 133"/>
                    <a:gd name="T39" fmla="*/ 223 h 341"/>
                    <a:gd name="T40" fmla="*/ 67 w 133"/>
                    <a:gd name="T41" fmla="*/ 322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341">
                      <a:moveTo>
                        <a:pt x="31" y="35"/>
                      </a:moveTo>
                      <a:cubicBezTo>
                        <a:pt x="31" y="16"/>
                        <a:pt x="47" y="0"/>
                        <a:pt x="66" y="0"/>
                      </a:cubicBezTo>
                      <a:cubicBezTo>
                        <a:pt x="86" y="0"/>
                        <a:pt x="102" y="16"/>
                        <a:pt x="102" y="35"/>
                      </a:cubicBezTo>
                      <a:cubicBezTo>
                        <a:pt x="102" y="55"/>
                        <a:pt x="86" y="71"/>
                        <a:pt x="66" y="71"/>
                      </a:cubicBezTo>
                      <a:cubicBezTo>
                        <a:pt x="47" y="71"/>
                        <a:pt x="31" y="55"/>
                        <a:pt x="31" y="35"/>
                      </a:cubicBezTo>
                      <a:close/>
                      <a:moveTo>
                        <a:pt x="67" y="320"/>
                      </a:moveTo>
                      <a:cubicBezTo>
                        <a:pt x="67" y="332"/>
                        <a:pt x="77" y="341"/>
                        <a:pt x="89" y="341"/>
                      </a:cubicBezTo>
                      <a:cubicBezTo>
                        <a:pt x="101" y="341"/>
                        <a:pt x="110" y="332"/>
                        <a:pt x="110" y="320"/>
                      </a:cubicBezTo>
                      <a:cubicBezTo>
                        <a:pt x="112" y="228"/>
                        <a:pt x="112" y="228"/>
                        <a:pt x="112" y="228"/>
                      </a:cubicBezTo>
                      <a:cubicBezTo>
                        <a:pt x="124" y="228"/>
                        <a:pt x="133" y="218"/>
                        <a:pt x="133" y="207"/>
                      </a:cubicBezTo>
                      <a:cubicBezTo>
                        <a:pt x="133" y="92"/>
                        <a:pt x="133" y="92"/>
                        <a:pt x="133" y="92"/>
                      </a:cubicBezTo>
                      <a:cubicBezTo>
                        <a:pt x="133" y="80"/>
                        <a:pt x="124" y="71"/>
                        <a:pt x="112" y="71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9" y="71"/>
                        <a:pt x="0" y="80"/>
                        <a:pt x="0" y="92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ubicBezTo>
                        <a:pt x="0" y="218"/>
                        <a:pt x="9" y="228"/>
                        <a:pt x="21" y="228"/>
                      </a:cubicBezTo>
                      <a:cubicBezTo>
                        <a:pt x="23" y="320"/>
                        <a:pt x="23" y="320"/>
                        <a:pt x="23" y="320"/>
                      </a:cubicBezTo>
                      <a:cubicBezTo>
                        <a:pt x="23" y="332"/>
                        <a:pt x="33" y="341"/>
                        <a:pt x="44" y="341"/>
                      </a:cubicBezTo>
                      <a:cubicBezTo>
                        <a:pt x="56" y="341"/>
                        <a:pt x="67" y="332"/>
                        <a:pt x="67" y="320"/>
                      </a:cubicBezTo>
                      <a:moveTo>
                        <a:pt x="67" y="223"/>
                      </a:moveTo>
                      <a:cubicBezTo>
                        <a:pt x="67" y="322"/>
                        <a:pt x="67" y="322"/>
                        <a:pt x="67" y="322"/>
                      </a:cubicBezTo>
                    </a:path>
                  </a:pathLst>
                </a:custGeom>
                <a:noFill/>
                <a:ln w="19050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people_18">
                  <a:extLst>
                    <a:ext uri="{FF2B5EF4-FFF2-40B4-BE49-F238E27FC236}">
                      <a16:creationId xmlns:a16="http://schemas.microsoft.com/office/drawing/2014/main" id="{A1E84366-86F7-4747-921F-E3BE2927E5C1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873446" y="3334532"/>
                  <a:ext cx="284253" cy="720897"/>
                </a:xfrm>
                <a:custGeom>
                  <a:avLst/>
                  <a:gdLst>
                    <a:gd name="T0" fmla="*/ 31 w 133"/>
                    <a:gd name="T1" fmla="*/ 35 h 341"/>
                    <a:gd name="T2" fmla="*/ 66 w 133"/>
                    <a:gd name="T3" fmla="*/ 0 h 341"/>
                    <a:gd name="T4" fmla="*/ 102 w 133"/>
                    <a:gd name="T5" fmla="*/ 35 h 341"/>
                    <a:gd name="T6" fmla="*/ 66 w 133"/>
                    <a:gd name="T7" fmla="*/ 71 h 341"/>
                    <a:gd name="T8" fmla="*/ 31 w 133"/>
                    <a:gd name="T9" fmla="*/ 35 h 341"/>
                    <a:gd name="T10" fmla="*/ 67 w 133"/>
                    <a:gd name="T11" fmla="*/ 320 h 341"/>
                    <a:gd name="T12" fmla="*/ 89 w 133"/>
                    <a:gd name="T13" fmla="*/ 341 h 341"/>
                    <a:gd name="T14" fmla="*/ 110 w 133"/>
                    <a:gd name="T15" fmla="*/ 320 h 341"/>
                    <a:gd name="T16" fmla="*/ 112 w 133"/>
                    <a:gd name="T17" fmla="*/ 228 h 341"/>
                    <a:gd name="T18" fmla="*/ 133 w 133"/>
                    <a:gd name="T19" fmla="*/ 207 h 341"/>
                    <a:gd name="T20" fmla="*/ 133 w 133"/>
                    <a:gd name="T21" fmla="*/ 92 h 341"/>
                    <a:gd name="T22" fmla="*/ 112 w 133"/>
                    <a:gd name="T23" fmla="*/ 71 h 341"/>
                    <a:gd name="T24" fmla="*/ 21 w 133"/>
                    <a:gd name="T25" fmla="*/ 71 h 341"/>
                    <a:gd name="T26" fmla="*/ 0 w 133"/>
                    <a:gd name="T27" fmla="*/ 92 h 341"/>
                    <a:gd name="T28" fmla="*/ 0 w 133"/>
                    <a:gd name="T29" fmla="*/ 207 h 341"/>
                    <a:gd name="T30" fmla="*/ 21 w 133"/>
                    <a:gd name="T31" fmla="*/ 228 h 341"/>
                    <a:gd name="T32" fmla="*/ 23 w 133"/>
                    <a:gd name="T33" fmla="*/ 320 h 341"/>
                    <a:gd name="T34" fmla="*/ 44 w 133"/>
                    <a:gd name="T35" fmla="*/ 341 h 341"/>
                    <a:gd name="T36" fmla="*/ 67 w 133"/>
                    <a:gd name="T37" fmla="*/ 320 h 341"/>
                    <a:gd name="T38" fmla="*/ 67 w 133"/>
                    <a:gd name="T39" fmla="*/ 223 h 341"/>
                    <a:gd name="T40" fmla="*/ 67 w 133"/>
                    <a:gd name="T41" fmla="*/ 322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341">
                      <a:moveTo>
                        <a:pt x="31" y="35"/>
                      </a:moveTo>
                      <a:cubicBezTo>
                        <a:pt x="31" y="16"/>
                        <a:pt x="47" y="0"/>
                        <a:pt x="66" y="0"/>
                      </a:cubicBezTo>
                      <a:cubicBezTo>
                        <a:pt x="86" y="0"/>
                        <a:pt x="102" y="16"/>
                        <a:pt x="102" y="35"/>
                      </a:cubicBezTo>
                      <a:cubicBezTo>
                        <a:pt x="102" y="55"/>
                        <a:pt x="86" y="71"/>
                        <a:pt x="66" y="71"/>
                      </a:cubicBezTo>
                      <a:cubicBezTo>
                        <a:pt x="47" y="71"/>
                        <a:pt x="31" y="55"/>
                        <a:pt x="31" y="35"/>
                      </a:cubicBezTo>
                      <a:close/>
                      <a:moveTo>
                        <a:pt x="67" y="320"/>
                      </a:moveTo>
                      <a:cubicBezTo>
                        <a:pt x="67" y="332"/>
                        <a:pt x="77" y="341"/>
                        <a:pt x="89" y="341"/>
                      </a:cubicBezTo>
                      <a:cubicBezTo>
                        <a:pt x="101" y="341"/>
                        <a:pt x="110" y="332"/>
                        <a:pt x="110" y="320"/>
                      </a:cubicBezTo>
                      <a:cubicBezTo>
                        <a:pt x="112" y="228"/>
                        <a:pt x="112" y="228"/>
                        <a:pt x="112" y="228"/>
                      </a:cubicBezTo>
                      <a:cubicBezTo>
                        <a:pt x="124" y="228"/>
                        <a:pt x="133" y="218"/>
                        <a:pt x="133" y="207"/>
                      </a:cubicBezTo>
                      <a:cubicBezTo>
                        <a:pt x="133" y="92"/>
                        <a:pt x="133" y="92"/>
                        <a:pt x="133" y="92"/>
                      </a:cubicBezTo>
                      <a:cubicBezTo>
                        <a:pt x="133" y="80"/>
                        <a:pt x="124" y="71"/>
                        <a:pt x="112" y="71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9" y="71"/>
                        <a:pt x="0" y="80"/>
                        <a:pt x="0" y="92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ubicBezTo>
                        <a:pt x="0" y="218"/>
                        <a:pt x="9" y="228"/>
                        <a:pt x="21" y="228"/>
                      </a:cubicBezTo>
                      <a:cubicBezTo>
                        <a:pt x="23" y="320"/>
                        <a:pt x="23" y="320"/>
                        <a:pt x="23" y="320"/>
                      </a:cubicBezTo>
                      <a:cubicBezTo>
                        <a:pt x="23" y="332"/>
                        <a:pt x="33" y="341"/>
                        <a:pt x="44" y="341"/>
                      </a:cubicBezTo>
                      <a:cubicBezTo>
                        <a:pt x="56" y="341"/>
                        <a:pt x="67" y="332"/>
                        <a:pt x="67" y="320"/>
                      </a:cubicBezTo>
                      <a:moveTo>
                        <a:pt x="67" y="223"/>
                      </a:moveTo>
                      <a:cubicBezTo>
                        <a:pt x="67" y="322"/>
                        <a:pt x="67" y="322"/>
                        <a:pt x="67" y="322"/>
                      </a:cubicBezTo>
                    </a:path>
                  </a:pathLst>
                </a:custGeom>
                <a:noFill/>
                <a:ln w="19050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3922F5F-714F-4681-A863-35EE2111CDEF}"/>
                  </a:ext>
                </a:extLst>
              </p:cNvPr>
              <p:cNvGrpSpPr/>
              <p:nvPr/>
            </p:nvGrpSpPr>
            <p:grpSpPr>
              <a:xfrm>
                <a:off x="7586399" y="3957915"/>
                <a:ext cx="204471" cy="1143000"/>
                <a:chOff x="6038642" y="2466430"/>
                <a:chExt cx="284256" cy="1588999"/>
              </a:xfrm>
            </p:grpSpPr>
            <p:sp>
              <p:nvSpPr>
                <p:cNvPr id="32" name="people_18">
                  <a:extLst>
                    <a:ext uri="{FF2B5EF4-FFF2-40B4-BE49-F238E27FC236}">
                      <a16:creationId xmlns:a16="http://schemas.microsoft.com/office/drawing/2014/main" id="{35A1A060-1CAE-43FC-90C8-903331FAA981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038642" y="2466430"/>
                  <a:ext cx="284256" cy="720897"/>
                </a:xfrm>
                <a:custGeom>
                  <a:avLst/>
                  <a:gdLst>
                    <a:gd name="T0" fmla="*/ 31 w 133"/>
                    <a:gd name="T1" fmla="*/ 35 h 341"/>
                    <a:gd name="T2" fmla="*/ 66 w 133"/>
                    <a:gd name="T3" fmla="*/ 0 h 341"/>
                    <a:gd name="T4" fmla="*/ 102 w 133"/>
                    <a:gd name="T5" fmla="*/ 35 h 341"/>
                    <a:gd name="T6" fmla="*/ 66 w 133"/>
                    <a:gd name="T7" fmla="*/ 71 h 341"/>
                    <a:gd name="T8" fmla="*/ 31 w 133"/>
                    <a:gd name="T9" fmla="*/ 35 h 341"/>
                    <a:gd name="T10" fmla="*/ 67 w 133"/>
                    <a:gd name="T11" fmla="*/ 320 h 341"/>
                    <a:gd name="T12" fmla="*/ 89 w 133"/>
                    <a:gd name="T13" fmla="*/ 341 h 341"/>
                    <a:gd name="T14" fmla="*/ 110 w 133"/>
                    <a:gd name="T15" fmla="*/ 320 h 341"/>
                    <a:gd name="T16" fmla="*/ 112 w 133"/>
                    <a:gd name="T17" fmla="*/ 228 h 341"/>
                    <a:gd name="T18" fmla="*/ 133 w 133"/>
                    <a:gd name="T19" fmla="*/ 207 h 341"/>
                    <a:gd name="T20" fmla="*/ 133 w 133"/>
                    <a:gd name="T21" fmla="*/ 92 h 341"/>
                    <a:gd name="T22" fmla="*/ 112 w 133"/>
                    <a:gd name="T23" fmla="*/ 71 h 341"/>
                    <a:gd name="T24" fmla="*/ 21 w 133"/>
                    <a:gd name="T25" fmla="*/ 71 h 341"/>
                    <a:gd name="T26" fmla="*/ 0 w 133"/>
                    <a:gd name="T27" fmla="*/ 92 h 341"/>
                    <a:gd name="T28" fmla="*/ 0 w 133"/>
                    <a:gd name="T29" fmla="*/ 207 h 341"/>
                    <a:gd name="T30" fmla="*/ 21 w 133"/>
                    <a:gd name="T31" fmla="*/ 228 h 341"/>
                    <a:gd name="T32" fmla="*/ 23 w 133"/>
                    <a:gd name="T33" fmla="*/ 320 h 341"/>
                    <a:gd name="T34" fmla="*/ 44 w 133"/>
                    <a:gd name="T35" fmla="*/ 341 h 341"/>
                    <a:gd name="T36" fmla="*/ 67 w 133"/>
                    <a:gd name="T37" fmla="*/ 320 h 341"/>
                    <a:gd name="T38" fmla="*/ 67 w 133"/>
                    <a:gd name="T39" fmla="*/ 223 h 341"/>
                    <a:gd name="T40" fmla="*/ 67 w 133"/>
                    <a:gd name="T41" fmla="*/ 322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341">
                      <a:moveTo>
                        <a:pt x="31" y="35"/>
                      </a:moveTo>
                      <a:cubicBezTo>
                        <a:pt x="31" y="16"/>
                        <a:pt x="47" y="0"/>
                        <a:pt x="66" y="0"/>
                      </a:cubicBezTo>
                      <a:cubicBezTo>
                        <a:pt x="86" y="0"/>
                        <a:pt x="102" y="16"/>
                        <a:pt x="102" y="35"/>
                      </a:cubicBezTo>
                      <a:cubicBezTo>
                        <a:pt x="102" y="55"/>
                        <a:pt x="86" y="71"/>
                        <a:pt x="66" y="71"/>
                      </a:cubicBezTo>
                      <a:cubicBezTo>
                        <a:pt x="47" y="71"/>
                        <a:pt x="31" y="55"/>
                        <a:pt x="31" y="35"/>
                      </a:cubicBezTo>
                      <a:close/>
                      <a:moveTo>
                        <a:pt x="67" y="320"/>
                      </a:moveTo>
                      <a:cubicBezTo>
                        <a:pt x="67" y="332"/>
                        <a:pt x="77" y="341"/>
                        <a:pt x="89" y="341"/>
                      </a:cubicBezTo>
                      <a:cubicBezTo>
                        <a:pt x="101" y="341"/>
                        <a:pt x="110" y="332"/>
                        <a:pt x="110" y="320"/>
                      </a:cubicBezTo>
                      <a:cubicBezTo>
                        <a:pt x="112" y="228"/>
                        <a:pt x="112" y="228"/>
                        <a:pt x="112" y="228"/>
                      </a:cubicBezTo>
                      <a:cubicBezTo>
                        <a:pt x="124" y="228"/>
                        <a:pt x="133" y="218"/>
                        <a:pt x="133" y="207"/>
                      </a:cubicBezTo>
                      <a:cubicBezTo>
                        <a:pt x="133" y="92"/>
                        <a:pt x="133" y="92"/>
                        <a:pt x="133" y="92"/>
                      </a:cubicBezTo>
                      <a:cubicBezTo>
                        <a:pt x="133" y="80"/>
                        <a:pt x="124" y="71"/>
                        <a:pt x="112" y="71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9" y="71"/>
                        <a:pt x="0" y="80"/>
                        <a:pt x="0" y="92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ubicBezTo>
                        <a:pt x="0" y="218"/>
                        <a:pt x="9" y="228"/>
                        <a:pt x="21" y="228"/>
                      </a:cubicBezTo>
                      <a:cubicBezTo>
                        <a:pt x="23" y="320"/>
                        <a:pt x="23" y="320"/>
                        <a:pt x="23" y="320"/>
                      </a:cubicBezTo>
                      <a:cubicBezTo>
                        <a:pt x="23" y="332"/>
                        <a:pt x="33" y="341"/>
                        <a:pt x="44" y="341"/>
                      </a:cubicBezTo>
                      <a:cubicBezTo>
                        <a:pt x="56" y="341"/>
                        <a:pt x="67" y="332"/>
                        <a:pt x="67" y="320"/>
                      </a:cubicBezTo>
                      <a:moveTo>
                        <a:pt x="67" y="223"/>
                      </a:moveTo>
                      <a:cubicBezTo>
                        <a:pt x="67" y="322"/>
                        <a:pt x="67" y="322"/>
                        <a:pt x="67" y="322"/>
                      </a:cubicBezTo>
                    </a:path>
                  </a:pathLst>
                </a:custGeom>
                <a:noFill/>
                <a:ln w="19050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people_18">
                  <a:extLst>
                    <a:ext uri="{FF2B5EF4-FFF2-40B4-BE49-F238E27FC236}">
                      <a16:creationId xmlns:a16="http://schemas.microsoft.com/office/drawing/2014/main" id="{DCACF779-6426-447F-9E60-85B23492B5EC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038642" y="3334532"/>
                  <a:ext cx="284256" cy="720897"/>
                </a:xfrm>
                <a:custGeom>
                  <a:avLst/>
                  <a:gdLst>
                    <a:gd name="T0" fmla="*/ 31 w 133"/>
                    <a:gd name="T1" fmla="*/ 35 h 341"/>
                    <a:gd name="T2" fmla="*/ 66 w 133"/>
                    <a:gd name="T3" fmla="*/ 0 h 341"/>
                    <a:gd name="T4" fmla="*/ 102 w 133"/>
                    <a:gd name="T5" fmla="*/ 35 h 341"/>
                    <a:gd name="T6" fmla="*/ 66 w 133"/>
                    <a:gd name="T7" fmla="*/ 71 h 341"/>
                    <a:gd name="T8" fmla="*/ 31 w 133"/>
                    <a:gd name="T9" fmla="*/ 35 h 341"/>
                    <a:gd name="T10" fmla="*/ 67 w 133"/>
                    <a:gd name="T11" fmla="*/ 320 h 341"/>
                    <a:gd name="T12" fmla="*/ 89 w 133"/>
                    <a:gd name="T13" fmla="*/ 341 h 341"/>
                    <a:gd name="T14" fmla="*/ 110 w 133"/>
                    <a:gd name="T15" fmla="*/ 320 h 341"/>
                    <a:gd name="T16" fmla="*/ 112 w 133"/>
                    <a:gd name="T17" fmla="*/ 228 h 341"/>
                    <a:gd name="T18" fmla="*/ 133 w 133"/>
                    <a:gd name="T19" fmla="*/ 207 h 341"/>
                    <a:gd name="T20" fmla="*/ 133 w 133"/>
                    <a:gd name="T21" fmla="*/ 92 h 341"/>
                    <a:gd name="T22" fmla="*/ 112 w 133"/>
                    <a:gd name="T23" fmla="*/ 71 h 341"/>
                    <a:gd name="T24" fmla="*/ 21 w 133"/>
                    <a:gd name="T25" fmla="*/ 71 h 341"/>
                    <a:gd name="T26" fmla="*/ 0 w 133"/>
                    <a:gd name="T27" fmla="*/ 92 h 341"/>
                    <a:gd name="T28" fmla="*/ 0 w 133"/>
                    <a:gd name="T29" fmla="*/ 207 h 341"/>
                    <a:gd name="T30" fmla="*/ 21 w 133"/>
                    <a:gd name="T31" fmla="*/ 228 h 341"/>
                    <a:gd name="T32" fmla="*/ 23 w 133"/>
                    <a:gd name="T33" fmla="*/ 320 h 341"/>
                    <a:gd name="T34" fmla="*/ 44 w 133"/>
                    <a:gd name="T35" fmla="*/ 341 h 341"/>
                    <a:gd name="T36" fmla="*/ 67 w 133"/>
                    <a:gd name="T37" fmla="*/ 320 h 341"/>
                    <a:gd name="T38" fmla="*/ 67 w 133"/>
                    <a:gd name="T39" fmla="*/ 223 h 341"/>
                    <a:gd name="T40" fmla="*/ 67 w 133"/>
                    <a:gd name="T41" fmla="*/ 322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341">
                      <a:moveTo>
                        <a:pt x="31" y="35"/>
                      </a:moveTo>
                      <a:cubicBezTo>
                        <a:pt x="31" y="16"/>
                        <a:pt x="47" y="0"/>
                        <a:pt x="66" y="0"/>
                      </a:cubicBezTo>
                      <a:cubicBezTo>
                        <a:pt x="86" y="0"/>
                        <a:pt x="102" y="16"/>
                        <a:pt x="102" y="35"/>
                      </a:cubicBezTo>
                      <a:cubicBezTo>
                        <a:pt x="102" y="55"/>
                        <a:pt x="86" y="71"/>
                        <a:pt x="66" y="71"/>
                      </a:cubicBezTo>
                      <a:cubicBezTo>
                        <a:pt x="47" y="71"/>
                        <a:pt x="31" y="55"/>
                        <a:pt x="31" y="35"/>
                      </a:cubicBezTo>
                      <a:close/>
                      <a:moveTo>
                        <a:pt x="67" y="320"/>
                      </a:moveTo>
                      <a:cubicBezTo>
                        <a:pt x="67" y="332"/>
                        <a:pt x="77" y="341"/>
                        <a:pt x="89" y="341"/>
                      </a:cubicBezTo>
                      <a:cubicBezTo>
                        <a:pt x="101" y="341"/>
                        <a:pt x="110" y="332"/>
                        <a:pt x="110" y="320"/>
                      </a:cubicBezTo>
                      <a:cubicBezTo>
                        <a:pt x="112" y="228"/>
                        <a:pt x="112" y="228"/>
                        <a:pt x="112" y="228"/>
                      </a:cubicBezTo>
                      <a:cubicBezTo>
                        <a:pt x="124" y="228"/>
                        <a:pt x="133" y="218"/>
                        <a:pt x="133" y="207"/>
                      </a:cubicBezTo>
                      <a:cubicBezTo>
                        <a:pt x="133" y="92"/>
                        <a:pt x="133" y="92"/>
                        <a:pt x="133" y="92"/>
                      </a:cubicBezTo>
                      <a:cubicBezTo>
                        <a:pt x="133" y="80"/>
                        <a:pt x="124" y="71"/>
                        <a:pt x="112" y="71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9" y="71"/>
                        <a:pt x="0" y="80"/>
                        <a:pt x="0" y="92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ubicBezTo>
                        <a:pt x="0" y="218"/>
                        <a:pt x="9" y="228"/>
                        <a:pt x="21" y="228"/>
                      </a:cubicBezTo>
                      <a:cubicBezTo>
                        <a:pt x="23" y="320"/>
                        <a:pt x="23" y="320"/>
                        <a:pt x="23" y="320"/>
                      </a:cubicBezTo>
                      <a:cubicBezTo>
                        <a:pt x="23" y="332"/>
                        <a:pt x="33" y="341"/>
                        <a:pt x="44" y="341"/>
                      </a:cubicBezTo>
                      <a:cubicBezTo>
                        <a:pt x="56" y="341"/>
                        <a:pt x="67" y="332"/>
                        <a:pt x="67" y="320"/>
                      </a:cubicBezTo>
                      <a:moveTo>
                        <a:pt x="67" y="223"/>
                      </a:moveTo>
                      <a:cubicBezTo>
                        <a:pt x="67" y="322"/>
                        <a:pt x="67" y="322"/>
                        <a:pt x="67" y="322"/>
                      </a:cubicBezTo>
                    </a:path>
                  </a:pathLst>
                </a:custGeom>
                <a:noFill/>
                <a:ln w="19050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91AE0C8-2091-4A69-BC3C-34DB656E93B2}"/>
                  </a:ext>
                </a:extLst>
              </p:cNvPr>
              <p:cNvGrpSpPr/>
              <p:nvPr/>
            </p:nvGrpSpPr>
            <p:grpSpPr>
              <a:xfrm>
                <a:off x="7967399" y="3960921"/>
                <a:ext cx="204471" cy="1143000"/>
                <a:chOff x="6038642" y="2466430"/>
                <a:chExt cx="284256" cy="1588999"/>
              </a:xfrm>
            </p:grpSpPr>
            <p:sp>
              <p:nvSpPr>
                <p:cNvPr id="35" name="people_18">
                  <a:extLst>
                    <a:ext uri="{FF2B5EF4-FFF2-40B4-BE49-F238E27FC236}">
                      <a16:creationId xmlns:a16="http://schemas.microsoft.com/office/drawing/2014/main" id="{C99872B9-BCA4-4F1E-9DF7-807CDE1855B5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038642" y="2466430"/>
                  <a:ext cx="284256" cy="720897"/>
                </a:xfrm>
                <a:custGeom>
                  <a:avLst/>
                  <a:gdLst>
                    <a:gd name="T0" fmla="*/ 31 w 133"/>
                    <a:gd name="T1" fmla="*/ 35 h 341"/>
                    <a:gd name="T2" fmla="*/ 66 w 133"/>
                    <a:gd name="T3" fmla="*/ 0 h 341"/>
                    <a:gd name="T4" fmla="*/ 102 w 133"/>
                    <a:gd name="T5" fmla="*/ 35 h 341"/>
                    <a:gd name="T6" fmla="*/ 66 w 133"/>
                    <a:gd name="T7" fmla="*/ 71 h 341"/>
                    <a:gd name="T8" fmla="*/ 31 w 133"/>
                    <a:gd name="T9" fmla="*/ 35 h 341"/>
                    <a:gd name="T10" fmla="*/ 67 w 133"/>
                    <a:gd name="T11" fmla="*/ 320 h 341"/>
                    <a:gd name="T12" fmla="*/ 89 w 133"/>
                    <a:gd name="T13" fmla="*/ 341 h 341"/>
                    <a:gd name="T14" fmla="*/ 110 w 133"/>
                    <a:gd name="T15" fmla="*/ 320 h 341"/>
                    <a:gd name="T16" fmla="*/ 112 w 133"/>
                    <a:gd name="T17" fmla="*/ 228 h 341"/>
                    <a:gd name="T18" fmla="*/ 133 w 133"/>
                    <a:gd name="T19" fmla="*/ 207 h 341"/>
                    <a:gd name="T20" fmla="*/ 133 w 133"/>
                    <a:gd name="T21" fmla="*/ 92 h 341"/>
                    <a:gd name="T22" fmla="*/ 112 w 133"/>
                    <a:gd name="T23" fmla="*/ 71 h 341"/>
                    <a:gd name="T24" fmla="*/ 21 w 133"/>
                    <a:gd name="T25" fmla="*/ 71 h 341"/>
                    <a:gd name="T26" fmla="*/ 0 w 133"/>
                    <a:gd name="T27" fmla="*/ 92 h 341"/>
                    <a:gd name="T28" fmla="*/ 0 w 133"/>
                    <a:gd name="T29" fmla="*/ 207 h 341"/>
                    <a:gd name="T30" fmla="*/ 21 w 133"/>
                    <a:gd name="T31" fmla="*/ 228 h 341"/>
                    <a:gd name="T32" fmla="*/ 23 w 133"/>
                    <a:gd name="T33" fmla="*/ 320 h 341"/>
                    <a:gd name="T34" fmla="*/ 44 w 133"/>
                    <a:gd name="T35" fmla="*/ 341 h 341"/>
                    <a:gd name="T36" fmla="*/ 67 w 133"/>
                    <a:gd name="T37" fmla="*/ 320 h 341"/>
                    <a:gd name="T38" fmla="*/ 67 w 133"/>
                    <a:gd name="T39" fmla="*/ 223 h 341"/>
                    <a:gd name="T40" fmla="*/ 67 w 133"/>
                    <a:gd name="T41" fmla="*/ 322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341">
                      <a:moveTo>
                        <a:pt x="31" y="35"/>
                      </a:moveTo>
                      <a:cubicBezTo>
                        <a:pt x="31" y="16"/>
                        <a:pt x="47" y="0"/>
                        <a:pt x="66" y="0"/>
                      </a:cubicBezTo>
                      <a:cubicBezTo>
                        <a:pt x="86" y="0"/>
                        <a:pt x="102" y="16"/>
                        <a:pt x="102" y="35"/>
                      </a:cubicBezTo>
                      <a:cubicBezTo>
                        <a:pt x="102" y="55"/>
                        <a:pt x="86" y="71"/>
                        <a:pt x="66" y="71"/>
                      </a:cubicBezTo>
                      <a:cubicBezTo>
                        <a:pt x="47" y="71"/>
                        <a:pt x="31" y="55"/>
                        <a:pt x="31" y="35"/>
                      </a:cubicBezTo>
                      <a:close/>
                      <a:moveTo>
                        <a:pt x="67" y="320"/>
                      </a:moveTo>
                      <a:cubicBezTo>
                        <a:pt x="67" y="332"/>
                        <a:pt x="77" y="341"/>
                        <a:pt x="89" y="341"/>
                      </a:cubicBezTo>
                      <a:cubicBezTo>
                        <a:pt x="101" y="341"/>
                        <a:pt x="110" y="332"/>
                        <a:pt x="110" y="320"/>
                      </a:cubicBezTo>
                      <a:cubicBezTo>
                        <a:pt x="112" y="228"/>
                        <a:pt x="112" y="228"/>
                        <a:pt x="112" y="228"/>
                      </a:cubicBezTo>
                      <a:cubicBezTo>
                        <a:pt x="124" y="228"/>
                        <a:pt x="133" y="218"/>
                        <a:pt x="133" y="207"/>
                      </a:cubicBezTo>
                      <a:cubicBezTo>
                        <a:pt x="133" y="92"/>
                        <a:pt x="133" y="92"/>
                        <a:pt x="133" y="92"/>
                      </a:cubicBezTo>
                      <a:cubicBezTo>
                        <a:pt x="133" y="80"/>
                        <a:pt x="124" y="71"/>
                        <a:pt x="112" y="71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9" y="71"/>
                        <a:pt x="0" y="80"/>
                        <a:pt x="0" y="92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ubicBezTo>
                        <a:pt x="0" y="218"/>
                        <a:pt x="9" y="228"/>
                        <a:pt x="21" y="228"/>
                      </a:cubicBezTo>
                      <a:cubicBezTo>
                        <a:pt x="23" y="320"/>
                        <a:pt x="23" y="320"/>
                        <a:pt x="23" y="320"/>
                      </a:cubicBezTo>
                      <a:cubicBezTo>
                        <a:pt x="23" y="332"/>
                        <a:pt x="33" y="341"/>
                        <a:pt x="44" y="341"/>
                      </a:cubicBezTo>
                      <a:cubicBezTo>
                        <a:pt x="56" y="341"/>
                        <a:pt x="67" y="332"/>
                        <a:pt x="67" y="320"/>
                      </a:cubicBezTo>
                      <a:moveTo>
                        <a:pt x="67" y="223"/>
                      </a:moveTo>
                      <a:cubicBezTo>
                        <a:pt x="67" y="322"/>
                        <a:pt x="67" y="322"/>
                        <a:pt x="67" y="322"/>
                      </a:cubicBezTo>
                    </a:path>
                  </a:pathLst>
                </a:custGeom>
                <a:noFill/>
                <a:ln w="19050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people_18">
                  <a:extLst>
                    <a:ext uri="{FF2B5EF4-FFF2-40B4-BE49-F238E27FC236}">
                      <a16:creationId xmlns:a16="http://schemas.microsoft.com/office/drawing/2014/main" id="{F3E5AB8E-0A33-49D9-A4AA-69F58D1A7873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038642" y="3334532"/>
                  <a:ext cx="284256" cy="720897"/>
                </a:xfrm>
                <a:custGeom>
                  <a:avLst/>
                  <a:gdLst>
                    <a:gd name="T0" fmla="*/ 31 w 133"/>
                    <a:gd name="T1" fmla="*/ 35 h 341"/>
                    <a:gd name="T2" fmla="*/ 66 w 133"/>
                    <a:gd name="T3" fmla="*/ 0 h 341"/>
                    <a:gd name="T4" fmla="*/ 102 w 133"/>
                    <a:gd name="T5" fmla="*/ 35 h 341"/>
                    <a:gd name="T6" fmla="*/ 66 w 133"/>
                    <a:gd name="T7" fmla="*/ 71 h 341"/>
                    <a:gd name="T8" fmla="*/ 31 w 133"/>
                    <a:gd name="T9" fmla="*/ 35 h 341"/>
                    <a:gd name="T10" fmla="*/ 67 w 133"/>
                    <a:gd name="T11" fmla="*/ 320 h 341"/>
                    <a:gd name="T12" fmla="*/ 89 w 133"/>
                    <a:gd name="T13" fmla="*/ 341 h 341"/>
                    <a:gd name="T14" fmla="*/ 110 w 133"/>
                    <a:gd name="T15" fmla="*/ 320 h 341"/>
                    <a:gd name="T16" fmla="*/ 112 w 133"/>
                    <a:gd name="T17" fmla="*/ 228 h 341"/>
                    <a:gd name="T18" fmla="*/ 133 w 133"/>
                    <a:gd name="T19" fmla="*/ 207 h 341"/>
                    <a:gd name="T20" fmla="*/ 133 w 133"/>
                    <a:gd name="T21" fmla="*/ 92 h 341"/>
                    <a:gd name="T22" fmla="*/ 112 w 133"/>
                    <a:gd name="T23" fmla="*/ 71 h 341"/>
                    <a:gd name="T24" fmla="*/ 21 w 133"/>
                    <a:gd name="T25" fmla="*/ 71 h 341"/>
                    <a:gd name="T26" fmla="*/ 0 w 133"/>
                    <a:gd name="T27" fmla="*/ 92 h 341"/>
                    <a:gd name="T28" fmla="*/ 0 w 133"/>
                    <a:gd name="T29" fmla="*/ 207 h 341"/>
                    <a:gd name="T30" fmla="*/ 21 w 133"/>
                    <a:gd name="T31" fmla="*/ 228 h 341"/>
                    <a:gd name="T32" fmla="*/ 23 w 133"/>
                    <a:gd name="T33" fmla="*/ 320 h 341"/>
                    <a:gd name="T34" fmla="*/ 44 w 133"/>
                    <a:gd name="T35" fmla="*/ 341 h 341"/>
                    <a:gd name="T36" fmla="*/ 67 w 133"/>
                    <a:gd name="T37" fmla="*/ 320 h 341"/>
                    <a:gd name="T38" fmla="*/ 67 w 133"/>
                    <a:gd name="T39" fmla="*/ 223 h 341"/>
                    <a:gd name="T40" fmla="*/ 67 w 133"/>
                    <a:gd name="T41" fmla="*/ 322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341">
                      <a:moveTo>
                        <a:pt x="31" y="35"/>
                      </a:moveTo>
                      <a:cubicBezTo>
                        <a:pt x="31" y="16"/>
                        <a:pt x="47" y="0"/>
                        <a:pt x="66" y="0"/>
                      </a:cubicBezTo>
                      <a:cubicBezTo>
                        <a:pt x="86" y="0"/>
                        <a:pt x="102" y="16"/>
                        <a:pt x="102" y="35"/>
                      </a:cubicBezTo>
                      <a:cubicBezTo>
                        <a:pt x="102" y="55"/>
                        <a:pt x="86" y="71"/>
                        <a:pt x="66" y="71"/>
                      </a:cubicBezTo>
                      <a:cubicBezTo>
                        <a:pt x="47" y="71"/>
                        <a:pt x="31" y="55"/>
                        <a:pt x="31" y="35"/>
                      </a:cubicBezTo>
                      <a:close/>
                      <a:moveTo>
                        <a:pt x="67" y="320"/>
                      </a:moveTo>
                      <a:cubicBezTo>
                        <a:pt x="67" y="332"/>
                        <a:pt x="77" y="341"/>
                        <a:pt x="89" y="341"/>
                      </a:cubicBezTo>
                      <a:cubicBezTo>
                        <a:pt x="101" y="341"/>
                        <a:pt x="110" y="332"/>
                        <a:pt x="110" y="320"/>
                      </a:cubicBezTo>
                      <a:cubicBezTo>
                        <a:pt x="112" y="228"/>
                        <a:pt x="112" y="228"/>
                        <a:pt x="112" y="228"/>
                      </a:cubicBezTo>
                      <a:cubicBezTo>
                        <a:pt x="124" y="228"/>
                        <a:pt x="133" y="218"/>
                        <a:pt x="133" y="207"/>
                      </a:cubicBezTo>
                      <a:cubicBezTo>
                        <a:pt x="133" y="92"/>
                        <a:pt x="133" y="92"/>
                        <a:pt x="133" y="92"/>
                      </a:cubicBezTo>
                      <a:cubicBezTo>
                        <a:pt x="133" y="80"/>
                        <a:pt x="124" y="71"/>
                        <a:pt x="112" y="71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9" y="71"/>
                        <a:pt x="0" y="80"/>
                        <a:pt x="0" y="92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ubicBezTo>
                        <a:pt x="0" y="218"/>
                        <a:pt x="9" y="228"/>
                        <a:pt x="21" y="228"/>
                      </a:cubicBezTo>
                      <a:cubicBezTo>
                        <a:pt x="23" y="320"/>
                        <a:pt x="23" y="320"/>
                        <a:pt x="23" y="320"/>
                      </a:cubicBezTo>
                      <a:cubicBezTo>
                        <a:pt x="23" y="332"/>
                        <a:pt x="33" y="341"/>
                        <a:pt x="44" y="341"/>
                      </a:cubicBezTo>
                      <a:cubicBezTo>
                        <a:pt x="56" y="341"/>
                        <a:pt x="67" y="332"/>
                        <a:pt x="67" y="320"/>
                      </a:cubicBezTo>
                      <a:moveTo>
                        <a:pt x="67" y="223"/>
                      </a:moveTo>
                      <a:cubicBezTo>
                        <a:pt x="67" y="322"/>
                        <a:pt x="67" y="322"/>
                        <a:pt x="67" y="322"/>
                      </a:cubicBezTo>
                    </a:path>
                  </a:pathLst>
                </a:custGeom>
                <a:noFill/>
                <a:ln w="19050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37" name="Connector: Elbow 36">
                <a:extLst>
                  <a:ext uri="{FF2B5EF4-FFF2-40B4-BE49-F238E27FC236}">
                    <a16:creationId xmlns:a16="http://schemas.microsoft.com/office/drawing/2014/main" id="{87A51CA4-B43B-4E2C-80BD-F0775D426E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58558" y="1068430"/>
                <a:ext cx="1301581" cy="1254591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accent6">
                    <a:lumMod val="50000"/>
                  </a:schemeClr>
                </a:solidFill>
                <a:headEnd type="none"/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or: Elbow 37">
                <a:extLst>
                  <a:ext uri="{FF2B5EF4-FFF2-40B4-BE49-F238E27FC236}">
                    <a16:creationId xmlns:a16="http://schemas.microsoft.com/office/drawing/2014/main" id="{A38D5443-309B-4011-A589-420BE912F5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4729" y="2919051"/>
                <a:ext cx="1068096" cy="967149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accent6">
                    <a:lumMod val="50000"/>
                  </a:schemeClr>
                </a:solidFill>
                <a:headEnd type="none"/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people_18">
                <a:extLst>
                  <a:ext uri="{FF2B5EF4-FFF2-40B4-BE49-F238E27FC236}">
                    <a16:creationId xmlns:a16="http://schemas.microsoft.com/office/drawing/2014/main" id="{0AB9EFC7-9E20-45E2-9324-0256F7604CE5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759744" y="2681844"/>
                <a:ext cx="216270" cy="548480"/>
              </a:xfrm>
              <a:custGeom>
                <a:avLst/>
                <a:gdLst>
                  <a:gd name="T0" fmla="*/ 31 w 133"/>
                  <a:gd name="T1" fmla="*/ 35 h 341"/>
                  <a:gd name="T2" fmla="*/ 66 w 133"/>
                  <a:gd name="T3" fmla="*/ 0 h 341"/>
                  <a:gd name="T4" fmla="*/ 102 w 133"/>
                  <a:gd name="T5" fmla="*/ 35 h 341"/>
                  <a:gd name="T6" fmla="*/ 66 w 133"/>
                  <a:gd name="T7" fmla="*/ 71 h 341"/>
                  <a:gd name="T8" fmla="*/ 31 w 133"/>
                  <a:gd name="T9" fmla="*/ 35 h 341"/>
                  <a:gd name="T10" fmla="*/ 67 w 133"/>
                  <a:gd name="T11" fmla="*/ 320 h 341"/>
                  <a:gd name="T12" fmla="*/ 89 w 133"/>
                  <a:gd name="T13" fmla="*/ 341 h 341"/>
                  <a:gd name="T14" fmla="*/ 110 w 133"/>
                  <a:gd name="T15" fmla="*/ 320 h 341"/>
                  <a:gd name="T16" fmla="*/ 112 w 133"/>
                  <a:gd name="T17" fmla="*/ 228 h 341"/>
                  <a:gd name="T18" fmla="*/ 133 w 133"/>
                  <a:gd name="T19" fmla="*/ 207 h 341"/>
                  <a:gd name="T20" fmla="*/ 133 w 133"/>
                  <a:gd name="T21" fmla="*/ 92 h 341"/>
                  <a:gd name="T22" fmla="*/ 112 w 133"/>
                  <a:gd name="T23" fmla="*/ 71 h 341"/>
                  <a:gd name="T24" fmla="*/ 21 w 133"/>
                  <a:gd name="T25" fmla="*/ 71 h 341"/>
                  <a:gd name="T26" fmla="*/ 0 w 133"/>
                  <a:gd name="T27" fmla="*/ 92 h 341"/>
                  <a:gd name="T28" fmla="*/ 0 w 133"/>
                  <a:gd name="T29" fmla="*/ 207 h 341"/>
                  <a:gd name="T30" fmla="*/ 21 w 133"/>
                  <a:gd name="T31" fmla="*/ 228 h 341"/>
                  <a:gd name="T32" fmla="*/ 23 w 133"/>
                  <a:gd name="T33" fmla="*/ 320 h 341"/>
                  <a:gd name="T34" fmla="*/ 44 w 133"/>
                  <a:gd name="T35" fmla="*/ 341 h 341"/>
                  <a:gd name="T36" fmla="*/ 67 w 133"/>
                  <a:gd name="T37" fmla="*/ 320 h 341"/>
                  <a:gd name="T38" fmla="*/ 67 w 133"/>
                  <a:gd name="T39" fmla="*/ 223 h 341"/>
                  <a:gd name="T40" fmla="*/ 67 w 133"/>
                  <a:gd name="T41" fmla="*/ 32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" h="341">
                    <a:moveTo>
                      <a:pt x="31" y="35"/>
                    </a:moveTo>
                    <a:cubicBezTo>
                      <a:pt x="31" y="16"/>
                      <a:pt x="47" y="0"/>
                      <a:pt x="66" y="0"/>
                    </a:cubicBezTo>
                    <a:cubicBezTo>
                      <a:pt x="86" y="0"/>
                      <a:pt x="102" y="16"/>
                      <a:pt x="102" y="35"/>
                    </a:cubicBezTo>
                    <a:cubicBezTo>
                      <a:pt x="102" y="55"/>
                      <a:pt x="86" y="71"/>
                      <a:pt x="66" y="71"/>
                    </a:cubicBezTo>
                    <a:cubicBezTo>
                      <a:pt x="47" y="71"/>
                      <a:pt x="31" y="55"/>
                      <a:pt x="31" y="35"/>
                    </a:cubicBezTo>
                    <a:close/>
                    <a:moveTo>
                      <a:pt x="67" y="320"/>
                    </a:moveTo>
                    <a:cubicBezTo>
                      <a:pt x="67" y="332"/>
                      <a:pt x="77" y="341"/>
                      <a:pt x="89" y="341"/>
                    </a:cubicBezTo>
                    <a:cubicBezTo>
                      <a:pt x="101" y="341"/>
                      <a:pt x="110" y="332"/>
                      <a:pt x="110" y="320"/>
                    </a:cubicBezTo>
                    <a:cubicBezTo>
                      <a:pt x="112" y="228"/>
                      <a:pt x="112" y="228"/>
                      <a:pt x="112" y="228"/>
                    </a:cubicBezTo>
                    <a:cubicBezTo>
                      <a:pt x="124" y="228"/>
                      <a:pt x="133" y="218"/>
                      <a:pt x="133" y="207"/>
                    </a:cubicBezTo>
                    <a:cubicBezTo>
                      <a:pt x="133" y="92"/>
                      <a:pt x="133" y="92"/>
                      <a:pt x="133" y="92"/>
                    </a:cubicBezTo>
                    <a:cubicBezTo>
                      <a:pt x="133" y="80"/>
                      <a:pt x="124" y="71"/>
                      <a:pt x="112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9" y="71"/>
                      <a:pt x="0" y="80"/>
                      <a:pt x="0" y="92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218"/>
                      <a:pt x="9" y="228"/>
                      <a:pt x="21" y="228"/>
                    </a:cubicBezTo>
                    <a:cubicBezTo>
                      <a:pt x="23" y="320"/>
                      <a:pt x="23" y="320"/>
                      <a:pt x="23" y="320"/>
                    </a:cubicBezTo>
                    <a:cubicBezTo>
                      <a:pt x="23" y="332"/>
                      <a:pt x="33" y="341"/>
                      <a:pt x="44" y="341"/>
                    </a:cubicBezTo>
                    <a:cubicBezTo>
                      <a:pt x="56" y="341"/>
                      <a:pt x="67" y="332"/>
                      <a:pt x="67" y="320"/>
                    </a:cubicBezTo>
                    <a:moveTo>
                      <a:pt x="67" y="223"/>
                    </a:moveTo>
                    <a:cubicBezTo>
                      <a:pt x="67" y="322"/>
                      <a:pt x="67" y="322"/>
                      <a:pt x="67" y="322"/>
                    </a:cubicBezTo>
                  </a:path>
                </a:pathLst>
              </a:custGeom>
              <a:noFill/>
              <a:ln w="19050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cxnSp>
            <p:nvCxnSpPr>
              <p:cNvPr id="40" name="Connector: Elbow 39">
                <a:extLst>
                  <a:ext uri="{FF2B5EF4-FFF2-40B4-BE49-F238E27FC236}">
                    <a16:creationId xmlns:a16="http://schemas.microsoft.com/office/drawing/2014/main" id="{EF15C693-3C06-4293-92CF-20FE9F857D2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156160" y="2967237"/>
                <a:ext cx="462564" cy="461403"/>
              </a:xfrm>
              <a:prstGeom prst="bentConnector3">
                <a:avLst>
                  <a:gd name="adj1" fmla="val 1631"/>
                </a:avLst>
              </a:prstGeom>
              <a:ln w="19050">
                <a:solidFill>
                  <a:schemeClr val="accent6">
                    <a:lumMod val="50000"/>
                  </a:schemeClr>
                </a:solidFill>
                <a:headEnd type="none"/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or: Elbow 40">
                <a:extLst>
                  <a:ext uri="{FF2B5EF4-FFF2-40B4-BE49-F238E27FC236}">
                    <a16:creationId xmlns:a16="http://schemas.microsoft.com/office/drawing/2014/main" id="{1505DB42-7150-4F0C-AF24-1E0776BB1AD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386863" y="2740734"/>
                <a:ext cx="462565" cy="5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accent6">
                    <a:lumMod val="50000"/>
                  </a:schemeClr>
                </a:solidFill>
                <a:headEnd type="none"/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E498715-991E-4A05-A428-201B40D58A9C}"/>
                  </a:ext>
                </a:extLst>
              </p:cNvPr>
              <p:cNvSpPr txBox="1"/>
              <p:nvPr/>
            </p:nvSpPr>
            <p:spPr>
              <a:xfrm>
                <a:off x="6834426" y="2236508"/>
                <a:ext cx="1675288" cy="271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Portal.Office.com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1F344E6-00C0-4F9B-8497-D9E9F6E105A6}"/>
                  </a:ext>
                </a:extLst>
              </p:cNvPr>
              <p:cNvSpPr txBox="1"/>
              <p:nvPr/>
            </p:nvSpPr>
            <p:spPr>
              <a:xfrm>
                <a:off x="6834426" y="3479440"/>
                <a:ext cx="1583199" cy="271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www.Office.com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E41EBFE-B079-4908-A7B0-DBE2A1942B24}"/>
                </a:ext>
              </a:extLst>
            </p:cNvPr>
            <p:cNvSpPr txBox="1"/>
            <p:nvPr/>
          </p:nvSpPr>
          <p:spPr>
            <a:xfrm>
              <a:off x="7228254" y="6407585"/>
              <a:ext cx="34080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</a:rPr>
                <a:t>External Identity Providers </a:t>
              </a:r>
              <a:endParaRPr lang="en-US" sz="1400" dirty="0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End user support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12</a:t>
            </a:fld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F9146BB-F37B-4180-BD2F-73033F31A996}"/>
              </a:ext>
            </a:extLst>
          </p:cNvPr>
          <p:cNvSpPr/>
          <p:nvPr/>
        </p:nvSpPr>
        <p:spPr>
          <a:xfrm>
            <a:off x="6826810" y="4914429"/>
            <a:ext cx="892361" cy="2354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980B6C1-61B6-43EF-8962-CD3356E7C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61" y="3373088"/>
            <a:ext cx="1830521" cy="68644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3AEF1D7-0045-4BE5-8E81-06AF36C60F10}"/>
              </a:ext>
            </a:extLst>
          </p:cNvPr>
          <p:cNvSpPr txBox="1"/>
          <p:nvPr/>
        </p:nvSpPr>
        <p:spPr>
          <a:xfrm>
            <a:off x="1083964" y="2644436"/>
            <a:ext cx="1807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gradFill>
                  <a:gsLst>
                    <a:gs pos="2917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External </a:t>
            </a:r>
            <a:br>
              <a:rPr lang="en-US" sz="1800" dirty="0">
                <a:gradFill>
                  <a:gsLst>
                    <a:gs pos="2917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800" dirty="0">
                <a:gradFill>
                  <a:gsLst>
                    <a:gs pos="2917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Guest accounts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5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External identity providers">
            <a:extLst>
              <a:ext uri="{FF2B5EF4-FFF2-40B4-BE49-F238E27FC236}">
                <a16:creationId xmlns:a16="http://schemas.microsoft.com/office/drawing/2014/main" id="{21272F56-351E-462F-8DB8-2606531EB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66" r="47088" b="1"/>
          <a:stretch/>
        </p:blipFill>
        <p:spPr bwMode="auto">
          <a:xfrm>
            <a:off x="6826809" y="4853409"/>
            <a:ext cx="2145431" cy="154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8BEEEED0-13EB-4BC1-8848-467FFB490993}"/>
              </a:ext>
            </a:extLst>
          </p:cNvPr>
          <p:cNvGrpSpPr/>
          <p:nvPr/>
        </p:nvGrpSpPr>
        <p:grpSpPr>
          <a:xfrm>
            <a:off x="785195" y="582340"/>
            <a:ext cx="9331114" cy="6203922"/>
            <a:chOff x="1305149" y="582340"/>
            <a:chExt cx="9331114" cy="613302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706BDED-DCF2-4AAE-ACFC-702A4637913D}"/>
                </a:ext>
              </a:extLst>
            </p:cNvPr>
            <p:cNvGrpSpPr/>
            <p:nvPr/>
          </p:nvGrpSpPr>
          <p:grpSpPr>
            <a:xfrm>
              <a:off x="1305149" y="582340"/>
              <a:ext cx="9182642" cy="5842632"/>
              <a:chOff x="304800" y="110343"/>
              <a:chExt cx="8112825" cy="5161939"/>
            </a:xfrm>
          </p:grpSpPr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8E5BBC51-97C1-4854-8DA5-637A6666C9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10343"/>
                <a:ext cx="4519929" cy="95808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400" b="1" kern="12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0" dirty="0">
                    <a:solidFill>
                      <a:schemeClr val="tx1"/>
                    </a:solidFill>
                  </a:rPr>
                  <a:t>External guest users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11010F2-1209-4C64-9E51-6B26C5716C6D}"/>
                  </a:ext>
                </a:extLst>
              </p:cNvPr>
              <p:cNvGrpSpPr/>
              <p:nvPr/>
            </p:nvGrpSpPr>
            <p:grpSpPr>
              <a:xfrm>
                <a:off x="304800" y="843489"/>
                <a:ext cx="3229382" cy="4413427"/>
                <a:chOff x="284480" y="792348"/>
                <a:chExt cx="7305359" cy="6115258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A28F253D-AF0D-4DB0-A7E0-9B6EBDCE89A2}"/>
                    </a:ext>
                  </a:extLst>
                </p:cNvPr>
                <p:cNvSpPr/>
                <p:nvPr/>
              </p:nvSpPr>
              <p:spPr>
                <a:xfrm>
                  <a:off x="284480" y="792348"/>
                  <a:ext cx="7305359" cy="61152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tIns="146304" rIns="182880" bIns="146304" rtlCol="0" anchor="t"/>
                <a:lstStyle/>
                <a:p>
                  <a:pPr algn="ctr"/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Contoso</a:t>
                  </a: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C7BC4357-0B0E-45F5-BCA6-F9084CDE7CC1}"/>
                    </a:ext>
                  </a:extLst>
                </p:cNvPr>
                <p:cNvSpPr/>
                <p:nvPr/>
              </p:nvSpPr>
              <p:spPr bwMode="auto">
                <a:xfrm>
                  <a:off x="457201" y="1543235"/>
                  <a:ext cx="6869574" cy="311234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tIns="146304" bIns="146304" rtlCol="0" anchor="ctr" anchorCtr="0"/>
                <a:lstStyle/>
                <a:p>
                  <a:endParaRPr lang="en-US" sz="2000" dirty="0">
                    <a:gradFill>
                      <a:gsLst>
                        <a:gs pos="2917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p:grpSp>
          <p:sp>
            <p:nvSpPr>
              <p:cNvPr id="12" name="people_18">
                <a:extLst>
                  <a:ext uri="{FF2B5EF4-FFF2-40B4-BE49-F238E27FC236}">
                    <a16:creationId xmlns:a16="http://schemas.microsoft.com/office/drawing/2014/main" id="{9A53CC5C-17ED-40EC-93F9-B68F4AEA69E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2822984" y="2057400"/>
                <a:ext cx="204471" cy="518556"/>
              </a:xfrm>
              <a:custGeom>
                <a:avLst/>
                <a:gdLst>
                  <a:gd name="T0" fmla="*/ 31 w 133"/>
                  <a:gd name="T1" fmla="*/ 35 h 341"/>
                  <a:gd name="T2" fmla="*/ 66 w 133"/>
                  <a:gd name="T3" fmla="*/ 0 h 341"/>
                  <a:gd name="T4" fmla="*/ 102 w 133"/>
                  <a:gd name="T5" fmla="*/ 35 h 341"/>
                  <a:gd name="T6" fmla="*/ 66 w 133"/>
                  <a:gd name="T7" fmla="*/ 71 h 341"/>
                  <a:gd name="T8" fmla="*/ 31 w 133"/>
                  <a:gd name="T9" fmla="*/ 35 h 341"/>
                  <a:gd name="T10" fmla="*/ 67 w 133"/>
                  <a:gd name="T11" fmla="*/ 320 h 341"/>
                  <a:gd name="T12" fmla="*/ 89 w 133"/>
                  <a:gd name="T13" fmla="*/ 341 h 341"/>
                  <a:gd name="T14" fmla="*/ 110 w 133"/>
                  <a:gd name="T15" fmla="*/ 320 h 341"/>
                  <a:gd name="T16" fmla="*/ 112 w 133"/>
                  <a:gd name="T17" fmla="*/ 228 h 341"/>
                  <a:gd name="T18" fmla="*/ 133 w 133"/>
                  <a:gd name="T19" fmla="*/ 207 h 341"/>
                  <a:gd name="T20" fmla="*/ 133 w 133"/>
                  <a:gd name="T21" fmla="*/ 92 h 341"/>
                  <a:gd name="T22" fmla="*/ 112 w 133"/>
                  <a:gd name="T23" fmla="*/ 71 h 341"/>
                  <a:gd name="T24" fmla="*/ 21 w 133"/>
                  <a:gd name="T25" fmla="*/ 71 h 341"/>
                  <a:gd name="T26" fmla="*/ 0 w 133"/>
                  <a:gd name="T27" fmla="*/ 92 h 341"/>
                  <a:gd name="T28" fmla="*/ 0 w 133"/>
                  <a:gd name="T29" fmla="*/ 207 h 341"/>
                  <a:gd name="T30" fmla="*/ 21 w 133"/>
                  <a:gd name="T31" fmla="*/ 228 h 341"/>
                  <a:gd name="T32" fmla="*/ 23 w 133"/>
                  <a:gd name="T33" fmla="*/ 320 h 341"/>
                  <a:gd name="T34" fmla="*/ 44 w 133"/>
                  <a:gd name="T35" fmla="*/ 341 h 341"/>
                  <a:gd name="T36" fmla="*/ 67 w 133"/>
                  <a:gd name="T37" fmla="*/ 320 h 341"/>
                  <a:gd name="T38" fmla="*/ 67 w 133"/>
                  <a:gd name="T39" fmla="*/ 223 h 341"/>
                  <a:gd name="T40" fmla="*/ 67 w 133"/>
                  <a:gd name="T41" fmla="*/ 32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" h="341">
                    <a:moveTo>
                      <a:pt x="31" y="35"/>
                    </a:moveTo>
                    <a:cubicBezTo>
                      <a:pt x="31" y="16"/>
                      <a:pt x="47" y="0"/>
                      <a:pt x="66" y="0"/>
                    </a:cubicBezTo>
                    <a:cubicBezTo>
                      <a:pt x="86" y="0"/>
                      <a:pt x="102" y="16"/>
                      <a:pt x="102" y="35"/>
                    </a:cubicBezTo>
                    <a:cubicBezTo>
                      <a:pt x="102" y="55"/>
                      <a:pt x="86" y="71"/>
                      <a:pt x="66" y="71"/>
                    </a:cubicBezTo>
                    <a:cubicBezTo>
                      <a:pt x="47" y="71"/>
                      <a:pt x="31" y="55"/>
                      <a:pt x="31" y="35"/>
                    </a:cubicBezTo>
                    <a:close/>
                    <a:moveTo>
                      <a:pt x="67" y="320"/>
                    </a:moveTo>
                    <a:cubicBezTo>
                      <a:pt x="67" y="332"/>
                      <a:pt x="77" y="341"/>
                      <a:pt x="89" y="341"/>
                    </a:cubicBezTo>
                    <a:cubicBezTo>
                      <a:pt x="101" y="341"/>
                      <a:pt x="110" y="332"/>
                      <a:pt x="110" y="320"/>
                    </a:cubicBezTo>
                    <a:cubicBezTo>
                      <a:pt x="112" y="228"/>
                      <a:pt x="112" y="228"/>
                      <a:pt x="112" y="228"/>
                    </a:cubicBezTo>
                    <a:cubicBezTo>
                      <a:pt x="124" y="228"/>
                      <a:pt x="133" y="218"/>
                      <a:pt x="133" y="207"/>
                    </a:cubicBezTo>
                    <a:cubicBezTo>
                      <a:pt x="133" y="92"/>
                      <a:pt x="133" y="92"/>
                      <a:pt x="133" y="92"/>
                    </a:cubicBezTo>
                    <a:cubicBezTo>
                      <a:pt x="133" y="80"/>
                      <a:pt x="124" y="71"/>
                      <a:pt x="112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9" y="71"/>
                      <a:pt x="0" y="80"/>
                      <a:pt x="0" y="92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218"/>
                      <a:pt x="9" y="228"/>
                      <a:pt x="21" y="228"/>
                    </a:cubicBezTo>
                    <a:cubicBezTo>
                      <a:pt x="23" y="320"/>
                      <a:pt x="23" y="320"/>
                      <a:pt x="23" y="320"/>
                    </a:cubicBezTo>
                    <a:cubicBezTo>
                      <a:pt x="23" y="332"/>
                      <a:pt x="33" y="341"/>
                      <a:pt x="44" y="341"/>
                    </a:cubicBezTo>
                    <a:cubicBezTo>
                      <a:pt x="56" y="341"/>
                      <a:pt x="67" y="332"/>
                      <a:pt x="67" y="320"/>
                    </a:cubicBezTo>
                    <a:moveTo>
                      <a:pt x="67" y="223"/>
                    </a:moveTo>
                    <a:cubicBezTo>
                      <a:pt x="67" y="322"/>
                      <a:pt x="67" y="322"/>
                      <a:pt x="67" y="322"/>
                    </a:cubicBezTo>
                  </a:path>
                </a:pathLst>
              </a:custGeom>
              <a:noFill/>
              <a:ln w="19050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680A60A-C97E-42A5-97E0-FB5279CADC24}"/>
                  </a:ext>
                </a:extLst>
              </p:cNvPr>
              <p:cNvSpPr/>
              <p:nvPr/>
            </p:nvSpPr>
            <p:spPr bwMode="auto">
              <a:xfrm>
                <a:off x="3351401" y="1236298"/>
                <a:ext cx="2184656" cy="479906"/>
              </a:xfrm>
              <a:prstGeom prst="rect">
                <a:avLst/>
              </a:prstGeom>
              <a:noFill/>
              <a:ln w="1905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49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Segoe UI Semibold" panose="020B0702040204020203" pitchFamily="34" charset="0"/>
                    <a:ea typeface="Segoe UI" pitchFamily="34" charset="0"/>
                    <a:cs typeface="Segoe UI Semibold" panose="020B0702040204020203" pitchFamily="34" charset="0"/>
                  </a:rPr>
                  <a:t>External people</a:t>
                </a:r>
              </a:p>
              <a:p>
                <a:pPr algn="ctr" defTabSz="932449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endParaRP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6AD346C-7381-4EBD-B08A-44FD71E26E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0873" y="2286000"/>
                <a:ext cx="111632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 w="med" len="sm"/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people_18">
                <a:extLst>
                  <a:ext uri="{FF2B5EF4-FFF2-40B4-BE49-F238E27FC236}">
                    <a16:creationId xmlns:a16="http://schemas.microsoft.com/office/drawing/2014/main" id="{4BD671CA-6526-4EAC-934B-9F25B2E46B2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443729" y="2057399"/>
                <a:ext cx="204471" cy="518556"/>
              </a:xfrm>
              <a:custGeom>
                <a:avLst/>
                <a:gdLst>
                  <a:gd name="T0" fmla="*/ 31 w 133"/>
                  <a:gd name="T1" fmla="*/ 35 h 341"/>
                  <a:gd name="T2" fmla="*/ 66 w 133"/>
                  <a:gd name="T3" fmla="*/ 0 h 341"/>
                  <a:gd name="T4" fmla="*/ 102 w 133"/>
                  <a:gd name="T5" fmla="*/ 35 h 341"/>
                  <a:gd name="T6" fmla="*/ 66 w 133"/>
                  <a:gd name="T7" fmla="*/ 71 h 341"/>
                  <a:gd name="T8" fmla="*/ 31 w 133"/>
                  <a:gd name="T9" fmla="*/ 35 h 341"/>
                  <a:gd name="T10" fmla="*/ 67 w 133"/>
                  <a:gd name="T11" fmla="*/ 320 h 341"/>
                  <a:gd name="T12" fmla="*/ 89 w 133"/>
                  <a:gd name="T13" fmla="*/ 341 h 341"/>
                  <a:gd name="T14" fmla="*/ 110 w 133"/>
                  <a:gd name="T15" fmla="*/ 320 h 341"/>
                  <a:gd name="T16" fmla="*/ 112 w 133"/>
                  <a:gd name="T17" fmla="*/ 228 h 341"/>
                  <a:gd name="T18" fmla="*/ 133 w 133"/>
                  <a:gd name="T19" fmla="*/ 207 h 341"/>
                  <a:gd name="T20" fmla="*/ 133 w 133"/>
                  <a:gd name="T21" fmla="*/ 92 h 341"/>
                  <a:gd name="T22" fmla="*/ 112 w 133"/>
                  <a:gd name="T23" fmla="*/ 71 h 341"/>
                  <a:gd name="T24" fmla="*/ 21 w 133"/>
                  <a:gd name="T25" fmla="*/ 71 h 341"/>
                  <a:gd name="T26" fmla="*/ 0 w 133"/>
                  <a:gd name="T27" fmla="*/ 92 h 341"/>
                  <a:gd name="T28" fmla="*/ 0 w 133"/>
                  <a:gd name="T29" fmla="*/ 207 h 341"/>
                  <a:gd name="T30" fmla="*/ 21 w 133"/>
                  <a:gd name="T31" fmla="*/ 228 h 341"/>
                  <a:gd name="T32" fmla="*/ 23 w 133"/>
                  <a:gd name="T33" fmla="*/ 320 h 341"/>
                  <a:gd name="T34" fmla="*/ 44 w 133"/>
                  <a:gd name="T35" fmla="*/ 341 h 341"/>
                  <a:gd name="T36" fmla="*/ 67 w 133"/>
                  <a:gd name="T37" fmla="*/ 320 h 341"/>
                  <a:gd name="T38" fmla="*/ 67 w 133"/>
                  <a:gd name="T39" fmla="*/ 223 h 341"/>
                  <a:gd name="T40" fmla="*/ 67 w 133"/>
                  <a:gd name="T41" fmla="*/ 32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" h="341">
                    <a:moveTo>
                      <a:pt x="31" y="35"/>
                    </a:moveTo>
                    <a:cubicBezTo>
                      <a:pt x="31" y="16"/>
                      <a:pt x="47" y="0"/>
                      <a:pt x="66" y="0"/>
                    </a:cubicBezTo>
                    <a:cubicBezTo>
                      <a:pt x="86" y="0"/>
                      <a:pt x="102" y="16"/>
                      <a:pt x="102" y="35"/>
                    </a:cubicBezTo>
                    <a:cubicBezTo>
                      <a:pt x="102" y="55"/>
                      <a:pt x="86" y="71"/>
                      <a:pt x="66" y="71"/>
                    </a:cubicBezTo>
                    <a:cubicBezTo>
                      <a:pt x="47" y="71"/>
                      <a:pt x="31" y="55"/>
                      <a:pt x="31" y="35"/>
                    </a:cubicBezTo>
                    <a:close/>
                    <a:moveTo>
                      <a:pt x="67" y="320"/>
                    </a:moveTo>
                    <a:cubicBezTo>
                      <a:pt x="67" y="332"/>
                      <a:pt x="77" y="341"/>
                      <a:pt x="89" y="341"/>
                    </a:cubicBezTo>
                    <a:cubicBezTo>
                      <a:pt x="101" y="341"/>
                      <a:pt x="110" y="332"/>
                      <a:pt x="110" y="320"/>
                    </a:cubicBezTo>
                    <a:cubicBezTo>
                      <a:pt x="112" y="228"/>
                      <a:pt x="112" y="228"/>
                      <a:pt x="112" y="228"/>
                    </a:cubicBezTo>
                    <a:cubicBezTo>
                      <a:pt x="124" y="228"/>
                      <a:pt x="133" y="218"/>
                      <a:pt x="133" y="207"/>
                    </a:cubicBezTo>
                    <a:cubicBezTo>
                      <a:pt x="133" y="92"/>
                      <a:pt x="133" y="92"/>
                      <a:pt x="133" y="92"/>
                    </a:cubicBezTo>
                    <a:cubicBezTo>
                      <a:pt x="133" y="80"/>
                      <a:pt x="124" y="71"/>
                      <a:pt x="112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9" y="71"/>
                      <a:pt x="0" y="80"/>
                      <a:pt x="0" y="92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218"/>
                      <a:pt x="9" y="228"/>
                      <a:pt x="21" y="228"/>
                    </a:cubicBezTo>
                    <a:cubicBezTo>
                      <a:pt x="23" y="320"/>
                      <a:pt x="23" y="320"/>
                      <a:pt x="23" y="320"/>
                    </a:cubicBezTo>
                    <a:cubicBezTo>
                      <a:pt x="23" y="332"/>
                      <a:pt x="33" y="341"/>
                      <a:pt x="44" y="341"/>
                    </a:cubicBezTo>
                    <a:cubicBezTo>
                      <a:pt x="56" y="341"/>
                      <a:pt x="67" y="332"/>
                      <a:pt x="67" y="320"/>
                    </a:cubicBezTo>
                    <a:moveTo>
                      <a:pt x="67" y="223"/>
                    </a:moveTo>
                    <a:cubicBezTo>
                      <a:pt x="67" y="322"/>
                      <a:pt x="67" y="322"/>
                      <a:pt x="67" y="322"/>
                    </a:cubicBezTo>
                  </a:path>
                </a:pathLst>
              </a:custGeom>
              <a:noFill/>
              <a:ln w="19050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F869E6D-B51E-4602-BCBD-690CED2A5EE9}"/>
                  </a:ext>
                </a:extLst>
              </p:cNvPr>
              <p:cNvSpPr/>
              <p:nvPr/>
            </p:nvSpPr>
            <p:spPr bwMode="auto">
              <a:xfrm>
                <a:off x="5573859" y="843489"/>
                <a:ext cx="2843766" cy="138980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46304" bIns="146304" rtlCol="0" anchor="ctr" anchorCtr="0"/>
              <a:lstStyle/>
              <a:p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Organizational</a:t>
                </a:r>
                <a:b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Account</a:t>
                </a:r>
                <a:b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lang="en-US" sz="1600" dirty="0">
                    <a:gradFill>
                      <a:gsLst>
                        <a:gs pos="2917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(External Azure AD)</a:t>
                </a:r>
                <a:endParaRPr lang="en-US" sz="2000" dirty="0">
                  <a:gradFill>
                    <a:gsLst>
                      <a:gs pos="2917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E03F95E-4E52-492F-93C4-1CA4E20AA5DC}"/>
                  </a:ext>
                </a:extLst>
              </p:cNvPr>
              <p:cNvSpPr/>
              <p:nvPr/>
            </p:nvSpPr>
            <p:spPr bwMode="auto">
              <a:xfrm>
                <a:off x="5573859" y="3786549"/>
                <a:ext cx="2843766" cy="14857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46304" bIns="146304" rtlCol="0" anchor="ctr" anchorCtr="0"/>
              <a:lstStyle/>
              <a:p>
                <a:endParaRPr lang="en-US" sz="2000" dirty="0">
                  <a:gradFill>
                    <a:gsLst>
                      <a:gs pos="2917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BAFD179-4B7C-4A83-86FF-6A6F804C7FBB}"/>
                  </a:ext>
                </a:extLst>
              </p:cNvPr>
              <p:cNvGrpSpPr/>
              <p:nvPr/>
            </p:nvGrpSpPr>
            <p:grpSpPr>
              <a:xfrm>
                <a:off x="7944432" y="993700"/>
                <a:ext cx="204486" cy="1143000"/>
                <a:chOff x="5873446" y="2466430"/>
                <a:chExt cx="284276" cy="1588999"/>
              </a:xfrm>
            </p:grpSpPr>
            <p:sp>
              <p:nvSpPr>
                <p:cNvPr id="26" name="people_18">
                  <a:extLst>
                    <a:ext uri="{FF2B5EF4-FFF2-40B4-BE49-F238E27FC236}">
                      <a16:creationId xmlns:a16="http://schemas.microsoft.com/office/drawing/2014/main" id="{456B58CD-8196-4CB5-B755-A41B93EFF050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873466" y="2466430"/>
                  <a:ext cx="284256" cy="720897"/>
                </a:xfrm>
                <a:custGeom>
                  <a:avLst/>
                  <a:gdLst>
                    <a:gd name="T0" fmla="*/ 31 w 133"/>
                    <a:gd name="T1" fmla="*/ 35 h 341"/>
                    <a:gd name="T2" fmla="*/ 66 w 133"/>
                    <a:gd name="T3" fmla="*/ 0 h 341"/>
                    <a:gd name="T4" fmla="*/ 102 w 133"/>
                    <a:gd name="T5" fmla="*/ 35 h 341"/>
                    <a:gd name="T6" fmla="*/ 66 w 133"/>
                    <a:gd name="T7" fmla="*/ 71 h 341"/>
                    <a:gd name="T8" fmla="*/ 31 w 133"/>
                    <a:gd name="T9" fmla="*/ 35 h 341"/>
                    <a:gd name="T10" fmla="*/ 67 w 133"/>
                    <a:gd name="T11" fmla="*/ 320 h 341"/>
                    <a:gd name="T12" fmla="*/ 89 w 133"/>
                    <a:gd name="T13" fmla="*/ 341 h 341"/>
                    <a:gd name="T14" fmla="*/ 110 w 133"/>
                    <a:gd name="T15" fmla="*/ 320 h 341"/>
                    <a:gd name="T16" fmla="*/ 112 w 133"/>
                    <a:gd name="T17" fmla="*/ 228 h 341"/>
                    <a:gd name="T18" fmla="*/ 133 w 133"/>
                    <a:gd name="T19" fmla="*/ 207 h 341"/>
                    <a:gd name="T20" fmla="*/ 133 w 133"/>
                    <a:gd name="T21" fmla="*/ 92 h 341"/>
                    <a:gd name="T22" fmla="*/ 112 w 133"/>
                    <a:gd name="T23" fmla="*/ 71 h 341"/>
                    <a:gd name="T24" fmla="*/ 21 w 133"/>
                    <a:gd name="T25" fmla="*/ 71 h 341"/>
                    <a:gd name="T26" fmla="*/ 0 w 133"/>
                    <a:gd name="T27" fmla="*/ 92 h 341"/>
                    <a:gd name="T28" fmla="*/ 0 w 133"/>
                    <a:gd name="T29" fmla="*/ 207 h 341"/>
                    <a:gd name="T30" fmla="*/ 21 w 133"/>
                    <a:gd name="T31" fmla="*/ 228 h 341"/>
                    <a:gd name="T32" fmla="*/ 23 w 133"/>
                    <a:gd name="T33" fmla="*/ 320 h 341"/>
                    <a:gd name="T34" fmla="*/ 44 w 133"/>
                    <a:gd name="T35" fmla="*/ 341 h 341"/>
                    <a:gd name="T36" fmla="*/ 67 w 133"/>
                    <a:gd name="T37" fmla="*/ 320 h 341"/>
                    <a:gd name="T38" fmla="*/ 67 w 133"/>
                    <a:gd name="T39" fmla="*/ 223 h 341"/>
                    <a:gd name="T40" fmla="*/ 67 w 133"/>
                    <a:gd name="T41" fmla="*/ 322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341">
                      <a:moveTo>
                        <a:pt x="31" y="35"/>
                      </a:moveTo>
                      <a:cubicBezTo>
                        <a:pt x="31" y="16"/>
                        <a:pt x="47" y="0"/>
                        <a:pt x="66" y="0"/>
                      </a:cubicBezTo>
                      <a:cubicBezTo>
                        <a:pt x="86" y="0"/>
                        <a:pt x="102" y="16"/>
                        <a:pt x="102" y="35"/>
                      </a:cubicBezTo>
                      <a:cubicBezTo>
                        <a:pt x="102" y="55"/>
                        <a:pt x="86" y="71"/>
                        <a:pt x="66" y="71"/>
                      </a:cubicBezTo>
                      <a:cubicBezTo>
                        <a:pt x="47" y="71"/>
                        <a:pt x="31" y="55"/>
                        <a:pt x="31" y="35"/>
                      </a:cubicBezTo>
                      <a:close/>
                      <a:moveTo>
                        <a:pt x="67" y="320"/>
                      </a:moveTo>
                      <a:cubicBezTo>
                        <a:pt x="67" y="332"/>
                        <a:pt x="77" y="341"/>
                        <a:pt x="89" y="341"/>
                      </a:cubicBezTo>
                      <a:cubicBezTo>
                        <a:pt x="101" y="341"/>
                        <a:pt x="110" y="332"/>
                        <a:pt x="110" y="320"/>
                      </a:cubicBezTo>
                      <a:cubicBezTo>
                        <a:pt x="112" y="228"/>
                        <a:pt x="112" y="228"/>
                        <a:pt x="112" y="228"/>
                      </a:cubicBezTo>
                      <a:cubicBezTo>
                        <a:pt x="124" y="228"/>
                        <a:pt x="133" y="218"/>
                        <a:pt x="133" y="207"/>
                      </a:cubicBezTo>
                      <a:cubicBezTo>
                        <a:pt x="133" y="92"/>
                        <a:pt x="133" y="92"/>
                        <a:pt x="133" y="92"/>
                      </a:cubicBezTo>
                      <a:cubicBezTo>
                        <a:pt x="133" y="80"/>
                        <a:pt x="124" y="71"/>
                        <a:pt x="112" y="71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9" y="71"/>
                        <a:pt x="0" y="80"/>
                        <a:pt x="0" y="92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ubicBezTo>
                        <a:pt x="0" y="218"/>
                        <a:pt x="9" y="228"/>
                        <a:pt x="21" y="228"/>
                      </a:cubicBezTo>
                      <a:cubicBezTo>
                        <a:pt x="23" y="320"/>
                        <a:pt x="23" y="320"/>
                        <a:pt x="23" y="320"/>
                      </a:cubicBezTo>
                      <a:cubicBezTo>
                        <a:pt x="23" y="332"/>
                        <a:pt x="33" y="341"/>
                        <a:pt x="44" y="341"/>
                      </a:cubicBezTo>
                      <a:cubicBezTo>
                        <a:pt x="56" y="341"/>
                        <a:pt x="67" y="332"/>
                        <a:pt x="67" y="320"/>
                      </a:cubicBezTo>
                      <a:moveTo>
                        <a:pt x="67" y="223"/>
                      </a:moveTo>
                      <a:cubicBezTo>
                        <a:pt x="67" y="322"/>
                        <a:pt x="67" y="322"/>
                        <a:pt x="67" y="322"/>
                      </a:cubicBezTo>
                    </a:path>
                  </a:pathLst>
                </a:custGeom>
                <a:noFill/>
                <a:ln w="19050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people_18">
                  <a:extLst>
                    <a:ext uri="{FF2B5EF4-FFF2-40B4-BE49-F238E27FC236}">
                      <a16:creationId xmlns:a16="http://schemas.microsoft.com/office/drawing/2014/main" id="{A1E84366-86F7-4747-921F-E3BE2927E5C1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873446" y="3334532"/>
                  <a:ext cx="284253" cy="720897"/>
                </a:xfrm>
                <a:custGeom>
                  <a:avLst/>
                  <a:gdLst>
                    <a:gd name="T0" fmla="*/ 31 w 133"/>
                    <a:gd name="T1" fmla="*/ 35 h 341"/>
                    <a:gd name="T2" fmla="*/ 66 w 133"/>
                    <a:gd name="T3" fmla="*/ 0 h 341"/>
                    <a:gd name="T4" fmla="*/ 102 w 133"/>
                    <a:gd name="T5" fmla="*/ 35 h 341"/>
                    <a:gd name="T6" fmla="*/ 66 w 133"/>
                    <a:gd name="T7" fmla="*/ 71 h 341"/>
                    <a:gd name="T8" fmla="*/ 31 w 133"/>
                    <a:gd name="T9" fmla="*/ 35 h 341"/>
                    <a:gd name="T10" fmla="*/ 67 w 133"/>
                    <a:gd name="T11" fmla="*/ 320 h 341"/>
                    <a:gd name="T12" fmla="*/ 89 w 133"/>
                    <a:gd name="T13" fmla="*/ 341 h 341"/>
                    <a:gd name="T14" fmla="*/ 110 w 133"/>
                    <a:gd name="T15" fmla="*/ 320 h 341"/>
                    <a:gd name="T16" fmla="*/ 112 w 133"/>
                    <a:gd name="T17" fmla="*/ 228 h 341"/>
                    <a:gd name="T18" fmla="*/ 133 w 133"/>
                    <a:gd name="T19" fmla="*/ 207 h 341"/>
                    <a:gd name="T20" fmla="*/ 133 w 133"/>
                    <a:gd name="T21" fmla="*/ 92 h 341"/>
                    <a:gd name="T22" fmla="*/ 112 w 133"/>
                    <a:gd name="T23" fmla="*/ 71 h 341"/>
                    <a:gd name="T24" fmla="*/ 21 w 133"/>
                    <a:gd name="T25" fmla="*/ 71 h 341"/>
                    <a:gd name="T26" fmla="*/ 0 w 133"/>
                    <a:gd name="T27" fmla="*/ 92 h 341"/>
                    <a:gd name="T28" fmla="*/ 0 w 133"/>
                    <a:gd name="T29" fmla="*/ 207 h 341"/>
                    <a:gd name="T30" fmla="*/ 21 w 133"/>
                    <a:gd name="T31" fmla="*/ 228 h 341"/>
                    <a:gd name="T32" fmla="*/ 23 w 133"/>
                    <a:gd name="T33" fmla="*/ 320 h 341"/>
                    <a:gd name="T34" fmla="*/ 44 w 133"/>
                    <a:gd name="T35" fmla="*/ 341 h 341"/>
                    <a:gd name="T36" fmla="*/ 67 w 133"/>
                    <a:gd name="T37" fmla="*/ 320 h 341"/>
                    <a:gd name="T38" fmla="*/ 67 w 133"/>
                    <a:gd name="T39" fmla="*/ 223 h 341"/>
                    <a:gd name="T40" fmla="*/ 67 w 133"/>
                    <a:gd name="T41" fmla="*/ 322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341">
                      <a:moveTo>
                        <a:pt x="31" y="35"/>
                      </a:moveTo>
                      <a:cubicBezTo>
                        <a:pt x="31" y="16"/>
                        <a:pt x="47" y="0"/>
                        <a:pt x="66" y="0"/>
                      </a:cubicBezTo>
                      <a:cubicBezTo>
                        <a:pt x="86" y="0"/>
                        <a:pt x="102" y="16"/>
                        <a:pt x="102" y="35"/>
                      </a:cubicBezTo>
                      <a:cubicBezTo>
                        <a:pt x="102" y="55"/>
                        <a:pt x="86" y="71"/>
                        <a:pt x="66" y="71"/>
                      </a:cubicBezTo>
                      <a:cubicBezTo>
                        <a:pt x="47" y="71"/>
                        <a:pt x="31" y="55"/>
                        <a:pt x="31" y="35"/>
                      </a:cubicBezTo>
                      <a:close/>
                      <a:moveTo>
                        <a:pt x="67" y="320"/>
                      </a:moveTo>
                      <a:cubicBezTo>
                        <a:pt x="67" y="332"/>
                        <a:pt x="77" y="341"/>
                        <a:pt x="89" y="341"/>
                      </a:cubicBezTo>
                      <a:cubicBezTo>
                        <a:pt x="101" y="341"/>
                        <a:pt x="110" y="332"/>
                        <a:pt x="110" y="320"/>
                      </a:cubicBezTo>
                      <a:cubicBezTo>
                        <a:pt x="112" y="228"/>
                        <a:pt x="112" y="228"/>
                        <a:pt x="112" y="228"/>
                      </a:cubicBezTo>
                      <a:cubicBezTo>
                        <a:pt x="124" y="228"/>
                        <a:pt x="133" y="218"/>
                        <a:pt x="133" y="207"/>
                      </a:cubicBezTo>
                      <a:cubicBezTo>
                        <a:pt x="133" y="92"/>
                        <a:pt x="133" y="92"/>
                        <a:pt x="133" y="92"/>
                      </a:cubicBezTo>
                      <a:cubicBezTo>
                        <a:pt x="133" y="80"/>
                        <a:pt x="124" y="71"/>
                        <a:pt x="112" y="71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9" y="71"/>
                        <a:pt x="0" y="80"/>
                        <a:pt x="0" y="92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ubicBezTo>
                        <a:pt x="0" y="218"/>
                        <a:pt x="9" y="228"/>
                        <a:pt x="21" y="228"/>
                      </a:cubicBezTo>
                      <a:cubicBezTo>
                        <a:pt x="23" y="320"/>
                        <a:pt x="23" y="320"/>
                        <a:pt x="23" y="320"/>
                      </a:cubicBezTo>
                      <a:cubicBezTo>
                        <a:pt x="23" y="332"/>
                        <a:pt x="33" y="341"/>
                        <a:pt x="44" y="341"/>
                      </a:cubicBezTo>
                      <a:cubicBezTo>
                        <a:pt x="56" y="341"/>
                        <a:pt x="67" y="332"/>
                        <a:pt x="67" y="320"/>
                      </a:cubicBezTo>
                      <a:moveTo>
                        <a:pt x="67" y="223"/>
                      </a:moveTo>
                      <a:cubicBezTo>
                        <a:pt x="67" y="322"/>
                        <a:pt x="67" y="322"/>
                        <a:pt x="67" y="322"/>
                      </a:cubicBezTo>
                    </a:path>
                  </a:pathLst>
                </a:custGeom>
                <a:noFill/>
                <a:ln w="19050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3922F5F-714F-4681-A863-35EE2111CDEF}"/>
                  </a:ext>
                </a:extLst>
              </p:cNvPr>
              <p:cNvGrpSpPr/>
              <p:nvPr/>
            </p:nvGrpSpPr>
            <p:grpSpPr>
              <a:xfrm>
                <a:off x="7586399" y="3957915"/>
                <a:ext cx="204471" cy="1143000"/>
                <a:chOff x="6038642" y="2466430"/>
                <a:chExt cx="284256" cy="1588999"/>
              </a:xfrm>
            </p:grpSpPr>
            <p:sp>
              <p:nvSpPr>
                <p:cNvPr id="32" name="people_18">
                  <a:extLst>
                    <a:ext uri="{FF2B5EF4-FFF2-40B4-BE49-F238E27FC236}">
                      <a16:creationId xmlns:a16="http://schemas.microsoft.com/office/drawing/2014/main" id="{35A1A060-1CAE-43FC-90C8-903331FAA981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038642" y="2466430"/>
                  <a:ext cx="284256" cy="720897"/>
                </a:xfrm>
                <a:custGeom>
                  <a:avLst/>
                  <a:gdLst>
                    <a:gd name="T0" fmla="*/ 31 w 133"/>
                    <a:gd name="T1" fmla="*/ 35 h 341"/>
                    <a:gd name="T2" fmla="*/ 66 w 133"/>
                    <a:gd name="T3" fmla="*/ 0 h 341"/>
                    <a:gd name="T4" fmla="*/ 102 w 133"/>
                    <a:gd name="T5" fmla="*/ 35 h 341"/>
                    <a:gd name="T6" fmla="*/ 66 w 133"/>
                    <a:gd name="T7" fmla="*/ 71 h 341"/>
                    <a:gd name="T8" fmla="*/ 31 w 133"/>
                    <a:gd name="T9" fmla="*/ 35 h 341"/>
                    <a:gd name="T10" fmla="*/ 67 w 133"/>
                    <a:gd name="T11" fmla="*/ 320 h 341"/>
                    <a:gd name="T12" fmla="*/ 89 w 133"/>
                    <a:gd name="T13" fmla="*/ 341 h 341"/>
                    <a:gd name="T14" fmla="*/ 110 w 133"/>
                    <a:gd name="T15" fmla="*/ 320 h 341"/>
                    <a:gd name="T16" fmla="*/ 112 w 133"/>
                    <a:gd name="T17" fmla="*/ 228 h 341"/>
                    <a:gd name="T18" fmla="*/ 133 w 133"/>
                    <a:gd name="T19" fmla="*/ 207 h 341"/>
                    <a:gd name="T20" fmla="*/ 133 w 133"/>
                    <a:gd name="T21" fmla="*/ 92 h 341"/>
                    <a:gd name="T22" fmla="*/ 112 w 133"/>
                    <a:gd name="T23" fmla="*/ 71 h 341"/>
                    <a:gd name="T24" fmla="*/ 21 w 133"/>
                    <a:gd name="T25" fmla="*/ 71 h 341"/>
                    <a:gd name="T26" fmla="*/ 0 w 133"/>
                    <a:gd name="T27" fmla="*/ 92 h 341"/>
                    <a:gd name="T28" fmla="*/ 0 w 133"/>
                    <a:gd name="T29" fmla="*/ 207 h 341"/>
                    <a:gd name="T30" fmla="*/ 21 w 133"/>
                    <a:gd name="T31" fmla="*/ 228 h 341"/>
                    <a:gd name="T32" fmla="*/ 23 w 133"/>
                    <a:gd name="T33" fmla="*/ 320 h 341"/>
                    <a:gd name="T34" fmla="*/ 44 w 133"/>
                    <a:gd name="T35" fmla="*/ 341 h 341"/>
                    <a:gd name="T36" fmla="*/ 67 w 133"/>
                    <a:gd name="T37" fmla="*/ 320 h 341"/>
                    <a:gd name="T38" fmla="*/ 67 w 133"/>
                    <a:gd name="T39" fmla="*/ 223 h 341"/>
                    <a:gd name="T40" fmla="*/ 67 w 133"/>
                    <a:gd name="T41" fmla="*/ 322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341">
                      <a:moveTo>
                        <a:pt x="31" y="35"/>
                      </a:moveTo>
                      <a:cubicBezTo>
                        <a:pt x="31" y="16"/>
                        <a:pt x="47" y="0"/>
                        <a:pt x="66" y="0"/>
                      </a:cubicBezTo>
                      <a:cubicBezTo>
                        <a:pt x="86" y="0"/>
                        <a:pt x="102" y="16"/>
                        <a:pt x="102" y="35"/>
                      </a:cubicBezTo>
                      <a:cubicBezTo>
                        <a:pt x="102" y="55"/>
                        <a:pt x="86" y="71"/>
                        <a:pt x="66" y="71"/>
                      </a:cubicBezTo>
                      <a:cubicBezTo>
                        <a:pt x="47" y="71"/>
                        <a:pt x="31" y="55"/>
                        <a:pt x="31" y="35"/>
                      </a:cubicBezTo>
                      <a:close/>
                      <a:moveTo>
                        <a:pt x="67" y="320"/>
                      </a:moveTo>
                      <a:cubicBezTo>
                        <a:pt x="67" y="332"/>
                        <a:pt x="77" y="341"/>
                        <a:pt x="89" y="341"/>
                      </a:cubicBezTo>
                      <a:cubicBezTo>
                        <a:pt x="101" y="341"/>
                        <a:pt x="110" y="332"/>
                        <a:pt x="110" y="320"/>
                      </a:cubicBezTo>
                      <a:cubicBezTo>
                        <a:pt x="112" y="228"/>
                        <a:pt x="112" y="228"/>
                        <a:pt x="112" y="228"/>
                      </a:cubicBezTo>
                      <a:cubicBezTo>
                        <a:pt x="124" y="228"/>
                        <a:pt x="133" y="218"/>
                        <a:pt x="133" y="207"/>
                      </a:cubicBezTo>
                      <a:cubicBezTo>
                        <a:pt x="133" y="92"/>
                        <a:pt x="133" y="92"/>
                        <a:pt x="133" y="92"/>
                      </a:cubicBezTo>
                      <a:cubicBezTo>
                        <a:pt x="133" y="80"/>
                        <a:pt x="124" y="71"/>
                        <a:pt x="112" y="71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9" y="71"/>
                        <a:pt x="0" y="80"/>
                        <a:pt x="0" y="92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ubicBezTo>
                        <a:pt x="0" y="218"/>
                        <a:pt x="9" y="228"/>
                        <a:pt x="21" y="228"/>
                      </a:cubicBezTo>
                      <a:cubicBezTo>
                        <a:pt x="23" y="320"/>
                        <a:pt x="23" y="320"/>
                        <a:pt x="23" y="320"/>
                      </a:cubicBezTo>
                      <a:cubicBezTo>
                        <a:pt x="23" y="332"/>
                        <a:pt x="33" y="341"/>
                        <a:pt x="44" y="341"/>
                      </a:cubicBezTo>
                      <a:cubicBezTo>
                        <a:pt x="56" y="341"/>
                        <a:pt x="67" y="332"/>
                        <a:pt x="67" y="320"/>
                      </a:cubicBezTo>
                      <a:moveTo>
                        <a:pt x="67" y="223"/>
                      </a:moveTo>
                      <a:cubicBezTo>
                        <a:pt x="67" y="322"/>
                        <a:pt x="67" y="322"/>
                        <a:pt x="67" y="322"/>
                      </a:cubicBezTo>
                    </a:path>
                  </a:pathLst>
                </a:custGeom>
                <a:noFill/>
                <a:ln w="19050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people_18">
                  <a:extLst>
                    <a:ext uri="{FF2B5EF4-FFF2-40B4-BE49-F238E27FC236}">
                      <a16:creationId xmlns:a16="http://schemas.microsoft.com/office/drawing/2014/main" id="{DCACF779-6426-447F-9E60-85B23492B5EC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038642" y="3334532"/>
                  <a:ext cx="284256" cy="720897"/>
                </a:xfrm>
                <a:custGeom>
                  <a:avLst/>
                  <a:gdLst>
                    <a:gd name="T0" fmla="*/ 31 w 133"/>
                    <a:gd name="T1" fmla="*/ 35 h 341"/>
                    <a:gd name="T2" fmla="*/ 66 w 133"/>
                    <a:gd name="T3" fmla="*/ 0 h 341"/>
                    <a:gd name="T4" fmla="*/ 102 w 133"/>
                    <a:gd name="T5" fmla="*/ 35 h 341"/>
                    <a:gd name="T6" fmla="*/ 66 w 133"/>
                    <a:gd name="T7" fmla="*/ 71 h 341"/>
                    <a:gd name="T8" fmla="*/ 31 w 133"/>
                    <a:gd name="T9" fmla="*/ 35 h 341"/>
                    <a:gd name="T10" fmla="*/ 67 w 133"/>
                    <a:gd name="T11" fmla="*/ 320 h 341"/>
                    <a:gd name="T12" fmla="*/ 89 w 133"/>
                    <a:gd name="T13" fmla="*/ 341 h 341"/>
                    <a:gd name="T14" fmla="*/ 110 w 133"/>
                    <a:gd name="T15" fmla="*/ 320 h 341"/>
                    <a:gd name="T16" fmla="*/ 112 w 133"/>
                    <a:gd name="T17" fmla="*/ 228 h 341"/>
                    <a:gd name="T18" fmla="*/ 133 w 133"/>
                    <a:gd name="T19" fmla="*/ 207 h 341"/>
                    <a:gd name="T20" fmla="*/ 133 w 133"/>
                    <a:gd name="T21" fmla="*/ 92 h 341"/>
                    <a:gd name="T22" fmla="*/ 112 w 133"/>
                    <a:gd name="T23" fmla="*/ 71 h 341"/>
                    <a:gd name="T24" fmla="*/ 21 w 133"/>
                    <a:gd name="T25" fmla="*/ 71 h 341"/>
                    <a:gd name="T26" fmla="*/ 0 w 133"/>
                    <a:gd name="T27" fmla="*/ 92 h 341"/>
                    <a:gd name="T28" fmla="*/ 0 w 133"/>
                    <a:gd name="T29" fmla="*/ 207 h 341"/>
                    <a:gd name="T30" fmla="*/ 21 w 133"/>
                    <a:gd name="T31" fmla="*/ 228 h 341"/>
                    <a:gd name="T32" fmla="*/ 23 w 133"/>
                    <a:gd name="T33" fmla="*/ 320 h 341"/>
                    <a:gd name="T34" fmla="*/ 44 w 133"/>
                    <a:gd name="T35" fmla="*/ 341 h 341"/>
                    <a:gd name="T36" fmla="*/ 67 w 133"/>
                    <a:gd name="T37" fmla="*/ 320 h 341"/>
                    <a:gd name="T38" fmla="*/ 67 w 133"/>
                    <a:gd name="T39" fmla="*/ 223 h 341"/>
                    <a:gd name="T40" fmla="*/ 67 w 133"/>
                    <a:gd name="T41" fmla="*/ 322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341">
                      <a:moveTo>
                        <a:pt x="31" y="35"/>
                      </a:moveTo>
                      <a:cubicBezTo>
                        <a:pt x="31" y="16"/>
                        <a:pt x="47" y="0"/>
                        <a:pt x="66" y="0"/>
                      </a:cubicBezTo>
                      <a:cubicBezTo>
                        <a:pt x="86" y="0"/>
                        <a:pt x="102" y="16"/>
                        <a:pt x="102" y="35"/>
                      </a:cubicBezTo>
                      <a:cubicBezTo>
                        <a:pt x="102" y="55"/>
                        <a:pt x="86" y="71"/>
                        <a:pt x="66" y="71"/>
                      </a:cubicBezTo>
                      <a:cubicBezTo>
                        <a:pt x="47" y="71"/>
                        <a:pt x="31" y="55"/>
                        <a:pt x="31" y="35"/>
                      </a:cubicBezTo>
                      <a:close/>
                      <a:moveTo>
                        <a:pt x="67" y="320"/>
                      </a:moveTo>
                      <a:cubicBezTo>
                        <a:pt x="67" y="332"/>
                        <a:pt x="77" y="341"/>
                        <a:pt x="89" y="341"/>
                      </a:cubicBezTo>
                      <a:cubicBezTo>
                        <a:pt x="101" y="341"/>
                        <a:pt x="110" y="332"/>
                        <a:pt x="110" y="320"/>
                      </a:cubicBezTo>
                      <a:cubicBezTo>
                        <a:pt x="112" y="228"/>
                        <a:pt x="112" y="228"/>
                        <a:pt x="112" y="228"/>
                      </a:cubicBezTo>
                      <a:cubicBezTo>
                        <a:pt x="124" y="228"/>
                        <a:pt x="133" y="218"/>
                        <a:pt x="133" y="207"/>
                      </a:cubicBezTo>
                      <a:cubicBezTo>
                        <a:pt x="133" y="92"/>
                        <a:pt x="133" y="92"/>
                        <a:pt x="133" y="92"/>
                      </a:cubicBezTo>
                      <a:cubicBezTo>
                        <a:pt x="133" y="80"/>
                        <a:pt x="124" y="71"/>
                        <a:pt x="112" y="71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9" y="71"/>
                        <a:pt x="0" y="80"/>
                        <a:pt x="0" y="92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ubicBezTo>
                        <a:pt x="0" y="218"/>
                        <a:pt x="9" y="228"/>
                        <a:pt x="21" y="228"/>
                      </a:cubicBezTo>
                      <a:cubicBezTo>
                        <a:pt x="23" y="320"/>
                        <a:pt x="23" y="320"/>
                        <a:pt x="23" y="320"/>
                      </a:cubicBezTo>
                      <a:cubicBezTo>
                        <a:pt x="23" y="332"/>
                        <a:pt x="33" y="341"/>
                        <a:pt x="44" y="341"/>
                      </a:cubicBezTo>
                      <a:cubicBezTo>
                        <a:pt x="56" y="341"/>
                        <a:pt x="67" y="332"/>
                        <a:pt x="67" y="320"/>
                      </a:cubicBezTo>
                      <a:moveTo>
                        <a:pt x="67" y="223"/>
                      </a:moveTo>
                      <a:cubicBezTo>
                        <a:pt x="67" y="322"/>
                        <a:pt x="67" y="322"/>
                        <a:pt x="67" y="322"/>
                      </a:cubicBezTo>
                    </a:path>
                  </a:pathLst>
                </a:custGeom>
                <a:noFill/>
                <a:ln w="19050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91AE0C8-2091-4A69-BC3C-34DB656E93B2}"/>
                  </a:ext>
                </a:extLst>
              </p:cNvPr>
              <p:cNvGrpSpPr/>
              <p:nvPr/>
            </p:nvGrpSpPr>
            <p:grpSpPr>
              <a:xfrm>
                <a:off x="7967399" y="3960921"/>
                <a:ext cx="204471" cy="1143000"/>
                <a:chOff x="6038642" y="2466430"/>
                <a:chExt cx="284256" cy="1588999"/>
              </a:xfrm>
            </p:grpSpPr>
            <p:sp>
              <p:nvSpPr>
                <p:cNvPr id="35" name="people_18">
                  <a:extLst>
                    <a:ext uri="{FF2B5EF4-FFF2-40B4-BE49-F238E27FC236}">
                      <a16:creationId xmlns:a16="http://schemas.microsoft.com/office/drawing/2014/main" id="{C99872B9-BCA4-4F1E-9DF7-807CDE1855B5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038642" y="2466430"/>
                  <a:ext cx="284256" cy="720897"/>
                </a:xfrm>
                <a:custGeom>
                  <a:avLst/>
                  <a:gdLst>
                    <a:gd name="T0" fmla="*/ 31 w 133"/>
                    <a:gd name="T1" fmla="*/ 35 h 341"/>
                    <a:gd name="T2" fmla="*/ 66 w 133"/>
                    <a:gd name="T3" fmla="*/ 0 h 341"/>
                    <a:gd name="T4" fmla="*/ 102 w 133"/>
                    <a:gd name="T5" fmla="*/ 35 h 341"/>
                    <a:gd name="T6" fmla="*/ 66 w 133"/>
                    <a:gd name="T7" fmla="*/ 71 h 341"/>
                    <a:gd name="T8" fmla="*/ 31 w 133"/>
                    <a:gd name="T9" fmla="*/ 35 h 341"/>
                    <a:gd name="T10" fmla="*/ 67 w 133"/>
                    <a:gd name="T11" fmla="*/ 320 h 341"/>
                    <a:gd name="T12" fmla="*/ 89 w 133"/>
                    <a:gd name="T13" fmla="*/ 341 h 341"/>
                    <a:gd name="T14" fmla="*/ 110 w 133"/>
                    <a:gd name="T15" fmla="*/ 320 h 341"/>
                    <a:gd name="T16" fmla="*/ 112 w 133"/>
                    <a:gd name="T17" fmla="*/ 228 h 341"/>
                    <a:gd name="T18" fmla="*/ 133 w 133"/>
                    <a:gd name="T19" fmla="*/ 207 h 341"/>
                    <a:gd name="T20" fmla="*/ 133 w 133"/>
                    <a:gd name="T21" fmla="*/ 92 h 341"/>
                    <a:gd name="T22" fmla="*/ 112 w 133"/>
                    <a:gd name="T23" fmla="*/ 71 h 341"/>
                    <a:gd name="T24" fmla="*/ 21 w 133"/>
                    <a:gd name="T25" fmla="*/ 71 h 341"/>
                    <a:gd name="T26" fmla="*/ 0 w 133"/>
                    <a:gd name="T27" fmla="*/ 92 h 341"/>
                    <a:gd name="T28" fmla="*/ 0 w 133"/>
                    <a:gd name="T29" fmla="*/ 207 h 341"/>
                    <a:gd name="T30" fmla="*/ 21 w 133"/>
                    <a:gd name="T31" fmla="*/ 228 h 341"/>
                    <a:gd name="T32" fmla="*/ 23 w 133"/>
                    <a:gd name="T33" fmla="*/ 320 h 341"/>
                    <a:gd name="T34" fmla="*/ 44 w 133"/>
                    <a:gd name="T35" fmla="*/ 341 h 341"/>
                    <a:gd name="T36" fmla="*/ 67 w 133"/>
                    <a:gd name="T37" fmla="*/ 320 h 341"/>
                    <a:gd name="T38" fmla="*/ 67 w 133"/>
                    <a:gd name="T39" fmla="*/ 223 h 341"/>
                    <a:gd name="T40" fmla="*/ 67 w 133"/>
                    <a:gd name="T41" fmla="*/ 322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341">
                      <a:moveTo>
                        <a:pt x="31" y="35"/>
                      </a:moveTo>
                      <a:cubicBezTo>
                        <a:pt x="31" y="16"/>
                        <a:pt x="47" y="0"/>
                        <a:pt x="66" y="0"/>
                      </a:cubicBezTo>
                      <a:cubicBezTo>
                        <a:pt x="86" y="0"/>
                        <a:pt x="102" y="16"/>
                        <a:pt x="102" y="35"/>
                      </a:cubicBezTo>
                      <a:cubicBezTo>
                        <a:pt x="102" y="55"/>
                        <a:pt x="86" y="71"/>
                        <a:pt x="66" y="71"/>
                      </a:cubicBezTo>
                      <a:cubicBezTo>
                        <a:pt x="47" y="71"/>
                        <a:pt x="31" y="55"/>
                        <a:pt x="31" y="35"/>
                      </a:cubicBezTo>
                      <a:close/>
                      <a:moveTo>
                        <a:pt x="67" y="320"/>
                      </a:moveTo>
                      <a:cubicBezTo>
                        <a:pt x="67" y="332"/>
                        <a:pt x="77" y="341"/>
                        <a:pt x="89" y="341"/>
                      </a:cubicBezTo>
                      <a:cubicBezTo>
                        <a:pt x="101" y="341"/>
                        <a:pt x="110" y="332"/>
                        <a:pt x="110" y="320"/>
                      </a:cubicBezTo>
                      <a:cubicBezTo>
                        <a:pt x="112" y="228"/>
                        <a:pt x="112" y="228"/>
                        <a:pt x="112" y="228"/>
                      </a:cubicBezTo>
                      <a:cubicBezTo>
                        <a:pt x="124" y="228"/>
                        <a:pt x="133" y="218"/>
                        <a:pt x="133" y="207"/>
                      </a:cubicBezTo>
                      <a:cubicBezTo>
                        <a:pt x="133" y="92"/>
                        <a:pt x="133" y="92"/>
                        <a:pt x="133" y="92"/>
                      </a:cubicBezTo>
                      <a:cubicBezTo>
                        <a:pt x="133" y="80"/>
                        <a:pt x="124" y="71"/>
                        <a:pt x="112" y="71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9" y="71"/>
                        <a:pt x="0" y="80"/>
                        <a:pt x="0" y="92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ubicBezTo>
                        <a:pt x="0" y="218"/>
                        <a:pt x="9" y="228"/>
                        <a:pt x="21" y="228"/>
                      </a:cubicBezTo>
                      <a:cubicBezTo>
                        <a:pt x="23" y="320"/>
                        <a:pt x="23" y="320"/>
                        <a:pt x="23" y="320"/>
                      </a:cubicBezTo>
                      <a:cubicBezTo>
                        <a:pt x="23" y="332"/>
                        <a:pt x="33" y="341"/>
                        <a:pt x="44" y="341"/>
                      </a:cubicBezTo>
                      <a:cubicBezTo>
                        <a:pt x="56" y="341"/>
                        <a:pt x="67" y="332"/>
                        <a:pt x="67" y="320"/>
                      </a:cubicBezTo>
                      <a:moveTo>
                        <a:pt x="67" y="223"/>
                      </a:moveTo>
                      <a:cubicBezTo>
                        <a:pt x="67" y="322"/>
                        <a:pt x="67" y="322"/>
                        <a:pt x="67" y="322"/>
                      </a:cubicBezTo>
                    </a:path>
                  </a:pathLst>
                </a:custGeom>
                <a:noFill/>
                <a:ln w="19050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people_18">
                  <a:extLst>
                    <a:ext uri="{FF2B5EF4-FFF2-40B4-BE49-F238E27FC236}">
                      <a16:creationId xmlns:a16="http://schemas.microsoft.com/office/drawing/2014/main" id="{F3E5AB8E-0A33-49D9-A4AA-69F58D1A7873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038642" y="3334532"/>
                  <a:ext cx="284256" cy="720897"/>
                </a:xfrm>
                <a:custGeom>
                  <a:avLst/>
                  <a:gdLst>
                    <a:gd name="T0" fmla="*/ 31 w 133"/>
                    <a:gd name="T1" fmla="*/ 35 h 341"/>
                    <a:gd name="T2" fmla="*/ 66 w 133"/>
                    <a:gd name="T3" fmla="*/ 0 h 341"/>
                    <a:gd name="T4" fmla="*/ 102 w 133"/>
                    <a:gd name="T5" fmla="*/ 35 h 341"/>
                    <a:gd name="T6" fmla="*/ 66 w 133"/>
                    <a:gd name="T7" fmla="*/ 71 h 341"/>
                    <a:gd name="T8" fmla="*/ 31 w 133"/>
                    <a:gd name="T9" fmla="*/ 35 h 341"/>
                    <a:gd name="T10" fmla="*/ 67 w 133"/>
                    <a:gd name="T11" fmla="*/ 320 h 341"/>
                    <a:gd name="T12" fmla="*/ 89 w 133"/>
                    <a:gd name="T13" fmla="*/ 341 h 341"/>
                    <a:gd name="T14" fmla="*/ 110 w 133"/>
                    <a:gd name="T15" fmla="*/ 320 h 341"/>
                    <a:gd name="T16" fmla="*/ 112 w 133"/>
                    <a:gd name="T17" fmla="*/ 228 h 341"/>
                    <a:gd name="T18" fmla="*/ 133 w 133"/>
                    <a:gd name="T19" fmla="*/ 207 h 341"/>
                    <a:gd name="T20" fmla="*/ 133 w 133"/>
                    <a:gd name="T21" fmla="*/ 92 h 341"/>
                    <a:gd name="T22" fmla="*/ 112 w 133"/>
                    <a:gd name="T23" fmla="*/ 71 h 341"/>
                    <a:gd name="T24" fmla="*/ 21 w 133"/>
                    <a:gd name="T25" fmla="*/ 71 h 341"/>
                    <a:gd name="T26" fmla="*/ 0 w 133"/>
                    <a:gd name="T27" fmla="*/ 92 h 341"/>
                    <a:gd name="T28" fmla="*/ 0 w 133"/>
                    <a:gd name="T29" fmla="*/ 207 h 341"/>
                    <a:gd name="T30" fmla="*/ 21 w 133"/>
                    <a:gd name="T31" fmla="*/ 228 h 341"/>
                    <a:gd name="T32" fmla="*/ 23 w 133"/>
                    <a:gd name="T33" fmla="*/ 320 h 341"/>
                    <a:gd name="T34" fmla="*/ 44 w 133"/>
                    <a:gd name="T35" fmla="*/ 341 h 341"/>
                    <a:gd name="T36" fmla="*/ 67 w 133"/>
                    <a:gd name="T37" fmla="*/ 320 h 341"/>
                    <a:gd name="T38" fmla="*/ 67 w 133"/>
                    <a:gd name="T39" fmla="*/ 223 h 341"/>
                    <a:gd name="T40" fmla="*/ 67 w 133"/>
                    <a:gd name="T41" fmla="*/ 322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341">
                      <a:moveTo>
                        <a:pt x="31" y="35"/>
                      </a:moveTo>
                      <a:cubicBezTo>
                        <a:pt x="31" y="16"/>
                        <a:pt x="47" y="0"/>
                        <a:pt x="66" y="0"/>
                      </a:cubicBezTo>
                      <a:cubicBezTo>
                        <a:pt x="86" y="0"/>
                        <a:pt x="102" y="16"/>
                        <a:pt x="102" y="35"/>
                      </a:cubicBezTo>
                      <a:cubicBezTo>
                        <a:pt x="102" y="55"/>
                        <a:pt x="86" y="71"/>
                        <a:pt x="66" y="71"/>
                      </a:cubicBezTo>
                      <a:cubicBezTo>
                        <a:pt x="47" y="71"/>
                        <a:pt x="31" y="55"/>
                        <a:pt x="31" y="35"/>
                      </a:cubicBezTo>
                      <a:close/>
                      <a:moveTo>
                        <a:pt x="67" y="320"/>
                      </a:moveTo>
                      <a:cubicBezTo>
                        <a:pt x="67" y="332"/>
                        <a:pt x="77" y="341"/>
                        <a:pt x="89" y="341"/>
                      </a:cubicBezTo>
                      <a:cubicBezTo>
                        <a:pt x="101" y="341"/>
                        <a:pt x="110" y="332"/>
                        <a:pt x="110" y="320"/>
                      </a:cubicBezTo>
                      <a:cubicBezTo>
                        <a:pt x="112" y="228"/>
                        <a:pt x="112" y="228"/>
                        <a:pt x="112" y="228"/>
                      </a:cubicBezTo>
                      <a:cubicBezTo>
                        <a:pt x="124" y="228"/>
                        <a:pt x="133" y="218"/>
                        <a:pt x="133" y="207"/>
                      </a:cubicBezTo>
                      <a:cubicBezTo>
                        <a:pt x="133" y="92"/>
                        <a:pt x="133" y="92"/>
                        <a:pt x="133" y="92"/>
                      </a:cubicBezTo>
                      <a:cubicBezTo>
                        <a:pt x="133" y="80"/>
                        <a:pt x="124" y="71"/>
                        <a:pt x="112" y="71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9" y="71"/>
                        <a:pt x="0" y="80"/>
                        <a:pt x="0" y="92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ubicBezTo>
                        <a:pt x="0" y="218"/>
                        <a:pt x="9" y="228"/>
                        <a:pt x="21" y="228"/>
                      </a:cubicBezTo>
                      <a:cubicBezTo>
                        <a:pt x="23" y="320"/>
                        <a:pt x="23" y="320"/>
                        <a:pt x="23" y="320"/>
                      </a:cubicBezTo>
                      <a:cubicBezTo>
                        <a:pt x="23" y="332"/>
                        <a:pt x="33" y="341"/>
                        <a:pt x="44" y="341"/>
                      </a:cubicBezTo>
                      <a:cubicBezTo>
                        <a:pt x="56" y="341"/>
                        <a:pt x="67" y="332"/>
                        <a:pt x="67" y="320"/>
                      </a:cubicBezTo>
                      <a:moveTo>
                        <a:pt x="67" y="223"/>
                      </a:moveTo>
                      <a:cubicBezTo>
                        <a:pt x="67" y="322"/>
                        <a:pt x="67" y="322"/>
                        <a:pt x="67" y="322"/>
                      </a:cubicBezTo>
                    </a:path>
                  </a:pathLst>
                </a:custGeom>
                <a:noFill/>
                <a:ln w="19050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37" name="Connector: Elbow 36">
                <a:extLst>
                  <a:ext uri="{FF2B5EF4-FFF2-40B4-BE49-F238E27FC236}">
                    <a16:creationId xmlns:a16="http://schemas.microsoft.com/office/drawing/2014/main" id="{87A51CA4-B43B-4E2C-80BD-F0775D426E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58558" y="1068430"/>
                <a:ext cx="1301581" cy="1254591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accent6">
                    <a:lumMod val="50000"/>
                  </a:schemeClr>
                </a:solidFill>
                <a:headEnd type="none"/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people_18">
                <a:extLst>
                  <a:ext uri="{FF2B5EF4-FFF2-40B4-BE49-F238E27FC236}">
                    <a16:creationId xmlns:a16="http://schemas.microsoft.com/office/drawing/2014/main" id="{0AB9EFC7-9E20-45E2-9324-0256F7604CE5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759744" y="2681844"/>
                <a:ext cx="216270" cy="548480"/>
              </a:xfrm>
              <a:custGeom>
                <a:avLst/>
                <a:gdLst>
                  <a:gd name="T0" fmla="*/ 31 w 133"/>
                  <a:gd name="T1" fmla="*/ 35 h 341"/>
                  <a:gd name="T2" fmla="*/ 66 w 133"/>
                  <a:gd name="T3" fmla="*/ 0 h 341"/>
                  <a:gd name="T4" fmla="*/ 102 w 133"/>
                  <a:gd name="T5" fmla="*/ 35 h 341"/>
                  <a:gd name="T6" fmla="*/ 66 w 133"/>
                  <a:gd name="T7" fmla="*/ 71 h 341"/>
                  <a:gd name="T8" fmla="*/ 31 w 133"/>
                  <a:gd name="T9" fmla="*/ 35 h 341"/>
                  <a:gd name="T10" fmla="*/ 67 w 133"/>
                  <a:gd name="T11" fmla="*/ 320 h 341"/>
                  <a:gd name="T12" fmla="*/ 89 w 133"/>
                  <a:gd name="T13" fmla="*/ 341 h 341"/>
                  <a:gd name="T14" fmla="*/ 110 w 133"/>
                  <a:gd name="T15" fmla="*/ 320 h 341"/>
                  <a:gd name="T16" fmla="*/ 112 w 133"/>
                  <a:gd name="T17" fmla="*/ 228 h 341"/>
                  <a:gd name="T18" fmla="*/ 133 w 133"/>
                  <a:gd name="T19" fmla="*/ 207 h 341"/>
                  <a:gd name="T20" fmla="*/ 133 w 133"/>
                  <a:gd name="T21" fmla="*/ 92 h 341"/>
                  <a:gd name="T22" fmla="*/ 112 w 133"/>
                  <a:gd name="T23" fmla="*/ 71 h 341"/>
                  <a:gd name="T24" fmla="*/ 21 w 133"/>
                  <a:gd name="T25" fmla="*/ 71 h 341"/>
                  <a:gd name="T26" fmla="*/ 0 w 133"/>
                  <a:gd name="T27" fmla="*/ 92 h 341"/>
                  <a:gd name="T28" fmla="*/ 0 w 133"/>
                  <a:gd name="T29" fmla="*/ 207 h 341"/>
                  <a:gd name="T30" fmla="*/ 21 w 133"/>
                  <a:gd name="T31" fmla="*/ 228 h 341"/>
                  <a:gd name="T32" fmla="*/ 23 w 133"/>
                  <a:gd name="T33" fmla="*/ 320 h 341"/>
                  <a:gd name="T34" fmla="*/ 44 w 133"/>
                  <a:gd name="T35" fmla="*/ 341 h 341"/>
                  <a:gd name="T36" fmla="*/ 67 w 133"/>
                  <a:gd name="T37" fmla="*/ 320 h 341"/>
                  <a:gd name="T38" fmla="*/ 67 w 133"/>
                  <a:gd name="T39" fmla="*/ 223 h 341"/>
                  <a:gd name="T40" fmla="*/ 67 w 133"/>
                  <a:gd name="T41" fmla="*/ 32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" h="341">
                    <a:moveTo>
                      <a:pt x="31" y="35"/>
                    </a:moveTo>
                    <a:cubicBezTo>
                      <a:pt x="31" y="16"/>
                      <a:pt x="47" y="0"/>
                      <a:pt x="66" y="0"/>
                    </a:cubicBezTo>
                    <a:cubicBezTo>
                      <a:pt x="86" y="0"/>
                      <a:pt x="102" y="16"/>
                      <a:pt x="102" y="35"/>
                    </a:cubicBezTo>
                    <a:cubicBezTo>
                      <a:pt x="102" y="55"/>
                      <a:pt x="86" y="71"/>
                      <a:pt x="66" y="71"/>
                    </a:cubicBezTo>
                    <a:cubicBezTo>
                      <a:pt x="47" y="71"/>
                      <a:pt x="31" y="55"/>
                      <a:pt x="31" y="35"/>
                    </a:cubicBezTo>
                    <a:close/>
                    <a:moveTo>
                      <a:pt x="67" y="320"/>
                    </a:moveTo>
                    <a:cubicBezTo>
                      <a:pt x="67" y="332"/>
                      <a:pt x="77" y="341"/>
                      <a:pt x="89" y="341"/>
                    </a:cubicBezTo>
                    <a:cubicBezTo>
                      <a:pt x="101" y="341"/>
                      <a:pt x="110" y="332"/>
                      <a:pt x="110" y="320"/>
                    </a:cubicBezTo>
                    <a:cubicBezTo>
                      <a:pt x="112" y="228"/>
                      <a:pt x="112" y="228"/>
                      <a:pt x="112" y="228"/>
                    </a:cubicBezTo>
                    <a:cubicBezTo>
                      <a:pt x="124" y="228"/>
                      <a:pt x="133" y="218"/>
                      <a:pt x="133" y="207"/>
                    </a:cubicBezTo>
                    <a:cubicBezTo>
                      <a:pt x="133" y="92"/>
                      <a:pt x="133" y="92"/>
                      <a:pt x="133" y="92"/>
                    </a:cubicBezTo>
                    <a:cubicBezTo>
                      <a:pt x="133" y="80"/>
                      <a:pt x="124" y="71"/>
                      <a:pt x="112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9" y="71"/>
                      <a:pt x="0" y="80"/>
                      <a:pt x="0" y="92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218"/>
                      <a:pt x="9" y="228"/>
                      <a:pt x="21" y="228"/>
                    </a:cubicBezTo>
                    <a:cubicBezTo>
                      <a:pt x="23" y="320"/>
                      <a:pt x="23" y="320"/>
                      <a:pt x="23" y="320"/>
                    </a:cubicBezTo>
                    <a:cubicBezTo>
                      <a:pt x="23" y="332"/>
                      <a:pt x="33" y="341"/>
                      <a:pt x="44" y="341"/>
                    </a:cubicBezTo>
                    <a:cubicBezTo>
                      <a:pt x="56" y="341"/>
                      <a:pt x="67" y="332"/>
                      <a:pt x="67" y="320"/>
                    </a:cubicBezTo>
                    <a:moveTo>
                      <a:pt x="67" y="223"/>
                    </a:moveTo>
                    <a:cubicBezTo>
                      <a:pt x="67" y="322"/>
                      <a:pt x="67" y="322"/>
                      <a:pt x="67" y="322"/>
                    </a:cubicBezTo>
                  </a:path>
                </a:pathLst>
              </a:custGeom>
              <a:noFill/>
              <a:ln w="19050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cxnSp>
            <p:nvCxnSpPr>
              <p:cNvPr id="40" name="Connector: Elbow 39">
                <a:extLst>
                  <a:ext uri="{FF2B5EF4-FFF2-40B4-BE49-F238E27FC236}">
                    <a16:creationId xmlns:a16="http://schemas.microsoft.com/office/drawing/2014/main" id="{EF15C693-3C06-4293-92CF-20FE9F857D2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156160" y="2967237"/>
                <a:ext cx="462564" cy="461403"/>
              </a:xfrm>
              <a:prstGeom prst="bentConnector3">
                <a:avLst>
                  <a:gd name="adj1" fmla="val 1631"/>
                </a:avLst>
              </a:prstGeom>
              <a:ln w="19050">
                <a:solidFill>
                  <a:schemeClr val="accent6">
                    <a:lumMod val="50000"/>
                  </a:schemeClr>
                </a:solidFill>
                <a:headEnd type="none"/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or: Elbow 40">
                <a:extLst>
                  <a:ext uri="{FF2B5EF4-FFF2-40B4-BE49-F238E27FC236}">
                    <a16:creationId xmlns:a16="http://schemas.microsoft.com/office/drawing/2014/main" id="{1505DB42-7150-4F0C-AF24-1E0776BB1AD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386863" y="2740734"/>
                <a:ext cx="462565" cy="5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accent6">
                    <a:lumMod val="50000"/>
                  </a:schemeClr>
                </a:solidFill>
                <a:headEnd type="none"/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E41EBFE-B079-4908-A7B0-DBE2A1942B24}"/>
                </a:ext>
              </a:extLst>
            </p:cNvPr>
            <p:cNvSpPr txBox="1"/>
            <p:nvPr/>
          </p:nvSpPr>
          <p:spPr>
            <a:xfrm>
              <a:off x="7228254" y="6407585"/>
              <a:ext cx="34080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</a:rPr>
                <a:t>External Identity Providers </a:t>
              </a:r>
              <a:endParaRPr lang="en-US" sz="1400" dirty="0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End user support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13</a:t>
            </a:fld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F9146BB-F37B-4180-BD2F-73033F31A996}"/>
              </a:ext>
            </a:extLst>
          </p:cNvPr>
          <p:cNvSpPr/>
          <p:nvPr/>
        </p:nvSpPr>
        <p:spPr>
          <a:xfrm>
            <a:off x="6826810" y="4914429"/>
            <a:ext cx="892361" cy="2354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E57BD6F-BA46-49D2-89D8-80BC5D52D6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312" t="63375" r="2312" b="-21"/>
          <a:stretch/>
        </p:blipFill>
        <p:spPr>
          <a:xfrm>
            <a:off x="1061944" y="2677281"/>
            <a:ext cx="2507146" cy="60457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80B6C1-61B6-43EF-8962-CD3356E7C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232" y="3292449"/>
            <a:ext cx="1612215" cy="60458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3AEF1D7-0045-4BE5-8E81-06AF36C60F10}"/>
              </a:ext>
            </a:extLst>
          </p:cNvPr>
          <p:cNvSpPr txBox="1"/>
          <p:nvPr/>
        </p:nvSpPr>
        <p:spPr>
          <a:xfrm>
            <a:off x="1083964" y="2115517"/>
            <a:ext cx="2551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323130"/>
                </a:solidFill>
                <a:effectLst/>
                <a:latin typeface="az_ea_font"/>
              </a:rPr>
              <a:t>Debra Berger </a:t>
            </a:r>
          </a:p>
          <a:p>
            <a:r>
              <a:rPr lang="en-US" sz="1050" i="0" dirty="0">
                <a:solidFill>
                  <a:srgbClr val="323130"/>
                </a:solidFill>
                <a:effectLst/>
                <a:latin typeface="az_ea_font"/>
              </a:rPr>
              <a:t>DebraB@M365x925624.OnMicrosoft.com </a:t>
            </a:r>
            <a:endParaRPr lang="en-US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9062D60-0744-475B-99F6-49AC6626C6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803" t="3547" r="42600" b="63305"/>
          <a:stretch/>
        </p:blipFill>
        <p:spPr>
          <a:xfrm>
            <a:off x="1186054" y="3960861"/>
            <a:ext cx="3047489" cy="548243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9B915BFE-82F3-41F1-BFDF-EE5EDEA6928E}"/>
              </a:ext>
            </a:extLst>
          </p:cNvPr>
          <p:cNvSpPr/>
          <p:nvPr/>
        </p:nvSpPr>
        <p:spPr bwMode="auto">
          <a:xfrm>
            <a:off x="871616" y="4735845"/>
            <a:ext cx="3437187" cy="165809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46304" bIns="146304" rtlCol="0" anchor="ctr" anchorCtr="0"/>
          <a:lstStyle/>
          <a:p>
            <a:endParaRPr lang="en-US" sz="2000" dirty="0">
              <a:gradFill>
                <a:gsLst>
                  <a:gs pos="2917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E48F3E6-A1A7-4E63-BA42-04B5681791D9}"/>
              </a:ext>
            </a:extLst>
          </p:cNvPr>
          <p:cNvSpPr txBox="1"/>
          <p:nvPr/>
        </p:nvSpPr>
        <p:spPr>
          <a:xfrm>
            <a:off x="1083964" y="4760102"/>
            <a:ext cx="2551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323130"/>
                </a:solidFill>
                <a:effectLst/>
                <a:latin typeface="az_ea_font"/>
              </a:rPr>
              <a:t>Diego Siciliani</a:t>
            </a:r>
          </a:p>
          <a:p>
            <a:r>
              <a:rPr lang="en-US" sz="1050" b="0" i="0" dirty="0">
                <a:solidFill>
                  <a:srgbClr val="323130"/>
                </a:solidFill>
                <a:effectLst/>
                <a:latin typeface="az_ea_font"/>
              </a:rPr>
              <a:t>diegos_m365x925624.onmicrosoft.com</a:t>
            </a:r>
            <a:endParaRPr lang="en-US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28EBC335-76DA-4992-865F-CCE838C344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944" y="5420715"/>
            <a:ext cx="1935269" cy="557123"/>
          </a:xfrm>
          <a:prstGeom prst="rect">
            <a:avLst/>
          </a:prstGeom>
        </p:spPr>
      </p:pic>
      <p:sp>
        <p:nvSpPr>
          <p:cNvPr id="60" name="people_18">
            <a:extLst>
              <a:ext uri="{FF2B5EF4-FFF2-40B4-BE49-F238E27FC236}">
                <a16:creationId xmlns:a16="http://schemas.microsoft.com/office/drawing/2014/main" id="{52BC6955-7A20-459D-A788-D1AD85F3780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35445" y="4947267"/>
            <a:ext cx="231434" cy="586937"/>
          </a:xfrm>
          <a:custGeom>
            <a:avLst/>
            <a:gdLst>
              <a:gd name="T0" fmla="*/ 31 w 133"/>
              <a:gd name="T1" fmla="*/ 35 h 341"/>
              <a:gd name="T2" fmla="*/ 66 w 133"/>
              <a:gd name="T3" fmla="*/ 0 h 341"/>
              <a:gd name="T4" fmla="*/ 102 w 133"/>
              <a:gd name="T5" fmla="*/ 35 h 341"/>
              <a:gd name="T6" fmla="*/ 66 w 133"/>
              <a:gd name="T7" fmla="*/ 71 h 341"/>
              <a:gd name="T8" fmla="*/ 31 w 133"/>
              <a:gd name="T9" fmla="*/ 35 h 341"/>
              <a:gd name="T10" fmla="*/ 67 w 133"/>
              <a:gd name="T11" fmla="*/ 320 h 341"/>
              <a:gd name="T12" fmla="*/ 89 w 133"/>
              <a:gd name="T13" fmla="*/ 341 h 341"/>
              <a:gd name="T14" fmla="*/ 110 w 133"/>
              <a:gd name="T15" fmla="*/ 320 h 341"/>
              <a:gd name="T16" fmla="*/ 112 w 133"/>
              <a:gd name="T17" fmla="*/ 228 h 341"/>
              <a:gd name="T18" fmla="*/ 133 w 133"/>
              <a:gd name="T19" fmla="*/ 207 h 341"/>
              <a:gd name="T20" fmla="*/ 133 w 133"/>
              <a:gd name="T21" fmla="*/ 92 h 341"/>
              <a:gd name="T22" fmla="*/ 112 w 133"/>
              <a:gd name="T23" fmla="*/ 71 h 341"/>
              <a:gd name="T24" fmla="*/ 21 w 133"/>
              <a:gd name="T25" fmla="*/ 71 h 341"/>
              <a:gd name="T26" fmla="*/ 0 w 133"/>
              <a:gd name="T27" fmla="*/ 92 h 341"/>
              <a:gd name="T28" fmla="*/ 0 w 133"/>
              <a:gd name="T29" fmla="*/ 207 h 341"/>
              <a:gd name="T30" fmla="*/ 21 w 133"/>
              <a:gd name="T31" fmla="*/ 228 h 341"/>
              <a:gd name="T32" fmla="*/ 23 w 133"/>
              <a:gd name="T33" fmla="*/ 320 h 341"/>
              <a:gd name="T34" fmla="*/ 44 w 133"/>
              <a:gd name="T35" fmla="*/ 341 h 341"/>
              <a:gd name="T36" fmla="*/ 67 w 133"/>
              <a:gd name="T37" fmla="*/ 320 h 341"/>
              <a:gd name="T38" fmla="*/ 67 w 133"/>
              <a:gd name="T39" fmla="*/ 223 h 341"/>
              <a:gd name="T40" fmla="*/ 67 w 133"/>
              <a:gd name="T41" fmla="*/ 322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341">
                <a:moveTo>
                  <a:pt x="31" y="35"/>
                </a:moveTo>
                <a:cubicBezTo>
                  <a:pt x="31" y="16"/>
                  <a:pt x="47" y="0"/>
                  <a:pt x="66" y="0"/>
                </a:cubicBezTo>
                <a:cubicBezTo>
                  <a:pt x="86" y="0"/>
                  <a:pt x="102" y="16"/>
                  <a:pt x="102" y="35"/>
                </a:cubicBezTo>
                <a:cubicBezTo>
                  <a:pt x="102" y="55"/>
                  <a:pt x="86" y="71"/>
                  <a:pt x="66" y="71"/>
                </a:cubicBezTo>
                <a:cubicBezTo>
                  <a:pt x="47" y="71"/>
                  <a:pt x="31" y="55"/>
                  <a:pt x="31" y="35"/>
                </a:cubicBezTo>
                <a:close/>
                <a:moveTo>
                  <a:pt x="67" y="320"/>
                </a:moveTo>
                <a:cubicBezTo>
                  <a:pt x="67" y="332"/>
                  <a:pt x="77" y="341"/>
                  <a:pt x="89" y="341"/>
                </a:cubicBezTo>
                <a:cubicBezTo>
                  <a:pt x="101" y="341"/>
                  <a:pt x="110" y="332"/>
                  <a:pt x="110" y="320"/>
                </a:cubicBezTo>
                <a:cubicBezTo>
                  <a:pt x="112" y="228"/>
                  <a:pt x="112" y="228"/>
                  <a:pt x="112" y="228"/>
                </a:cubicBezTo>
                <a:cubicBezTo>
                  <a:pt x="124" y="228"/>
                  <a:pt x="133" y="218"/>
                  <a:pt x="133" y="207"/>
                </a:cubicBezTo>
                <a:cubicBezTo>
                  <a:pt x="133" y="92"/>
                  <a:pt x="133" y="92"/>
                  <a:pt x="133" y="92"/>
                </a:cubicBezTo>
                <a:cubicBezTo>
                  <a:pt x="133" y="80"/>
                  <a:pt x="124" y="71"/>
                  <a:pt x="112" y="71"/>
                </a:cubicBezTo>
                <a:cubicBezTo>
                  <a:pt x="21" y="71"/>
                  <a:pt x="21" y="71"/>
                  <a:pt x="21" y="71"/>
                </a:cubicBezTo>
                <a:cubicBezTo>
                  <a:pt x="9" y="71"/>
                  <a:pt x="0" y="80"/>
                  <a:pt x="0" y="92"/>
                </a:cubicBezTo>
                <a:cubicBezTo>
                  <a:pt x="0" y="207"/>
                  <a:pt x="0" y="207"/>
                  <a:pt x="0" y="207"/>
                </a:cubicBezTo>
                <a:cubicBezTo>
                  <a:pt x="0" y="218"/>
                  <a:pt x="9" y="228"/>
                  <a:pt x="21" y="228"/>
                </a:cubicBezTo>
                <a:cubicBezTo>
                  <a:pt x="23" y="320"/>
                  <a:pt x="23" y="320"/>
                  <a:pt x="23" y="320"/>
                </a:cubicBezTo>
                <a:cubicBezTo>
                  <a:pt x="23" y="332"/>
                  <a:pt x="33" y="341"/>
                  <a:pt x="44" y="341"/>
                </a:cubicBezTo>
                <a:cubicBezTo>
                  <a:pt x="56" y="341"/>
                  <a:pt x="67" y="332"/>
                  <a:pt x="67" y="320"/>
                </a:cubicBezTo>
                <a:moveTo>
                  <a:pt x="67" y="223"/>
                </a:moveTo>
                <a:cubicBezTo>
                  <a:pt x="67" y="322"/>
                  <a:pt x="67" y="322"/>
                  <a:pt x="67" y="322"/>
                </a:cubicBezTo>
              </a:path>
            </a:pathLst>
          </a:cu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B24D121-46F5-4CA8-B92F-59896F3B7B48}"/>
              </a:ext>
            </a:extLst>
          </p:cNvPr>
          <p:cNvCxnSpPr>
            <a:cxnSpLocks/>
          </p:cNvCxnSpPr>
          <p:nvPr/>
        </p:nvCxnSpPr>
        <p:spPr>
          <a:xfrm>
            <a:off x="4006572" y="5275457"/>
            <a:ext cx="126353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eople_18">
            <a:extLst>
              <a:ext uri="{FF2B5EF4-FFF2-40B4-BE49-F238E27FC236}">
                <a16:creationId xmlns:a16="http://schemas.microsoft.com/office/drawing/2014/main" id="{B2C8EB36-392B-40AC-9C08-B6CB9677BE3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69914" y="4947266"/>
            <a:ext cx="231434" cy="586937"/>
          </a:xfrm>
          <a:custGeom>
            <a:avLst/>
            <a:gdLst>
              <a:gd name="T0" fmla="*/ 31 w 133"/>
              <a:gd name="T1" fmla="*/ 35 h 341"/>
              <a:gd name="T2" fmla="*/ 66 w 133"/>
              <a:gd name="T3" fmla="*/ 0 h 341"/>
              <a:gd name="T4" fmla="*/ 102 w 133"/>
              <a:gd name="T5" fmla="*/ 35 h 341"/>
              <a:gd name="T6" fmla="*/ 66 w 133"/>
              <a:gd name="T7" fmla="*/ 71 h 341"/>
              <a:gd name="T8" fmla="*/ 31 w 133"/>
              <a:gd name="T9" fmla="*/ 35 h 341"/>
              <a:gd name="T10" fmla="*/ 67 w 133"/>
              <a:gd name="T11" fmla="*/ 320 h 341"/>
              <a:gd name="T12" fmla="*/ 89 w 133"/>
              <a:gd name="T13" fmla="*/ 341 h 341"/>
              <a:gd name="T14" fmla="*/ 110 w 133"/>
              <a:gd name="T15" fmla="*/ 320 h 341"/>
              <a:gd name="T16" fmla="*/ 112 w 133"/>
              <a:gd name="T17" fmla="*/ 228 h 341"/>
              <a:gd name="T18" fmla="*/ 133 w 133"/>
              <a:gd name="T19" fmla="*/ 207 h 341"/>
              <a:gd name="T20" fmla="*/ 133 w 133"/>
              <a:gd name="T21" fmla="*/ 92 h 341"/>
              <a:gd name="T22" fmla="*/ 112 w 133"/>
              <a:gd name="T23" fmla="*/ 71 h 341"/>
              <a:gd name="T24" fmla="*/ 21 w 133"/>
              <a:gd name="T25" fmla="*/ 71 h 341"/>
              <a:gd name="T26" fmla="*/ 0 w 133"/>
              <a:gd name="T27" fmla="*/ 92 h 341"/>
              <a:gd name="T28" fmla="*/ 0 w 133"/>
              <a:gd name="T29" fmla="*/ 207 h 341"/>
              <a:gd name="T30" fmla="*/ 21 w 133"/>
              <a:gd name="T31" fmla="*/ 228 h 341"/>
              <a:gd name="T32" fmla="*/ 23 w 133"/>
              <a:gd name="T33" fmla="*/ 320 h 341"/>
              <a:gd name="T34" fmla="*/ 44 w 133"/>
              <a:gd name="T35" fmla="*/ 341 h 341"/>
              <a:gd name="T36" fmla="*/ 67 w 133"/>
              <a:gd name="T37" fmla="*/ 320 h 341"/>
              <a:gd name="T38" fmla="*/ 67 w 133"/>
              <a:gd name="T39" fmla="*/ 223 h 341"/>
              <a:gd name="T40" fmla="*/ 67 w 133"/>
              <a:gd name="T41" fmla="*/ 322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341">
                <a:moveTo>
                  <a:pt x="31" y="35"/>
                </a:moveTo>
                <a:cubicBezTo>
                  <a:pt x="31" y="16"/>
                  <a:pt x="47" y="0"/>
                  <a:pt x="66" y="0"/>
                </a:cubicBezTo>
                <a:cubicBezTo>
                  <a:pt x="86" y="0"/>
                  <a:pt x="102" y="16"/>
                  <a:pt x="102" y="35"/>
                </a:cubicBezTo>
                <a:cubicBezTo>
                  <a:pt x="102" y="55"/>
                  <a:pt x="86" y="71"/>
                  <a:pt x="66" y="71"/>
                </a:cubicBezTo>
                <a:cubicBezTo>
                  <a:pt x="47" y="71"/>
                  <a:pt x="31" y="55"/>
                  <a:pt x="31" y="35"/>
                </a:cubicBezTo>
                <a:close/>
                <a:moveTo>
                  <a:pt x="67" y="320"/>
                </a:moveTo>
                <a:cubicBezTo>
                  <a:pt x="67" y="332"/>
                  <a:pt x="77" y="341"/>
                  <a:pt x="89" y="341"/>
                </a:cubicBezTo>
                <a:cubicBezTo>
                  <a:pt x="101" y="341"/>
                  <a:pt x="110" y="332"/>
                  <a:pt x="110" y="320"/>
                </a:cubicBezTo>
                <a:cubicBezTo>
                  <a:pt x="112" y="228"/>
                  <a:pt x="112" y="228"/>
                  <a:pt x="112" y="228"/>
                </a:cubicBezTo>
                <a:cubicBezTo>
                  <a:pt x="124" y="228"/>
                  <a:pt x="133" y="218"/>
                  <a:pt x="133" y="207"/>
                </a:cubicBezTo>
                <a:cubicBezTo>
                  <a:pt x="133" y="92"/>
                  <a:pt x="133" y="92"/>
                  <a:pt x="133" y="92"/>
                </a:cubicBezTo>
                <a:cubicBezTo>
                  <a:pt x="133" y="80"/>
                  <a:pt x="124" y="71"/>
                  <a:pt x="112" y="71"/>
                </a:cubicBezTo>
                <a:cubicBezTo>
                  <a:pt x="21" y="71"/>
                  <a:pt x="21" y="71"/>
                  <a:pt x="21" y="71"/>
                </a:cubicBezTo>
                <a:cubicBezTo>
                  <a:pt x="9" y="71"/>
                  <a:pt x="0" y="80"/>
                  <a:pt x="0" y="92"/>
                </a:cubicBezTo>
                <a:cubicBezTo>
                  <a:pt x="0" y="207"/>
                  <a:pt x="0" y="207"/>
                  <a:pt x="0" y="207"/>
                </a:cubicBezTo>
                <a:cubicBezTo>
                  <a:pt x="0" y="218"/>
                  <a:pt x="9" y="228"/>
                  <a:pt x="21" y="228"/>
                </a:cubicBezTo>
                <a:cubicBezTo>
                  <a:pt x="23" y="320"/>
                  <a:pt x="23" y="320"/>
                  <a:pt x="23" y="320"/>
                </a:cubicBezTo>
                <a:cubicBezTo>
                  <a:pt x="23" y="332"/>
                  <a:pt x="33" y="341"/>
                  <a:pt x="44" y="341"/>
                </a:cubicBezTo>
                <a:cubicBezTo>
                  <a:pt x="56" y="341"/>
                  <a:pt x="67" y="332"/>
                  <a:pt x="67" y="320"/>
                </a:cubicBezTo>
                <a:moveTo>
                  <a:pt x="67" y="223"/>
                </a:moveTo>
                <a:cubicBezTo>
                  <a:pt x="67" y="322"/>
                  <a:pt x="67" y="322"/>
                  <a:pt x="67" y="322"/>
                </a:cubicBezTo>
              </a:path>
            </a:pathLst>
          </a:cu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B3901B47-65C2-4663-A1F9-106592142ED1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5901155" y="5032160"/>
            <a:ext cx="925655" cy="18359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50000"/>
              </a:schemeClr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8BF70381-FF36-442D-BBFF-0C0F48F90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4448" y="5973230"/>
            <a:ext cx="2143986" cy="36790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2A3E55FE-81C4-48DA-A33F-974107B332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312" t="63375" r="2312" b="-21"/>
          <a:stretch/>
        </p:blipFill>
        <p:spPr>
          <a:xfrm>
            <a:off x="7475054" y="760203"/>
            <a:ext cx="2507146" cy="60457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D206F6B-6D64-4137-8DBD-9104C5B5C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0798" y="4192801"/>
            <a:ext cx="1935269" cy="5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34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Leave organization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C607B-4D95-DB48-B5C4-3E949907148A}"/>
              </a:ext>
            </a:extLst>
          </p:cNvPr>
          <p:cNvSpPr txBox="1"/>
          <p:nvPr/>
        </p:nvSpPr>
        <p:spPr>
          <a:xfrm>
            <a:off x="352425" y="637139"/>
            <a:ext cx="9094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https://myaccount.microsoft.com/organizations/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9E83B6-5213-444C-AC97-67A3D8052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278700"/>
            <a:ext cx="11334750" cy="54006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67BFC7-3FCD-4679-8ADD-69C4E3A87209}"/>
              </a:ext>
            </a:extLst>
          </p:cNvPr>
          <p:cNvSpPr/>
          <p:nvPr/>
        </p:nvSpPr>
        <p:spPr>
          <a:xfrm>
            <a:off x="8029575" y="5800725"/>
            <a:ext cx="1866900" cy="51752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70FDF-19A9-422F-8549-4BE7468C66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1" t="16921" r="1116" b="2846"/>
          <a:stretch/>
        </p:blipFill>
        <p:spPr>
          <a:xfrm>
            <a:off x="9744936" y="2455037"/>
            <a:ext cx="2018439" cy="15240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534088-555E-4C0C-AAA1-0564E9CFCFC8}"/>
              </a:ext>
            </a:extLst>
          </p:cNvPr>
          <p:cNvSpPr/>
          <p:nvPr/>
        </p:nvSpPr>
        <p:spPr>
          <a:xfrm>
            <a:off x="10453815" y="3360267"/>
            <a:ext cx="1100355" cy="18689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80176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DDEC6F-FC67-458C-A693-ACBE09044EF8}"/>
              </a:ext>
            </a:extLst>
          </p:cNvPr>
          <p:cNvGrpSpPr/>
          <p:nvPr/>
        </p:nvGrpSpPr>
        <p:grpSpPr>
          <a:xfrm>
            <a:off x="7712281" y="745883"/>
            <a:ext cx="3222575" cy="5940179"/>
            <a:chOff x="76200" y="-3465"/>
            <a:chExt cx="2895600" cy="5337465"/>
          </a:xfrm>
        </p:grpSpPr>
        <p:pic>
          <p:nvPicPr>
            <p:cNvPr id="9" name="Picture 8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1F9F37F-2331-4DCA-A0CF-767A110D8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6" t="2389" r="54547" b="4165"/>
            <a:stretch/>
          </p:blipFill>
          <p:spPr>
            <a:xfrm>
              <a:off x="83094" y="-3465"/>
              <a:ext cx="2888706" cy="2951361"/>
            </a:xfrm>
            <a:prstGeom prst="rect">
              <a:avLst/>
            </a:prstGeom>
          </p:spPr>
        </p:pic>
        <p:pic>
          <p:nvPicPr>
            <p:cNvPr id="10" name="Picture 9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19B678A2-990B-42FF-AC49-A697667F56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718" t="19213" r="1349" b="2556"/>
            <a:stretch/>
          </p:blipFill>
          <p:spPr>
            <a:xfrm>
              <a:off x="76200" y="3002022"/>
              <a:ext cx="2888706" cy="2331978"/>
            </a:xfrm>
            <a:prstGeom prst="rect">
              <a:avLst/>
            </a:prstGeom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F42551-73D6-4B51-BE93-010D954C0107}"/>
              </a:ext>
            </a:extLst>
          </p:cNvPr>
          <p:cNvSpPr txBox="1">
            <a:spLocks/>
          </p:cNvSpPr>
          <p:nvPr/>
        </p:nvSpPr>
        <p:spPr>
          <a:xfrm>
            <a:off x="688784" y="2787937"/>
            <a:ext cx="5797741" cy="6844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/>
                <a:cs typeface="Calibri"/>
              </a:rPr>
              <a:t>All site permissions are managed and monitored by the site owners.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C3CCBCD-B61C-407B-BB6F-EFEEA99BF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903496"/>
              </p:ext>
            </p:extLst>
          </p:nvPr>
        </p:nvGraphicFramePr>
        <p:xfrm>
          <a:off x="704849" y="819149"/>
          <a:ext cx="6524626" cy="18607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33892">
                  <a:extLst>
                    <a:ext uri="{9D8B030D-6E8A-4147-A177-3AD203B41FA5}">
                      <a16:colId xmlns:a16="http://schemas.microsoft.com/office/drawing/2014/main" val="3544694242"/>
                    </a:ext>
                  </a:extLst>
                </a:gridCol>
                <a:gridCol w="3590734">
                  <a:extLst>
                    <a:ext uri="{9D8B030D-6E8A-4147-A177-3AD203B41FA5}">
                      <a16:colId xmlns:a16="http://schemas.microsoft.com/office/drawing/2014/main" val="2353520938"/>
                    </a:ext>
                  </a:extLst>
                </a:gridCol>
              </a:tblGrid>
              <a:tr h="496713">
                <a:tc>
                  <a:txBody>
                    <a:bodyPr/>
                    <a:lstStyle/>
                    <a:p>
                      <a:r>
                        <a:rPr lang="en-US" sz="1600" dirty="0"/>
                        <a:t>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2416841"/>
                  </a:ext>
                </a:extLst>
              </a:tr>
              <a:tr h="645903">
                <a:tc>
                  <a:txBody>
                    <a:bodyPr/>
                    <a:lstStyle/>
                    <a:p>
                      <a:r>
                        <a:rPr lang="en-US" sz="1600" dirty="0"/>
                        <a:t>Team Site / Collaboration 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Access via Invitation only</a:t>
                      </a:r>
                      <a:br>
                        <a:rPr lang="en-US" sz="1600" dirty="0"/>
                      </a:br>
                      <a:r>
                        <a:rPr lang="en-US" sz="1400" dirty="0"/>
                        <a:t>(Public / Private)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7798773"/>
                  </a:ext>
                </a:extLst>
              </a:tr>
              <a:tr h="718155">
                <a:tc>
                  <a:txBody>
                    <a:bodyPr/>
                    <a:lstStyle/>
                    <a:p>
                      <a:r>
                        <a:rPr lang="en-US" sz="1600" dirty="0"/>
                        <a:t>Communications Site / Intranet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Access via Invitation only </a:t>
                      </a:r>
                      <a:br>
                        <a:rPr lang="en-US" sz="1600" dirty="0"/>
                      </a:br>
                      <a:r>
                        <a:rPr lang="en-US" sz="1400" dirty="0"/>
                        <a:t>(Everyone / Everyone Except External)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126474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EA3833D-85F8-4BA5-9ECC-FE45DEC41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956805"/>
              </p:ext>
            </p:extLst>
          </p:nvPr>
        </p:nvGraphicFramePr>
        <p:xfrm>
          <a:off x="688785" y="3511741"/>
          <a:ext cx="5883466" cy="25953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49679">
                  <a:extLst>
                    <a:ext uri="{9D8B030D-6E8A-4147-A177-3AD203B41FA5}">
                      <a16:colId xmlns:a16="http://schemas.microsoft.com/office/drawing/2014/main" val="3544694242"/>
                    </a:ext>
                  </a:extLst>
                </a:gridCol>
                <a:gridCol w="2933787">
                  <a:extLst>
                    <a:ext uri="{9D8B030D-6E8A-4147-A177-3AD203B41FA5}">
                      <a16:colId xmlns:a16="http://schemas.microsoft.com/office/drawing/2014/main" val="2353520938"/>
                    </a:ext>
                  </a:extLst>
                </a:gridCol>
              </a:tblGrid>
              <a:tr h="496713">
                <a:tc>
                  <a:txBody>
                    <a:bodyPr/>
                    <a:lstStyle/>
                    <a:p>
                      <a:r>
                        <a:rPr lang="en-US" sz="1600" dirty="0"/>
                        <a:t>Access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User Permissions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2416841"/>
                  </a:ext>
                </a:extLst>
              </a:tr>
              <a:tr h="662285">
                <a:tc>
                  <a:txBody>
                    <a:bodyPr/>
                    <a:lstStyle/>
                    <a:p>
                      <a:r>
                        <a:rPr lang="en-US" sz="1600" dirty="0"/>
                        <a:t>O365 Group 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Owners, Members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7798773"/>
                  </a:ext>
                </a:extLst>
              </a:tr>
              <a:tr h="718155">
                <a:tc>
                  <a:txBody>
                    <a:bodyPr/>
                    <a:lstStyle/>
                    <a:p>
                      <a:r>
                        <a:rPr lang="en-US" sz="1600" dirty="0"/>
                        <a:t>SharePoint Group / 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Full Control, Edit, Read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1264742"/>
                  </a:ext>
                </a:extLst>
              </a:tr>
              <a:tr h="718155">
                <a:tc>
                  <a:txBody>
                    <a:bodyPr/>
                    <a:lstStyle/>
                    <a:p>
                      <a:r>
                        <a:rPr lang="en-US" sz="1600" dirty="0"/>
                        <a:t>Azure Ad Security Group 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Members 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6531287"/>
                  </a:ext>
                </a:extLst>
              </a:tr>
            </a:tbl>
          </a:graphicData>
        </a:graphic>
      </p:graphicFrame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D6D0808A-8519-4C6E-9AEB-DB69AA1AD9A9}"/>
              </a:ext>
            </a:extLst>
          </p:cNvPr>
          <p:cNvCxnSpPr>
            <a:cxnSpLocks/>
          </p:cNvCxnSpPr>
          <p:nvPr/>
        </p:nvCxnSpPr>
        <p:spPr>
          <a:xfrm flipV="1">
            <a:off x="5375901" y="3070966"/>
            <a:ext cx="2558427" cy="1232217"/>
          </a:xfrm>
          <a:prstGeom prst="bentConnector3">
            <a:avLst>
              <a:gd name="adj1" fmla="val 56329"/>
            </a:avLst>
          </a:prstGeom>
          <a:ln w="19050">
            <a:solidFill>
              <a:schemeClr val="accent6">
                <a:lumMod val="50000"/>
              </a:schemeClr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377EB775-2EC1-4B58-B516-3EBFB55F51F9}"/>
              </a:ext>
            </a:extLst>
          </p:cNvPr>
          <p:cNvCxnSpPr>
            <a:cxnSpLocks/>
          </p:cNvCxnSpPr>
          <p:nvPr/>
        </p:nvCxnSpPr>
        <p:spPr>
          <a:xfrm flipV="1">
            <a:off x="6096000" y="3580405"/>
            <a:ext cx="1749758" cy="121908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50000"/>
              </a:schemeClr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AD165035-61DA-467F-BAC8-94619BF1AFAE}"/>
              </a:ext>
            </a:extLst>
          </p:cNvPr>
          <p:cNvCxnSpPr>
            <a:cxnSpLocks/>
          </p:cNvCxnSpPr>
          <p:nvPr/>
        </p:nvCxnSpPr>
        <p:spPr>
          <a:xfrm>
            <a:off x="6096003" y="4799494"/>
            <a:ext cx="1749755" cy="250060"/>
          </a:xfrm>
          <a:prstGeom prst="bentConnector3">
            <a:avLst>
              <a:gd name="adj1" fmla="val 55988"/>
            </a:avLst>
          </a:prstGeom>
          <a:ln w="19050">
            <a:solidFill>
              <a:schemeClr val="accent6">
                <a:lumMod val="50000"/>
              </a:schemeClr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96C7668-7DEB-4806-B1C3-ED470C8BBD62}"/>
              </a:ext>
            </a:extLst>
          </p:cNvPr>
          <p:cNvSpPr txBox="1"/>
          <p:nvPr/>
        </p:nvSpPr>
        <p:spPr>
          <a:xfrm>
            <a:off x="688785" y="6191306"/>
            <a:ext cx="6369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Can be added to any SharePoint sites.</a:t>
            </a:r>
          </a:p>
          <a:p>
            <a:r>
              <a:rPr lang="en-US" sz="1600" dirty="0"/>
              <a:t>** User access can be delayed and may require a user to logout/login</a:t>
            </a:r>
          </a:p>
        </p:txBody>
      </p:sp>
      <p:pic>
        <p:nvPicPr>
          <p:cNvPr id="32" name="Picture 2" descr="Deep Dive into Azure AD and AWS SSO Integration – Part 4">
            <a:extLst>
              <a:ext uri="{FF2B5EF4-FFF2-40B4-BE49-F238E27FC236}">
                <a16:creationId xmlns:a16="http://schemas.microsoft.com/office/drawing/2014/main" id="{53B3343D-2D97-403C-8E2B-90210DE63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47" y="55995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eep Dive into Azure AD and AWS SSO Integration – Part 4">
            <a:extLst>
              <a:ext uri="{FF2B5EF4-FFF2-40B4-BE49-F238E27FC236}">
                <a16:creationId xmlns:a16="http://schemas.microsoft.com/office/drawing/2014/main" id="{627A6CC4-E829-4813-ABE5-718A7EBA0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47" y="4184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C991E200-5E60-470A-A519-133472FE0BF1}"/>
              </a:ext>
            </a:extLst>
          </p:cNvPr>
          <p:cNvCxnSpPr>
            <a:cxnSpLocks/>
          </p:cNvCxnSpPr>
          <p:nvPr/>
        </p:nvCxnSpPr>
        <p:spPr>
          <a:xfrm>
            <a:off x="6739420" y="1544651"/>
            <a:ext cx="1722063" cy="25113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50000"/>
              </a:schemeClr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Sharepoint Logo">
            <a:extLst>
              <a:ext uri="{FF2B5EF4-FFF2-40B4-BE49-F238E27FC236}">
                <a16:creationId xmlns:a16="http://schemas.microsoft.com/office/drawing/2014/main" id="{E72C048D-7CCB-45D6-B8A2-52DDB1D65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47" y="4836774"/>
            <a:ext cx="374897" cy="36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phic 21">
            <a:hlinkClick r:id="rId5"/>
            <a:extLst>
              <a:ext uri="{FF2B5EF4-FFF2-40B4-BE49-F238E27FC236}">
                <a16:creationId xmlns:a16="http://schemas.microsoft.com/office/drawing/2014/main" id="{BFCAEA97-F15C-4F7B-82D0-E2D177E970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550" t="1" r="14882" b="2182"/>
          <a:stretch/>
        </p:blipFill>
        <p:spPr>
          <a:xfrm>
            <a:off x="10252817" y="1798114"/>
            <a:ext cx="607320" cy="561218"/>
          </a:xfrm>
          <a:prstGeom prst="rect">
            <a:avLst/>
          </a:prstGeom>
        </p:spPr>
      </p:pic>
      <p:pic>
        <p:nvPicPr>
          <p:cNvPr id="23" name="Picture 4" descr="Sharepoint Logo">
            <a:extLst>
              <a:ext uri="{FF2B5EF4-FFF2-40B4-BE49-F238E27FC236}">
                <a16:creationId xmlns:a16="http://schemas.microsoft.com/office/drawing/2014/main" id="{9322621E-662E-4334-9F37-7FBB5D626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729" y="4463012"/>
            <a:ext cx="422724" cy="4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624C0FE-F9C0-4DC3-BE57-0B8700085F42}"/>
              </a:ext>
            </a:extLst>
          </p:cNvPr>
          <p:cNvSpPr txBox="1"/>
          <p:nvPr/>
        </p:nvSpPr>
        <p:spPr>
          <a:xfrm>
            <a:off x="10065939" y="1558150"/>
            <a:ext cx="981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Teams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D8C325-1B50-4B65-873F-06F44904278D}"/>
              </a:ext>
            </a:extLst>
          </p:cNvPr>
          <p:cNvSpPr txBox="1"/>
          <p:nvPr/>
        </p:nvSpPr>
        <p:spPr>
          <a:xfrm>
            <a:off x="9773399" y="4175248"/>
            <a:ext cx="1343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SharePoint</a:t>
            </a:r>
          </a:p>
        </p:txBody>
      </p:sp>
    </p:spTree>
    <p:extLst>
      <p:ext uri="{BB962C8B-B14F-4D97-AF65-F5344CB8AC3E}">
        <p14:creationId xmlns:p14="http://schemas.microsoft.com/office/powerpoint/2010/main" val="240538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access controls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47E6C-CDC6-4953-B963-1A1EFCBA2296}"/>
              </a:ext>
            </a:extLst>
          </p:cNvPr>
          <p:cNvSpPr txBox="1"/>
          <p:nvPr/>
        </p:nvSpPr>
        <p:spPr>
          <a:xfrm>
            <a:off x="1393703" y="828265"/>
            <a:ext cx="375672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Communication Site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58817F-5315-491F-B50F-191B1A4B7156}"/>
              </a:ext>
            </a:extLst>
          </p:cNvPr>
          <p:cNvGrpSpPr/>
          <p:nvPr/>
        </p:nvGrpSpPr>
        <p:grpSpPr>
          <a:xfrm>
            <a:off x="3507772" y="1743357"/>
            <a:ext cx="899225" cy="476251"/>
            <a:chOff x="300925" y="849175"/>
            <a:chExt cx="899225" cy="47625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C0CAD55-32AD-4C3C-8F81-549A5F3FE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925" y="849175"/>
              <a:ext cx="895350" cy="47625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EAB7BA2-6E73-4BBC-8202-E05DFADAE09D}"/>
                </a:ext>
              </a:extLst>
            </p:cNvPr>
            <p:cNvSpPr/>
            <p:nvPr/>
          </p:nvSpPr>
          <p:spPr>
            <a:xfrm>
              <a:off x="304800" y="914400"/>
              <a:ext cx="895350" cy="3143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4" descr="Sharepoint Logo">
            <a:extLst>
              <a:ext uri="{FF2B5EF4-FFF2-40B4-BE49-F238E27FC236}">
                <a16:creationId xmlns:a16="http://schemas.microsoft.com/office/drawing/2014/main" id="{202CE594-B990-40B1-945A-D6C82F48A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01" y="926569"/>
            <a:ext cx="548625" cy="53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DBFF352-C1DD-40FA-ABD8-6B2F57DA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335" y="2219608"/>
            <a:ext cx="3114675" cy="3943350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8B409EF-75B3-4F44-9644-1941E43A1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418833"/>
              </p:ext>
            </p:extLst>
          </p:nvPr>
        </p:nvGraphicFramePr>
        <p:xfrm>
          <a:off x="6672665" y="1540155"/>
          <a:ext cx="4853869" cy="23187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91669">
                  <a:extLst>
                    <a:ext uri="{9D8B030D-6E8A-4147-A177-3AD203B41FA5}">
                      <a16:colId xmlns:a16="http://schemas.microsoft.com/office/drawing/2014/main" val="354469424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353520938"/>
                    </a:ext>
                  </a:extLst>
                </a:gridCol>
              </a:tblGrid>
              <a:tr h="463755">
                <a:tc>
                  <a:txBody>
                    <a:bodyPr/>
                    <a:lstStyle/>
                    <a:p>
                      <a:r>
                        <a:rPr lang="en-US" sz="1600" dirty="0"/>
                        <a:t>Access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User Permissions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2416841"/>
                  </a:ext>
                </a:extLst>
              </a:tr>
              <a:tr h="618341">
                <a:tc>
                  <a:txBody>
                    <a:bodyPr/>
                    <a:lstStyle/>
                    <a:p>
                      <a:r>
                        <a:rPr lang="en-US" sz="1600" dirty="0"/>
                        <a:t>SharePoint Group / 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Full Control, Edit, Read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7798773"/>
                  </a:ext>
                </a:extLst>
              </a:tr>
              <a:tr h="618341">
                <a:tc>
                  <a:txBody>
                    <a:bodyPr/>
                    <a:lstStyle/>
                    <a:p>
                      <a:r>
                        <a:rPr lang="en-US" sz="1600" dirty="0"/>
                        <a:t>        Office 365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(Owners &amp; Members)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9649987"/>
                  </a:ext>
                </a:extLst>
              </a:tr>
              <a:tr h="618341">
                <a:tc>
                  <a:txBody>
                    <a:bodyPr/>
                    <a:lstStyle/>
                    <a:p>
                      <a:r>
                        <a:rPr lang="en-US" sz="1600" dirty="0"/>
                        <a:t>        Azure Security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Members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967087"/>
                  </a:ext>
                </a:extLst>
              </a:tr>
            </a:tbl>
          </a:graphicData>
        </a:graphic>
      </p:graphicFrame>
      <p:pic>
        <p:nvPicPr>
          <p:cNvPr id="29" name="Picture 2" descr="Deep Dive into Azure AD and AWS SSO Integration – Part 4">
            <a:extLst>
              <a:ext uri="{FF2B5EF4-FFF2-40B4-BE49-F238E27FC236}">
                <a16:creationId xmlns:a16="http://schemas.microsoft.com/office/drawing/2014/main" id="{81E314CA-C8B2-4294-8E64-83170989D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32" y="339520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eep Dive into Azure AD and AWS SSO Integration – Part 4">
            <a:extLst>
              <a:ext uri="{FF2B5EF4-FFF2-40B4-BE49-F238E27FC236}">
                <a16:creationId xmlns:a16="http://schemas.microsoft.com/office/drawing/2014/main" id="{75315B72-A2D9-4F0F-AA1A-FEEC2C308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32" y="279454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81D0531-7554-4128-B538-5DB4429C7F1C}"/>
              </a:ext>
            </a:extLst>
          </p:cNvPr>
          <p:cNvSpPr txBox="1"/>
          <p:nvPr/>
        </p:nvSpPr>
        <p:spPr>
          <a:xfrm>
            <a:off x="6672665" y="725266"/>
            <a:ext cx="2361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Site: </a:t>
            </a:r>
            <a:r>
              <a:rPr lang="en-US" dirty="0">
                <a:hlinkClick r:id="rId6"/>
              </a:rPr>
              <a:t>Benefits (hr-life)</a:t>
            </a:r>
            <a:endParaRPr lang="en-US" dirty="0"/>
          </a:p>
        </p:txBody>
      </p:sp>
      <p:grpSp>
        <p:nvGrpSpPr>
          <p:cNvPr id="33" name="Graphic 11" descr="Users outline">
            <a:extLst>
              <a:ext uri="{FF2B5EF4-FFF2-40B4-BE49-F238E27FC236}">
                <a16:creationId xmlns:a16="http://schemas.microsoft.com/office/drawing/2014/main" id="{1C4C88D7-50EC-4ACA-8B53-B8AFB4E76D27}"/>
              </a:ext>
            </a:extLst>
          </p:cNvPr>
          <p:cNvGrpSpPr/>
          <p:nvPr/>
        </p:nvGrpSpPr>
        <p:grpSpPr>
          <a:xfrm>
            <a:off x="10568014" y="3412525"/>
            <a:ext cx="436462" cy="264990"/>
            <a:chOff x="9557233" y="5718682"/>
            <a:chExt cx="436462" cy="264990"/>
          </a:xfrm>
          <a:solidFill>
            <a:srgbClr val="000000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D9898E1-1677-418A-A64D-6C3505B7D4EA}"/>
                </a:ext>
              </a:extLst>
            </p:cNvPr>
            <p:cNvSpPr/>
            <p:nvPr/>
          </p:nvSpPr>
          <p:spPr>
            <a:xfrm>
              <a:off x="9603959" y="5718682"/>
              <a:ext cx="93535" cy="93535"/>
            </a:xfrm>
            <a:custGeom>
              <a:avLst/>
              <a:gdLst>
                <a:gd name="connsiteX0" fmla="*/ 46768 w 93535"/>
                <a:gd name="connsiteY0" fmla="*/ 93535 h 93535"/>
                <a:gd name="connsiteX1" fmla="*/ 93535 w 93535"/>
                <a:gd name="connsiteY1" fmla="*/ 46768 h 93535"/>
                <a:gd name="connsiteX2" fmla="*/ 46768 w 93535"/>
                <a:gd name="connsiteY2" fmla="*/ 0 h 93535"/>
                <a:gd name="connsiteX3" fmla="*/ 0 w 93535"/>
                <a:gd name="connsiteY3" fmla="*/ 46768 h 93535"/>
                <a:gd name="connsiteX4" fmla="*/ 46768 w 93535"/>
                <a:gd name="connsiteY4" fmla="*/ 93535 h 93535"/>
                <a:gd name="connsiteX5" fmla="*/ 46768 w 93535"/>
                <a:gd name="connsiteY5" fmla="*/ 10367 h 93535"/>
                <a:gd name="connsiteX6" fmla="*/ 83143 w 93535"/>
                <a:gd name="connsiteY6" fmla="*/ 46742 h 93535"/>
                <a:gd name="connsiteX7" fmla="*/ 46768 w 93535"/>
                <a:gd name="connsiteY7" fmla="*/ 83117 h 93535"/>
                <a:gd name="connsiteX8" fmla="*/ 10393 w 93535"/>
                <a:gd name="connsiteY8" fmla="*/ 46742 h 93535"/>
                <a:gd name="connsiteX9" fmla="*/ 46768 w 93535"/>
                <a:gd name="connsiteY9" fmla="*/ 10367 h 9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535" h="93535">
                  <a:moveTo>
                    <a:pt x="46768" y="93535"/>
                  </a:moveTo>
                  <a:cubicBezTo>
                    <a:pt x="72597" y="93535"/>
                    <a:pt x="93535" y="72597"/>
                    <a:pt x="93535" y="46768"/>
                  </a:cubicBezTo>
                  <a:cubicBezTo>
                    <a:pt x="93535" y="20938"/>
                    <a:pt x="72597" y="0"/>
                    <a:pt x="46768" y="0"/>
                  </a:cubicBezTo>
                  <a:cubicBezTo>
                    <a:pt x="20938" y="0"/>
                    <a:pt x="0" y="20938"/>
                    <a:pt x="0" y="46768"/>
                  </a:cubicBezTo>
                  <a:cubicBezTo>
                    <a:pt x="0" y="72597"/>
                    <a:pt x="20938" y="93535"/>
                    <a:pt x="46768" y="93535"/>
                  </a:cubicBezTo>
                  <a:close/>
                  <a:moveTo>
                    <a:pt x="46768" y="10367"/>
                  </a:moveTo>
                  <a:cubicBezTo>
                    <a:pt x="66857" y="10367"/>
                    <a:pt x="83143" y="26652"/>
                    <a:pt x="83143" y="46742"/>
                  </a:cubicBezTo>
                  <a:cubicBezTo>
                    <a:pt x="83143" y="66831"/>
                    <a:pt x="66857" y="83117"/>
                    <a:pt x="46768" y="83117"/>
                  </a:cubicBezTo>
                  <a:cubicBezTo>
                    <a:pt x="26678" y="83117"/>
                    <a:pt x="10393" y="66831"/>
                    <a:pt x="10393" y="46742"/>
                  </a:cubicBezTo>
                  <a:cubicBezTo>
                    <a:pt x="10419" y="26663"/>
                    <a:pt x="26689" y="10393"/>
                    <a:pt x="46768" y="10367"/>
                  </a:cubicBezTo>
                  <a:close/>
                </a:path>
              </a:pathLst>
            </a:custGeom>
            <a:solidFill>
              <a:srgbClr val="000000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11DEC28-CAF8-4EBF-9CE8-80ABCA0C89CE}"/>
                </a:ext>
              </a:extLst>
            </p:cNvPr>
            <p:cNvSpPr/>
            <p:nvPr/>
          </p:nvSpPr>
          <p:spPr>
            <a:xfrm>
              <a:off x="9853386" y="5718682"/>
              <a:ext cx="93535" cy="93535"/>
            </a:xfrm>
            <a:custGeom>
              <a:avLst/>
              <a:gdLst>
                <a:gd name="connsiteX0" fmla="*/ 46768 w 93535"/>
                <a:gd name="connsiteY0" fmla="*/ 93535 h 93535"/>
                <a:gd name="connsiteX1" fmla="*/ 93535 w 93535"/>
                <a:gd name="connsiteY1" fmla="*/ 46768 h 93535"/>
                <a:gd name="connsiteX2" fmla="*/ 46768 w 93535"/>
                <a:gd name="connsiteY2" fmla="*/ 0 h 93535"/>
                <a:gd name="connsiteX3" fmla="*/ 0 w 93535"/>
                <a:gd name="connsiteY3" fmla="*/ 46768 h 93535"/>
                <a:gd name="connsiteX4" fmla="*/ 46768 w 93535"/>
                <a:gd name="connsiteY4" fmla="*/ 93535 h 93535"/>
                <a:gd name="connsiteX5" fmla="*/ 46768 w 93535"/>
                <a:gd name="connsiteY5" fmla="*/ 10367 h 93535"/>
                <a:gd name="connsiteX6" fmla="*/ 83143 w 93535"/>
                <a:gd name="connsiteY6" fmla="*/ 46742 h 93535"/>
                <a:gd name="connsiteX7" fmla="*/ 46768 w 93535"/>
                <a:gd name="connsiteY7" fmla="*/ 83117 h 93535"/>
                <a:gd name="connsiteX8" fmla="*/ 10393 w 93535"/>
                <a:gd name="connsiteY8" fmla="*/ 46742 h 93535"/>
                <a:gd name="connsiteX9" fmla="*/ 46768 w 93535"/>
                <a:gd name="connsiteY9" fmla="*/ 10367 h 9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535" h="93535">
                  <a:moveTo>
                    <a:pt x="46768" y="93535"/>
                  </a:moveTo>
                  <a:cubicBezTo>
                    <a:pt x="72597" y="93535"/>
                    <a:pt x="93535" y="72597"/>
                    <a:pt x="93535" y="46768"/>
                  </a:cubicBezTo>
                  <a:cubicBezTo>
                    <a:pt x="93535" y="20938"/>
                    <a:pt x="72597" y="0"/>
                    <a:pt x="46768" y="0"/>
                  </a:cubicBezTo>
                  <a:cubicBezTo>
                    <a:pt x="20938" y="0"/>
                    <a:pt x="0" y="20938"/>
                    <a:pt x="0" y="46768"/>
                  </a:cubicBezTo>
                  <a:cubicBezTo>
                    <a:pt x="0" y="72597"/>
                    <a:pt x="20938" y="93535"/>
                    <a:pt x="46768" y="93535"/>
                  </a:cubicBezTo>
                  <a:close/>
                  <a:moveTo>
                    <a:pt x="46768" y="10367"/>
                  </a:moveTo>
                  <a:cubicBezTo>
                    <a:pt x="66857" y="10367"/>
                    <a:pt x="83143" y="26652"/>
                    <a:pt x="83143" y="46742"/>
                  </a:cubicBezTo>
                  <a:cubicBezTo>
                    <a:pt x="83143" y="66831"/>
                    <a:pt x="66857" y="83117"/>
                    <a:pt x="46768" y="83117"/>
                  </a:cubicBezTo>
                  <a:cubicBezTo>
                    <a:pt x="26678" y="83117"/>
                    <a:pt x="10393" y="66831"/>
                    <a:pt x="10393" y="46742"/>
                  </a:cubicBezTo>
                  <a:cubicBezTo>
                    <a:pt x="10419" y="26663"/>
                    <a:pt x="26689" y="10393"/>
                    <a:pt x="46768" y="10367"/>
                  </a:cubicBezTo>
                  <a:close/>
                </a:path>
              </a:pathLst>
            </a:custGeom>
            <a:solidFill>
              <a:srgbClr val="000000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29CAE45-C007-43EC-BA1D-111A8B2673F2}"/>
                </a:ext>
              </a:extLst>
            </p:cNvPr>
            <p:cNvSpPr/>
            <p:nvPr/>
          </p:nvSpPr>
          <p:spPr>
            <a:xfrm>
              <a:off x="9835983" y="5823572"/>
              <a:ext cx="157712" cy="88338"/>
            </a:xfrm>
            <a:custGeom>
              <a:avLst/>
              <a:gdLst>
                <a:gd name="connsiteX0" fmla="*/ 146793 w 157712"/>
                <a:gd name="connsiteY0" fmla="*/ 27536 h 88338"/>
                <a:gd name="connsiteX1" fmla="*/ 101860 w 157712"/>
                <a:gd name="connsiteY1" fmla="*/ 6069 h 88338"/>
                <a:gd name="connsiteX2" fmla="*/ 64170 w 157712"/>
                <a:gd name="connsiteY2" fmla="*/ 0 h 88338"/>
                <a:gd name="connsiteX3" fmla="*/ 26595 w 157712"/>
                <a:gd name="connsiteY3" fmla="*/ 6043 h 88338"/>
                <a:gd name="connsiteX4" fmla="*/ 1704 w 157712"/>
                <a:gd name="connsiteY4" fmla="*/ 15527 h 88338"/>
                <a:gd name="connsiteX5" fmla="*/ 0 w 157712"/>
                <a:gd name="connsiteY5" fmla="*/ 28206 h 88338"/>
                <a:gd name="connsiteX6" fmla="*/ 29505 w 157712"/>
                <a:gd name="connsiteY6" fmla="*/ 16015 h 88338"/>
                <a:gd name="connsiteX7" fmla="*/ 64170 w 157712"/>
                <a:gd name="connsiteY7" fmla="*/ 10393 h 88338"/>
                <a:gd name="connsiteX8" fmla="*/ 99215 w 157712"/>
                <a:gd name="connsiteY8" fmla="*/ 16109 h 88338"/>
                <a:gd name="connsiteX9" fmla="*/ 140329 w 157712"/>
                <a:gd name="connsiteY9" fmla="*/ 35673 h 88338"/>
                <a:gd name="connsiteX10" fmla="*/ 140776 w 157712"/>
                <a:gd name="connsiteY10" fmla="*/ 36006 h 88338"/>
                <a:gd name="connsiteX11" fmla="*/ 147313 w 157712"/>
                <a:gd name="connsiteY11" fmla="*/ 49366 h 88338"/>
                <a:gd name="connsiteX12" fmla="*/ 147313 w 157712"/>
                <a:gd name="connsiteY12" fmla="*/ 88339 h 88338"/>
                <a:gd name="connsiteX13" fmla="*/ 157706 w 157712"/>
                <a:gd name="connsiteY13" fmla="*/ 88339 h 88338"/>
                <a:gd name="connsiteX14" fmla="*/ 157706 w 157712"/>
                <a:gd name="connsiteY14" fmla="*/ 49366 h 88338"/>
                <a:gd name="connsiteX15" fmla="*/ 146793 w 157712"/>
                <a:gd name="connsiteY15" fmla="*/ 27536 h 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7712" h="88338">
                  <a:moveTo>
                    <a:pt x="146793" y="27536"/>
                  </a:moveTo>
                  <a:cubicBezTo>
                    <a:pt x="133549" y="17207"/>
                    <a:pt x="118217" y="9883"/>
                    <a:pt x="101860" y="6069"/>
                  </a:cubicBezTo>
                  <a:cubicBezTo>
                    <a:pt x="89615" y="2413"/>
                    <a:pt x="76944" y="372"/>
                    <a:pt x="64170" y="0"/>
                  </a:cubicBezTo>
                  <a:cubicBezTo>
                    <a:pt x="51404" y="13"/>
                    <a:pt x="38722" y="2053"/>
                    <a:pt x="26595" y="6043"/>
                  </a:cubicBezTo>
                  <a:cubicBezTo>
                    <a:pt x="17973" y="8275"/>
                    <a:pt x="9626" y="11456"/>
                    <a:pt x="1704" y="15527"/>
                  </a:cubicBezTo>
                  <a:cubicBezTo>
                    <a:pt x="1577" y="19801"/>
                    <a:pt x="1006" y="24050"/>
                    <a:pt x="0" y="28206"/>
                  </a:cubicBezTo>
                  <a:cubicBezTo>
                    <a:pt x="9241" y="22832"/>
                    <a:pt x="19166" y="18731"/>
                    <a:pt x="29505" y="16015"/>
                  </a:cubicBezTo>
                  <a:cubicBezTo>
                    <a:pt x="40695" y="12339"/>
                    <a:pt x="52392" y="10442"/>
                    <a:pt x="64170" y="10393"/>
                  </a:cubicBezTo>
                  <a:cubicBezTo>
                    <a:pt x="76050" y="10776"/>
                    <a:pt x="87830" y="12697"/>
                    <a:pt x="99215" y="16109"/>
                  </a:cubicBezTo>
                  <a:cubicBezTo>
                    <a:pt x="114184" y="19550"/>
                    <a:pt x="128217" y="26228"/>
                    <a:pt x="140329" y="35673"/>
                  </a:cubicBezTo>
                  <a:lnTo>
                    <a:pt x="140776" y="36006"/>
                  </a:lnTo>
                  <a:cubicBezTo>
                    <a:pt x="145050" y="39087"/>
                    <a:pt x="147503" y="44100"/>
                    <a:pt x="147313" y="49366"/>
                  </a:cubicBezTo>
                  <a:lnTo>
                    <a:pt x="147313" y="88339"/>
                  </a:lnTo>
                  <a:lnTo>
                    <a:pt x="157706" y="88339"/>
                  </a:lnTo>
                  <a:lnTo>
                    <a:pt x="157706" y="49366"/>
                  </a:lnTo>
                  <a:cubicBezTo>
                    <a:pt x="157895" y="40734"/>
                    <a:pt x="153812" y="32564"/>
                    <a:pt x="146793" y="27536"/>
                  </a:cubicBezTo>
                  <a:close/>
                </a:path>
              </a:pathLst>
            </a:custGeom>
            <a:solidFill>
              <a:srgbClr val="000000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F0025EC-7A65-4E6F-8D33-EB5275BDEC99}"/>
                </a:ext>
              </a:extLst>
            </p:cNvPr>
            <p:cNvSpPr/>
            <p:nvPr/>
          </p:nvSpPr>
          <p:spPr>
            <a:xfrm>
              <a:off x="9557233" y="5823572"/>
              <a:ext cx="157445" cy="88338"/>
            </a:xfrm>
            <a:custGeom>
              <a:avLst/>
              <a:gdLst>
                <a:gd name="connsiteX0" fmla="*/ 157446 w 157445"/>
                <a:gd name="connsiteY0" fmla="*/ 27401 h 88338"/>
                <a:gd name="connsiteX1" fmla="*/ 155887 w 157445"/>
                <a:gd name="connsiteY1" fmla="*/ 14888 h 88338"/>
                <a:gd name="connsiteX2" fmla="*/ 131173 w 157445"/>
                <a:gd name="connsiteY2" fmla="*/ 6054 h 88338"/>
                <a:gd name="connsiteX3" fmla="*/ 93494 w 157445"/>
                <a:gd name="connsiteY3" fmla="*/ 0 h 88338"/>
                <a:gd name="connsiteX4" fmla="*/ 55919 w 157445"/>
                <a:gd name="connsiteY4" fmla="*/ 6043 h 88338"/>
                <a:gd name="connsiteX5" fmla="*/ 10673 w 157445"/>
                <a:gd name="connsiteY5" fmla="*/ 27707 h 88338"/>
                <a:gd name="connsiteX6" fmla="*/ 0 w 157445"/>
                <a:gd name="connsiteY6" fmla="*/ 49366 h 88338"/>
                <a:gd name="connsiteX7" fmla="*/ 0 w 157445"/>
                <a:gd name="connsiteY7" fmla="*/ 88339 h 88338"/>
                <a:gd name="connsiteX8" fmla="*/ 10393 w 157445"/>
                <a:gd name="connsiteY8" fmla="*/ 88339 h 88338"/>
                <a:gd name="connsiteX9" fmla="*/ 10393 w 157445"/>
                <a:gd name="connsiteY9" fmla="*/ 49366 h 88338"/>
                <a:gd name="connsiteX10" fmla="*/ 16982 w 157445"/>
                <a:gd name="connsiteY10" fmla="*/ 35970 h 88338"/>
                <a:gd name="connsiteX11" fmla="*/ 58849 w 157445"/>
                <a:gd name="connsiteY11" fmla="*/ 16015 h 88338"/>
                <a:gd name="connsiteX12" fmla="*/ 93494 w 157445"/>
                <a:gd name="connsiteY12" fmla="*/ 10393 h 88338"/>
                <a:gd name="connsiteX13" fmla="*/ 128538 w 157445"/>
                <a:gd name="connsiteY13" fmla="*/ 16109 h 88338"/>
                <a:gd name="connsiteX14" fmla="*/ 157446 w 157445"/>
                <a:gd name="connsiteY14" fmla="*/ 27401 h 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445" h="88338">
                  <a:moveTo>
                    <a:pt x="157446" y="27401"/>
                  </a:moveTo>
                  <a:cubicBezTo>
                    <a:pt x="156500" y="23294"/>
                    <a:pt x="155977" y="19101"/>
                    <a:pt x="155887" y="14888"/>
                  </a:cubicBezTo>
                  <a:cubicBezTo>
                    <a:pt x="147957" y="11144"/>
                    <a:pt x="139679" y="8185"/>
                    <a:pt x="131173" y="6054"/>
                  </a:cubicBezTo>
                  <a:cubicBezTo>
                    <a:pt x="118931" y="2403"/>
                    <a:pt x="106263" y="368"/>
                    <a:pt x="93494" y="0"/>
                  </a:cubicBezTo>
                  <a:cubicBezTo>
                    <a:pt x="80728" y="13"/>
                    <a:pt x="68045" y="2053"/>
                    <a:pt x="55919" y="6043"/>
                  </a:cubicBezTo>
                  <a:cubicBezTo>
                    <a:pt x="39654" y="10478"/>
                    <a:pt x="24325" y="17817"/>
                    <a:pt x="10673" y="27707"/>
                  </a:cubicBezTo>
                  <a:cubicBezTo>
                    <a:pt x="3951" y="32882"/>
                    <a:pt x="8" y="40882"/>
                    <a:pt x="0" y="49366"/>
                  </a:cubicBezTo>
                  <a:lnTo>
                    <a:pt x="0" y="88339"/>
                  </a:lnTo>
                  <a:lnTo>
                    <a:pt x="10393" y="88339"/>
                  </a:lnTo>
                  <a:lnTo>
                    <a:pt x="10393" y="49366"/>
                  </a:lnTo>
                  <a:cubicBezTo>
                    <a:pt x="10403" y="44123"/>
                    <a:pt x="12835" y="39178"/>
                    <a:pt x="16982" y="35970"/>
                  </a:cubicBezTo>
                  <a:cubicBezTo>
                    <a:pt x="29627" y="26859"/>
                    <a:pt x="43809" y="20100"/>
                    <a:pt x="58849" y="16015"/>
                  </a:cubicBezTo>
                  <a:cubicBezTo>
                    <a:pt x="70032" y="12341"/>
                    <a:pt x="81723" y="10444"/>
                    <a:pt x="93494" y="10393"/>
                  </a:cubicBezTo>
                  <a:cubicBezTo>
                    <a:pt x="105373" y="10776"/>
                    <a:pt x="117153" y="12697"/>
                    <a:pt x="128538" y="16109"/>
                  </a:cubicBezTo>
                  <a:cubicBezTo>
                    <a:pt x="138630" y="18582"/>
                    <a:pt x="148350" y="22379"/>
                    <a:pt x="157446" y="27401"/>
                  </a:cubicBezTo>
                  <a:close/>
                </a:path>
              </a:pathLst>
            </a:custGeom>
            <a:solidFill>
              <a:srgbClr val="000000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1D23F86-A3F4-4419-84EA-157F92922A75}"/>
                </a:ext>
              </a:extLst>
            </p:cNvPr>
            <p:cNvSpPr/>
            <p:nvPr/>
          </p:nvSpPr>
          <p:spPr>
            <a:xfrm>
              <a:off x="9681905" y="5895334"/>
              <a:ext cx="187076" cy="88338"/>
            </a:xfrm>
            <a:custGeom>
              <a:avLst/>
              <a:gdLst>
                <a:gd name="connsiteX0" fmla="*/ 176158 w 187076"/>
                <a:gd name="connsiteY0" fmla="*/ 27541 h 88338"/>
                <a:gd name="connsiteX1" fmla="*/ 131225 w 187076"/>
                <a:gd name="connsiteY1" fmla="*/ 6075 h 88338"/>
                <a:gd name="connsiteX2" fmla="*/ 93535 w 187076"/>
                <a:gd name="connsiteY2" fmla="*/ 0 h 88338"/>
                <a:gd name="connsiteX3" fmla="*/ 55970 w 187076"/>
                <a:gd name="connsiteY3" fmla="*/ 6043 h 88338"/>
                <a:gd name="connsiteX4" fmla="*/ 10725 w 187076"/>
                <a:gd name="connsiteY4" fmla="*/ 27707 h 88338"/>
                <a:gd name="connsiteX5" fmla="*/ 0 w 187076"/>
                <a:gd name="connsiteY5" fmla="*/ 49366 h 88338"/>
                <a:gd name="connsiteX6" fmla="*/ 0 w 187076"/>
                <a:gd name="connsiteY6" fmla="*/ 88339 h 88338"/>
                <a:gd name="connsiteX7" fmla="*/ 10393 w 187076"/>
                <a:gd name="connsiteY7" fmla="*/ 88339 h 88338"/>
                <a:gd name="connsiteX8" fmla="*/ 10393 w 187076"/>
                <a:gd name="connsiteY8" fmla="*/ 49366 h 88338"/>
                <a:gd name="connsiteX9" fmla="*/ 16987 w 187076"/>
                <a:gd name="connsiteY9" fmla="*/ 35970 h 88338"/>
                <a:gd name="connsiteX10" fmla="*/ 58849 w 187076"/>
                <a:gd name="connsiteY10" fmla="*/ 16015 h 88338"/>
                <a:gd name="connsiteX11" fmla="*/ 93535 w 187076"/>
                <a:gd name="connsiteY11" fmla="*/ 10393 h 88338"/>
                <a:gd name="connsiteX12" fmla="*/ 128585 w 187076"/>
                <a:gd name="connsiteY12" fmla="*/ 16109 h 88338"/>
                <a:gd name="connsiteX13" fmla="*/ 169694 w 187076"/>
                <a:gd name="connsiteY13" fmla="*/ 35668 h 88338"/>
                <a:gd name="connsiteX14" fmla="*/ 170141 w 187076"/>
                <a:gd name="connsiteY14" fmla="*/ 36001 h 88338"/>
                <a:gd name="connsiteX15" fmla="*/ 176678 w 187076"/>
                <a:gd name="connsiteY15" fmla="*/ 49366 h 88338"/>
                <a:gd name="connsiteX16" fmla="*/ 176678 w 187076"/>
                <a:gd name="connsiteY16" fmla="*/ 88339 h 88338"/>
                <a:gd name="connsiteX17" fmla="*/ 187071 w 187076"/>
                <a:gd name="connsiteY17" fmla="*/ 88339 h 88338"/>
                <a:gd name="connsiteX18" fmla="*/ 187071 w 187076"/>
                <a:gd name="connsiteY18" fmla="*/ 49366 h 88338"/>
                <a:gd name="connsiteX19" fmla="*/ 176158 w 187076"/>
                <a:gd name="connsiteY19" fmla="*/ 27541 h 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7076" h="88338">
                  <a:moveTo>
                    <a:pt x="176158" y="27541"/>
                  </a:moveTo>
                  <a:cubicBezTo>
                    <a:pt x="162915" y="17211"/>
                    <a:pt x="147582" y="9886"/>
                    <a:pt x="131225" y="6075"/>
                  </a:cubicBezTo>
                  <a:cubicBezTo>
                    <a:pt x="118980" y="2418"/>
                    <a:pt x="106309" y="377"/>
                    <a:pt x="93535" y="0"/>
                  </a:cubicBezTo>
                  <a:cubicBezTo>
                    <a:pt x="80773" y="12"/>
                    <a:pt x="68093" y="2053"/>
                    <a:pt x="55970" y="6043"/>
                  </a:cubicBezTo>
                  <a:cubicBezTo>
                    <a:pt x="39705" y="10475"/>
                    <a:pt x="24376" y="17814"/>
                    <a:pt x="10725" y="27707"/>
                  </a:cubicBezTo>
                  <a:cubicBezTo>
                    <a:pt x="3981" y="32870"/>
                    <a:pt x="18" y="40872"/>
                    <a:pt x="0" y="49366"/>
                  </a:cubicBezTo>
                  <a:lnTo>
                    <a:pt x="0" y="88339"/>
                  </a:lnTo>
                  <a:lnTo>
                    <a:pt x="10393" y="88339"/>
                  </a:lnTo>
                  <a:lnTo>
                    <a:pt x="10393" y="49366"/>
                  </a:lnTo>
                  <a:cubicBezTo>
                    <a:pt x="10402" y="44121"/>
                    <a:pt x="12837" y="39176"/>
                    <a:pt x="16987" y="35970"/>
                  </a:cubicBezTo>
                  <a:cubicBezTo>
                    <a:pt x="29629" y="26857"/>
                    <a:pt x="43810" y="20098"/>
                    <a:pt x="58849" y="16015"/>
                  </a:cubicBezTo>
                  <a:cubicBezTo>
                    <a:pt x="70045" y="12337"/>
                    <a:pt x="81750" y="10440"/>
                    <a:pt x="93535" y="10393"/>
                  </a:cubicBezTo>
                  <a:cubicBezTo>
                    <a:pt x="105417" y="10774"/>
                    <a:pt x="117198" y="12695"/>
                    <a:pt x="128585" y="16109"/>
                  </a:cubicBezTo>
                  <a:cubicBezTo>
                    <a:pt x="143553" y="19546"/>
                    <a:pt x="157585" y="26222"/>
                    <a:pt x="169694" y="35668"/>
                  </a:cubicBezTo>
                  <a:lnTo>
                    <a:pt x="170141" y="36001"/>
                  </a:lnTo>
                  <a:cubicBezTo>
                    <a:pt x="174416" y="39084"/>
                    <a:pt x="176868" y="44099"/>
                    <a:pt x="176678" y="49366"/>
                  </a:cubicBezTo>
                  <a:lnTo>
                    <a:pt x="176678" y="88339"/>
                  </a:lnTo>
                  <a:lnTo>
                    <a:pt x="187071" y="88339"/>
                  </a:lnTo>
                  <a:lnTo>
                    <a:pt x="187071" y="49366"/>
                  </a:lnTo>
                  <a:cubicBezTo>
                    <a:pt x="187259" y="40736"/>
                    <a:pt x="183175" y="32568"/>
                    <a:pt x="176158" y="27541"/>
                  </a:cubicBezTo>
                  <a:close/>
                </a:path>
              </a:pathLst>
            </a:custGeom>
            <a:solidFill>
              <a:srgbClr val="000000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DF82889-2B60-4A2B-ACFC-01492571D399}"/>
                </a:ext>
              </a:extLst>
            </p:cNvPr>
            <p:cNvSpPr/>
            <p:nvPr/>
          </p:nvSpPr>
          <p:spPr>
            <a:xfrm>
              <a:off x="9728672" y="5790445"/>
              <a:ext cx="93535" cy="93535"/>
            </a:xfrm>
            <a:custGeom>
              <a:avLst/>
              <a:gdLst>
                <a:gd name="connsiteX0" fmla="*/ 46768 w 93535"/>
                <a:gd name="connsiteY0" fmla="*/ 93535 h 93535"/>
                <a:gd name="connsiteX1" fmla="*/ 93535 w 93535"/>
                <a:gd name="connsiteY1" fmla="*/ 46768 h 93535"/>
                <a:gd name="connsiteX2" fmla="*/ 46768 w 93535"/>
                <a:gd name="connsiteY2" fmla="*/ 0 h 93535"/>
                <a:gd name="connsiteX3" fmla="*/ 0 w 93535"/>
                <a:gd name="connsiteY3" fmla="*/ 46768 h 93535"/>
                <a:gd name="connsiteX4" fmla="*/ 46768 w 93535"/>
                <a:gd name="connsiteY4" fmla="*/ 93535 h 93535"/>
                <a:gd name="connsiteX5" fmla="*/ 46768 w 93535"/>
                <a:gd name="connsiteY5" fmla="*/ 10393 h 93535"/>
                <a:gd name="connsiteX6" fmla="*/ 83143 w 93535"/>
                <a:gd name="connsiteY6" fmla="*/ 46768 h 93535"/>
                <a:gd name="connsiteX7" fmla="*/ 46768 w 93535"/>
                <a:gd name="connsiteY7" fmla="*/ 83143 h 93535"/>
                <a:gd name="connsiteX8" fmla="*/ 10393 w 93535"/>
                <a:gd name="connsiteY8" fmla="*/ 46768 h 93535"/>
                <a:gd name="connsiteX9" fmla="*/ 46768 w 93535"/>
                <a:gd name="connsiteY9" fmla="*/ 10367 h 9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535" h="93535">
                  <a:moveTo>
                    <a:pt x="46768" y="93535"/>
                  </a:moveTo>
                  <a:cubicBezTo>
                    <a:pt x="72597" y="93535"/>
                    <a:pt x="93535" y="72597"/>
                    <a:pt x="93535" y="46768"/>
                  </a:cubicBezTo>
                  <a:cubicBezTo>
                    <a:pt x="93535" y="20938"/>
                    <a:pt x="72597" y="0"/>
                    <a:pt x="46768" y="0"/>
                  </a:cubicBezTo>
                  <a:cubicBezTo>
                    <a:pt x="20938" y="0"/>
                    <a:pt x="0" y="20938"/>
                    <a:pt x="0" y="46768"/>
                  </a:cubicBezTo>
                  <a:cubicBezTo>
                    <a:pt x="0" y="72597"/>
                    <a:pt x="20938" y="93535"/>
                    <a:pt x="46768" y="93535"/>
                  </a:cubicBezTo>
                  <a:close/>
                  <a:moveTo>
                    <a:pt x="46768" y="10393"/>
                  </a:moveTo>
                  <a:cubicBezTo>
                    <a:pt x="66857" y="10393"/>
                    <a:pt x="83143" y="26678"/>
                    <a:pt x="83143" y="46768"/>
                  </a:cubicBezTo>
                  <a:cubicBezTo>
                    <a:pt x="83143" y="66857"/>
                    <a:pt x="66857" y="83143"/>
                    <a:pt x="46768" y="83143"/>
                  </a:cubicBezTo>
                  <a:cubicBezTo>
                    <a:pt x="26678" y="83143"/>
                    <a:pt x="10393" y="66857"/>
                    <a:pt x="10393" y="46768"/>
                  </a:cubicBezTo>
                  <a:cubicBezTo>
                    <a:pt x="10407" y="26680"/>
                    <a:pt x="26680" y="10395"/>
                    <a:pt x="46768" y="10367"/>
                  </a:cubicBezTo>
                  <a:close/>
                </a:path>
              </a:pathLst>
            </a:custGeom>
            <a:solidFill>
              <a:srgbClr val="000000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2C45AE8E-ACF4-4480-8E2B-8239D288EC14}"/>
              </a:ext>
            </a:extLst>
          </p:cNvPr>
          <p:cNvCxnSpPr>
            <a:cxnSpLocks/>
            <a:endCxn id="30" idx="3"/>
          </p:cNvCxnSpPr>
          <p:nvPr/>
        </p:nvCxnSpPr>
        <p:spPr>
          <a:xfrm rot="10800000" flipV="1">
            <a:off x="4141010" y="2939099"/>
            <a:ext cx="2550336" cy="125218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A8646C1E-54B9-4CDB-A5C9-3E6993CF035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194278" y="3633345"/>
            <a:ext cx="2406941" cy="2135440"/>
          </a:xfrm>
          <a:prstGeom prst="bentConnector3">
            <a:avLst>
              <a:gd name="adj1" fmla="val 35573"/>
            </a:avLst>
          </a:prstGeom>
          <a:ln w="19050">
            <a:solidFill>
              <a:schemeClr val="accent1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D356D431-2C15-4B16-8FB8-F088F0FB224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75186" y="2302552"/>
            <a:ext cx="3702058" cy="12882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50000"/>
              </a:schemeClr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1AE226D8-3200-44FD-9286-7E223CB55DD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83672" y="2302552"/>
            <a:ext cx="3993572" cy="1022326"/>
          </a:xfrm>
          <a:prstGeom prst="bentConnector3">
            <a:avLst>
              <a:gd name="adj1" fmla="val 46307"/>
            </a:avLst>
          </a:prstGeom>
          <a:ln w="19050">
            <a:solidFill>
              <a:schemeClr val="accent6">
                <a:lumMod val="50000"/>
              </a:schemeClr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98990F82-6DC1-40CB-B981-1C756E54612A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88252" y="2302552"/>
            <a:ext cx="4081789" cy="2534974"/>
          </a:xfrm>
          <a:prstGeom prst="bentConnector3">
            <a:avLst>
              <a:gd name="adj1" fmla="val 45303"/>
            </a:avLst>
          </a:prstGeom>
          <a:ln w="19050">
            <a:solidFill>
              <a:schemeClr val="accent6">
                <a:lumMod val="50000"/>
              </a:schemeClr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124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Share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47E6C-CDC6-4953-B963-1A1EFCBA2296}"/>
              </a:ext>
            </a:extLst>
          </p:cNvPr>
          <p:cNvSpPr txBox="1"/>
          <p:nvPr/>
        </p:nvSpPr>
        <p:spPr>
          <a:xfrm>
            <a:off x="1393703" y="828265"/>
            <a:ext cx="375672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Communication Site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C87390-8BA5-4CC5-B06F-1AC138EBB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004" y="2705100"/>
            <a:ext cx="3097855" cy="2777924"/>
          </a:xfrm>
          <a:prstGeom prst="rect">
            <a:avLst/>
          </a:prstGeom>
          <a:ln w="6350">
            <a:solidFill>
              <a:srgbClr val="01023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F58817F-5315-491F-B50F-191B1A4B7156}"/>
              </a:ext>
            </a:extLst>
          </p:cNvPr>
          <p:cNvGrpSpPr/>
          <p:nvPr/>
        </p:nvGrpSpPr>
        <p:grpSpPr>
          <a:xfrm>
            <a:off x="7039634" y="2208531"/>
            <a:ext cx="899225" cy="476251"/>
            <a:chOff x="300925" y="849175"/>
            <a:chExt cx="899225" cy="47625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C0CAD55-32AD-4C3C-8F81-549A5F3FE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925" y="849175"/>
              <a:ext cx="895350" cy="47625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EAB7BA2-6E73-4BBC-8202-E05DFADAE09D}"/>
                </a:ext>
              </a:extLst>
            </p:cNvPr>
            <p:cNvSpPr/>
            <p:nvPr/>
          </p:nvSpPr>
          <p:spPr>
            <a:xfrm>
              <a:off x="304800" y="914400"/>
              <a:ext cx="895350" cy="3143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4" descr="Sharepoint Logo">
            <a:extLst>
              <a:ext uri="{FF2B5EF4-FFF2-40B4-BE49-F238E27FC236}">
                <a16:creationId xmlns:a16="http://schemas.microsoft.com/office/drawing/2014/main" id="{202CE594-B990-40B1-945A-D6C82F48A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83" y="1023603"/>
            <a:ext cx="548625" cy="53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BB604D8-5AAC-4130-A7A4-887A9BF4B2A2}"/>
              </a:ext>
            </a:extLst>
          </p:cNvPr>
          <p:cNvSpPr txBox="1"/>
          <p:nvPr/>
        </p:nvSpPr>
        <p:spPr>
          <a:xfrm>
            <a:off x="6672665" y="725266"/>
            <a:ext cx="2361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Site: </a:t>
            </a:r>
            <a:r>
              <a:rPr lang="en-US" dirty="0">
                <a:hlinkClick r:id="rId5"/>
              </a:rPr>
              <a:t>Benefits (hr-life)</a:t>
            </a:r>
            <a:endParaRPr lang="en-US" dirty="0"/>
          </a:p>
          <a:p>
            <a:r>
              <a:rPr lang="en-US" dirty="0"/>
              <a:t>Files: </a:t>
            </a:r>
            <a:r>
              <a:rPr lang="en-US" dirty="0">
                <a:hlinkClick r:id="rId6"/>
              </a:rPr>
              <a:t>Documents</a:t>
            </a:r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313D8D4-3C65-4FF5-8A41-49F0FF4C23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6586" y="1319372"/>
            <a:ext cx="3097854" cy="2132517"/>
          </a:xfrm>
          <a:prstGeom prst="rect">
            <a:avLst/>
          </a:prstGeom>
          <a:ln w="6350">
            <a:solidFill>
              <a:srgbClr val="01023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0461515-2F79-49F7-9509-65876B3F2BDB}"/>
              </a:ext>
            </a:extLst>
          </p:cNvPr>
          <p:cNvSpPr txBox="1"/>
          <p:nvPr/>
        </p:nvSpPr>
        <p:spPr>
          <a:xfrm>
            <a:off x="831713" y="1369398"/>
            <a:ext cx="422642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Share site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Make Default Group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F5D4B7-468D-4ACE-A8C0-DD36E68EC2D8}"/>
              </a:ext>
            </a:extLst>
          </p:cNvPr>
          <p:cNvGrpSpPr/>
          <p:nvPr/>
        </p:nvGrpSpPr>
        <p:grpSpPr>
          <a:xfrm>
            <a:off x="10725215" y="825841"/>
            <a:ext cx="899225" cy="476251"/>
            <a:chOff x="300925" y="849175"/>
            <a:chExt cx="899225" cy="47625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39BD980-9C21-4769-BE49-B6F8D9478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925" y="849175"/>
              <a:ext cx="895350" cy="47625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2E0562E-1CE4-47E7-A3D0-FB08676457CC}"/>
                </a:ext>
              </a:extLst>
            </p:cNvPr>
            <p:cNvSpPr/>
            <p:nvPr/>
          </p:nvSpPr>
          <p:spPr>
            <a:xfrm>
              <a:off x="304800" y="914400"/>
              <a:ext cx="895350" cy="3143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48649B5-3101-4F3F-BFA0-DEA5EACC8C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8307" y="2595562"/>
            <a:ext cx="3114675" cy="394335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BC4309-3918-4D59-82B2-4E341191216C}"/>
              </a:ext>
            </a:extLst>
          </p:cNvPr>
          <p:cNvSpPr/>
          <p:nvPr/>
        </p:nvSpPr>
        <p:spPr>
          <a:xfrm>
            <a:off x="1268307" y="3568295"/>
            <a:ext cx="2865543" cy="279805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3D8FC-1FDD-489C-8B5F-AC44893D3361}"/>
              </a:ext>
            </a:extLst>
          </p:cNvPr>
          <p:cNvSpPr txBox="1"/>
          <p:nvPr/>
        </p:nvSpPr>
        <p:spPr>
          <a:xfrm>
            <a:off x="2701440" y="3581400"/>
            <a:ext cx="125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(Default Group)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34B2A77-9892-4827-A297-FEA298C7ED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1468" y="3719899"/>
            <a:ext cx="2884463" cy="30631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8598624-97BC-9B4C-BA2A-3F060ACEF9F1}"/>
              </a:ext>
            </a:extLst>
          </p:cNvPr>
          <p:cNvSpPr txBox="1"/>
          <p:nvPr/>
        </p:nvSpPr>
        <p:spPr>
          <a:xfrm>
            <a:off x="8679096" y="2588082"/>
            <a:ext cx="2792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When Site visitors is the Default Group</a:t>
            </a:r>
          </a:p>
        </p:txBody>
      </p:sp>
    </p:spTree>
    <p:extLst>
      <p:ext uri="{BB962C8B-B14F-4D97-AF65-F5344CB8AC3E}">
        <p14:creationId xmlns:p14="http://schemas.microsoft.com/office/powerpoint/2010/main" val="126208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Share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E04F24-6E6C-4287-AAF7-C29BC80F6DFB}"/>
              </a:ext>
            </a:extLst>
          </p:cNvPr>
          <p:cNvGraphicFramePr>
            <a:graphicFrameLocks noGrp="1"/>
          </p:cNvGraphicFramePr>
          <p:nvPr/>
        </p:nvGraphicFramePr>
        <p:xfrm>
          <a:off x="6672665" y="1540155"/>
          <a:ext cx="4853869" cy="23187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91669">
                  <a:extLst>
                    <a:ext uri="{9D8B030D-6E8A-4147-A177-3AD203B41FA5}">
                      <a16:colId xmlns:a16="http://schemas.microsoft.com/office/drawing/2014/main" val="354469424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353520938"/>
                    </a:ext>
                  </a:extLst>
                </a:gridCol>
              </a:tblGrid>
              <a:tr h="463755">
                <a:tc>
                  <a:txBody>
                    <a:bodyPr/>
                    <a:lstStyle/>
                    <a:p>
                      <a:r>
                        <a:rPr lang="en-US" sz="1600" dirty="0"/>
                        <a:t>Access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User Permissions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2416841"/>
                  </a:ext>
                </a:extLst>
              </a:tr>
              <a:tr h="618341">
                <a:tc>
                  <a:txBody>
                    <a:bodyPr/>
                    <a:lstStyle/>
                    <a:p>
                      <a:r>
                        <a:rPr lang="en-US" sz="1600" dirty="0"/>
                        <a:t>SharePoint Group / 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Full Control, Edit, Read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7798773"/>
                  </a:ext>
                </a:extLst>
              </a:tr>
              <a:tr h="618341">
                <a:tc>
                  <a:txBody>
                    <a:bodyPr/>
                    <a:lstStyle/>
                    <a:p>
                      <a:r>
                        <a:rPr lang="en-US" sz="1600" dirty="0"/>
                        <a:t>        Office 365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(Owners &amp; Members)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9649987"/>
                  </a:ext>
                </a:extLst>
              </a:tr>
              <a:tr h="618341">
                <a:tc>
                  <a:txBody>
                    <a:bodyPr/>
                    <a:lstStyle/>
                    <a:p>
                      <a:r>
                        <a:rPr lang="en-US" sz="1600" dirty="0"/>
                        <a:t>        Azure Security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Members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9670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BD47E6C-CDC6-4953-B963-1A1EFCBA2296}"/>
              </a:ext>
            </a:extLst>
          </p:cNvPr>
          <p:cNvSpPr txBox="1"/>
          <p:nvPr/>
        </p:nvSpPr>
        <p:spPr>
          <a:xfrm>
            <a:off x="1393703" y="828265"/>
            <a:ext cx="375672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Communication Site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7" name="Picture 2" descr="Deep Dive into Azure AD and AWS SSO Integration – Part 4">
            <a:extLst>
              <a:ext uri="{FF2B5EF4-FFF2-40B4-BE49-F238E27FC236}">
                <a16:creationId xmlns:a16="http://schemas.microsoft.com/office/drawing/2014/main" id="{14A7B2BF-1C37-47FB-A95F-5653C4244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32" y="339520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eep Dive into Azure AD and AWS SSO Integration – Part 4">
            <a:extLst>
              <a:ext uri="{FF2B5EF4-FFF2-40B4-BE49-F238E27FC236}">
                <a16:creationId xmlns:a16="http://schemas.microsoft.com/office/drawing/2014/main" id="{BC9ADC9B-902C-4A2F-AEBF-F17CFE9A4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32" y="279454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Sharepoint Logo">
            <a:extLst>
              <a:ext uri="{FF2B5EF4-FFF2-40B4-BE49-F238E27FC236}">
                <a16:creationId xmlns:a16="http://schemas.microsoft.com/office/drawing/2014/main" id="{202CE594-B990-40B1-945A-D6C82F48A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01" y="926569"/>
            <a:ext cx="548625" cy="53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BB604D8-5AAC-4130-A7A4-887A9BF4B2A2}"/>
              </a:ext>
            </a:extLst>
          </p:cNvPr>
          <p:cNvSpPr txBox="1"/>
          <p:nvPr/>
        </p:nvSpPr>
        <p:spPr>
          <a:xfrm>
            <a:off x="6672665" y="725266"/>
            <a:ext cx="2361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Site: Benefits (hr-life)</a:t>
            </a:r>
          </a:p>
          <a:p>
            <a:r>
              <a:rPr lang="en-US" dirty="0"/>
              <a:t>Files: </a:t>
            </a:r>
            <a:r>
              <a:rPr lang="en-US" dirty="0">
                <a:hlinkClick r:id="rId4"/>
              </a:rPr>
              <a:t>Documents</a:t>
            </a:r>
            <a:endParaRPr lang="en-US" dirty="0"/>
          </a:p>
        </p:txBody>
      </p:sp>
      <p:grpSp>
        <p:nvGrpSpPr>
          <p:cNvPr id="8" name="Graphic 11" descr="Users outline">
            <a:extLst>
              <a:ext uri="{FF2B5EF4-FFF2-40B4-BE49-F238E27FC236}">
                <a16:creationId xmlns:a16="http://schemas.microsoft.com/office/drawing/2014/main" id="{726AE3E4-1D92-4484-A3FF-656C56B29546}"/>
              </a:ext>
            </a:extLst>
          </p:cNvPr>
          <p:cNvGrpSpPr/>
          <p:nvPr/>
        </p:nvGrpSpPr>
        <p:grpSpPr>
          <a:xfrm>
            <a:off x="10568014" y="3412525"/>
            <a:ext cx="436462" cy="264990"/>
            <a:chOff x="9557233" y="5718682"/>
            <a:chExt cx="436462" cy="264990"/>
          </a:xfrm>
          <a:solidFill>
            <a:srgbClr val="000000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F6223E7-9FB8-424B-A4E4-5943BAAB7081}"/>
                </a:ext>
              </a:extLst>
            </p:cNvPr>
            <p:cNvSpPr/>
            <p:nvPr/>
          </p:nvSpPr>
          <p:spPr>
            <a:xfrm>
              <a:off x="9603959" y="5718682"/>
              <a:ext cx="93535" cy="93535"/>
            </a:xfrm>
            <a:custGeom>
              <a:avLst/>
              <a:gdLst>
                <a:gd name="connsiteX0" fmla="*/ 46768 w 93535"/>
                <a:gd name="connsiteY0" fmla="*/ 93535 h 93535"/>
                <a:gd name="connsiteX1" fmla="*/ 93535 w 93535"/>
                <a:gd name="connsiteY1" fmla="*/ 46768 h 93535"/>
                <a:gd name="connsiteX2" fmla="*/ 46768 w 93535"/>
                <a:gd name="connsiteY2" fmla="*/ 0 h 93535"/>
                <a:gd name="connsiteX3" fmla="*/ 0 w 93535"/>
                <a:gd name="connsiteY3" fmla="*/ 46768 h 93535"/>
                <a:gd name="connsiteX4" fmla="*/ 46768 w 93535"/>
                <a:gd name="connsiteY4" fmla="*/ 93535 h 93535"/>
                <a:gd name="connsiteX5" fmla="*/ 46768 w 93535"/>
                <a:gd name="connsiteY5" fmla="*/ 10367 h 93535"/>
                <a:gd name="connsiteX6" fmla="*/ 83143 w 93535"/>
                <a:gd name="connsiteY6" fmla="*/ 46742 h 93535"/>
                <a:gd name="connsiteX7" fmla="*/ 46768 w 93535"/>
                <a:gd name="connsiteY7" fmla="*/ 83117 h 93535"/>
                <a:gd name="connsiteX8" fmla="*/ 10393 w 93535"/>
                <a:gd name="connsiteY8" fmla="*/ 46742 h 93535"/>
                <a:gd name="connsiteX9" fmla="*/ 46768 w 93535"/>
                <a:gd name="connsiteY9" fmla="*/ 10367 h 9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535" h="93535">
                  <a:moveTo>
                    <a:pt x="46768" y="93535"/>
                  </a:moveTo>
                  <a:cubicBezTo>
                    <a:pt x="72597" y="93535"/>
                    <a:pt x="93535" y="72597"/>
                    <a:pt x="93535" y="46768"/>
                  </a:cubicBezTo>
                  <a:cubicBezTo>
                    <a:pt x="93535" y="20938"/>
                    <a:pt x="72597" y="0"/>
                    <a:pt x="46768" y="0"/>
                  </a:cubicBezTo>
                  <a:cubicBezTo>
                    <a:pt x="20938" y="0"/>
                    <a:pt x="0" y="20938"/>
                    <a:pt x="0" y="46768"/>
                  </a:cubicBezTo>
                  <a:cubicBezTo>
                    <a:pt x="0" y="72597"/>
                    <a:pt x="20938" y="93535"/>
                    <a:pt x="46768" y="93535"/>
                  </a:cubicBezTo>
                  <a:close/>
                  <a:moveTo>
                    <a:pt x="46768" y="10367"/>
                  </a:moveTo>
                  <a:cubicBezTo>
                    <a:pt x="66857" y="10367"/>
                    <a:pt x="83143" y="26652"/>
                    <a:pt x="83143" y="46742"/>
                  </a:cubicBezTo>
                  <a:cubicBezTo>
                    <a:pt x="83143" y="66831"/>
                    <a:pt x="66857" y="83117"/>
                    <a:pt x="46768" y="83117"/>
                  </a:cubicBezTo>
                  <a:cubicBezTo>
                    <a:pt x="26678" y="83117"/>
                    <a:pt x="10393" y="66831"/>
                    <a:pt x="10393" y="46742"/>
                  </a:cubicBezTo>
                  <a:cubicBezTo>
                    <a:pt x="10419" y="26663"/>
                    <a:pt x="26689" y="10393"/>
                    <a:pt x="46768" y="10367"/>
                  </a:cubicBezTo>
                  <a:close/>
                </a:path>
              </a:pathLst>
            </a:custGeom>
            <a:solidFill>
              <a:srgbClr val="000000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9744051-706B-4CB2-A3D2-8198119F5BBD}"/>
                </a:ext>
              </a:extLst>
            </p:cNvPr>
            <p:cNvSpPr/>
            <p:nvPr/>
          </p:nvSpPr>
          <p:spPr>
            <a:xfrm>
              <a:off x="9853386" y="5718682"/>
              <a:ext cx="93535" cy="93535"/>
            </a:xfrm>
            <a:custGeom>
              <a:avLst/>
              <a:gdLst>
                <a:gd name="connsiteX0" fmla="*/ 46768 w 93535"/>
                <a:gd name="connsiteY0" fmla="*/ 93535 h 93535"/>
                <a:gd name="connsiteX1" fmla="*/ 93535 w 93535"/>
                <a:gd name="connsiteY1" fmla="*/ 46768 h 93535"/>
                <a:gd name="connsiteX2" fmla="*/ 46768 w 93535"/>
                <a:gd name="connsiteY2" fmla="*/ 0 h 93535"/>
                <a:gd name="connsiteX3" fmla="*/ 0 w 93535"/>
                <a:gd name="connsiteY3" fmla="*/ 46768 h 93535"/>
                <a:gd name="connsiteX4" fmla="*/ 46768 w 93535"/>
                <a:gd name="connsiteY4" fmla="*/ 93535 h 93535"/>
                <a:gd name="connsiteX5" fmla="*/ 46768 w 93535"/>
                <a:gd name="connsiteY5" fmla="*/ 10367 h 93535"/>
                <a:gd name="connsiteX6" fmla="*/ 83143 w 93535"/>
                <a:gd name="connsiteY6" fmla="*/ 46742 h 93535"/>
                <a:gd name="connsiteX7" fmla="*/ 46768 w 93535"/>
                <a:gd name="connsiteY7" fmla="*/ 83117 h 93535"/>
                <a:gd name="connsiteX8" fmla="*/ 10393 w 93535"/>
                <a:gd name="connsiteY8" fmla="*/ 46742 h 93535"/>
                <a:gd name="connsiteX9" fmla="*/ 46768 w 93535"/>
                <a:gd name="connsiteY9" fmla="*/ 10367 h 9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535" h="93535">
                  <a:moveTo>
                    <a:pt x="46768" y="93535"/>
                  </a:moveTo>
                  <a:cubicBezTo>
                    <a:pt x="72597" y="93535"/>
                    <a:pt x="93535" y="72597"/>
                    <a:pt x="93535" y="46768"/>
                  </a:cubicBezTo>
                  <a:cubicBezTo>
                    <a:pt x="93535" y="20938"/>
                    <a:pt x="72597" y="0"/>
                    <a:pt x="46768" y="0"/>
                  </a:cubicBezTo>
                  <a:cubicBezTo>
                    <a:pt x="20938" y="0"/>
                    <a:pt x="0" y="20938"/>
                    <a:pt x="0" y="46768"/>
                  </a:cubicBezTo>
                  <a:cubicBezTo>
                    <a:pt x="0" y="72597"/>
                    <a:pt x="20938" y="93535"/>
                    <a:pt x="46768" y="93535"/>
                  </a:cubicBezTo>
                  <a:close/>
                  <a:moveTo>
                    <a:pt x="46768" y="10367"/>
                  </a:moveTo>
                  <a:cubicBezTo>
                    <a:pt x="66857" y="10367"/>
                    <a:pt x="83143" y="26652"/>
                    <a:pt x="83143" y="46742"/>
                  </a:cubicBezTo>
                  <a:cubicBezTo>
                    <a:pt x="83143" y="66831"/>
                    <a:pt x="66857" y="83117"/>
                    <a:pt x="46768" y="83117"/>
                  </a:cubicBezTo>
                  <a:cubicBezTo>
                    <a:pt x="26678" y="83117"/>
                    <a:pt x="10393" y="66831"/>
                    <a:pt x="10393" y="46742"/>
                  </a:cubicBezTo>
                  <a:cubicBezTo>
                    <a:pt x="10419" y="26663"/>
                    <a:pt x="26689" y="10393"/>
                    <a:pt x="46768" y="10367"/>
                  </a:cubicBezTo>
                  <a:close/>
                </a:path>
              </a:pathLst>
            </a:custGeom>
            <a:solidFill>
              <a:srgbClr val="000000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84E790B-D9EE-446D-8252-8804327A6B3C}"/>
                </a:ext>
              </a:extLst>
            </p:cNvPr>
            <p:cNvSpPr/>
            <p:nvPr/>
          </p:nvSpPr>
          <p:spPr>
            <a:xfrm>
              <a:off x="9835983" y="5823572"/>
              <a:ext cx="157712" cy="88338"/>
            </a:xfrm>
            <a:custGeom>
              <a:avLst/>
              <a:gdLst>
                <a:gd name="connsiteX0" fmla="*/ 146793 w 157712"/>
                <a:gd name="connsiteY0" fmla="*/ 27536 h 88338"/>
                <a:gd name="connsiteX1" fmla="*/ 101860 w 157712"/>
                <a:gd name="connsiteY1" fmla="*/ 6069 h 88338"/>
                <a:gd name="connsiteX2" fmla="*/ 64170 w 157712"/>
                <a:gd name="connsiteY2" fmla="*/ 0 h 88338"/>
                <a:gd name="connsiteX3" fmla="*/ 26595 w 157712"/>
                <a:gd name="connsiteY3" fmla="*/ 6043 h 88338"/>
                <a:gd name="connsiteX4" fmla="*/ 1704 w 157712"/>
                <a:gd name="connsiteY4" fmla="*/ 15527 h 88338"/>
                <a:gd name="connsiteX5" fmla="*/ 0 w 157712"/>
                <a:gd name="connsiteY5" fmla="*/ 28206 h 88338"/>
                <a:gd name="connsiteX6" fmla="*/ 29505 w 157712"/>
                <a:gd name="connsiteY6" fmla="*/ 16015 h 88338"/>
                <a:gd name="connsiteX7" fmla="*/ 64170 w 157712"/>
                <a:gd name="connsiteY7" fmla="*/ 10393 h 88338"/>
                <a:gd name="connsiteX8" fmla="*/ 99215 w 157712"/>
                <a:gd name="connsiteY8" fmla="*/ 16109 h 88338"/>
                <a:gd name="connsiteX9" fmla="*/ 140329 w 157712"/>
                <a:gd name="connsiteY9" fmla="*/ 35673 h 88338"/>
                <a:gd name="connsiteX10" fmla="*/ 140776 w 157712"/>
                <a:gd name="connsiteY10" fmla="*/ 36006 h 88338"/>
                <a:gd name="connsiteX11" fmla="*/ 147313 w 157712"/>
                <a:gd name="connsiteY11" fmla="*/ 49366 h 88338"/>
                <a:gd name="connsiteX12" fmla="*/ 147313 w 157712"/>
                <a:gd name="connsiteY12" fmla="*/ 88339 h 88338"/>
                <a:gd name="connsiteX13" fmla="*/ 157706 w 157712"/>
                <a:gd name="connsiteY13" fmla="*/ 88339 h 88338"/>
                <a:gd name="connsiteX14" fmla="*/ 157706 w 157712"/>
                <a:gd name="connsiteY14" fmla="*/ 49366 h 88338"/>
                <a:gd name="connsiteX15" fmla="*/ 146793 w 157712"/>
                <a:gd name="connsiteY15" fmla="*/ 27536 h 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7712" h="88338">
                  <a:moveTo>
                    <a:pt x="146793" y="27536"/>
                  </a:moveTo>
                  <a:cubicBezTo>
                    <a:pt x="133549" y="17207"/>
                    <a:pt x="118217" y="9883"/>
                    <a:pt x="101860" y="6069"/>
                  </a:cubicBezTo>
                  <a:cubicBezTo>
                    <a:pt x="89615" y="2413"/>
                    <a:pt x="76944" y="372"/>
                    <a:pt x="64170" y="0"/>
                  </a:cubicBezTo>
                  <a:cubicBezTo>
                    <a:pt x="51404" y="13"/>
                    <a:pt x="38722" y="2053"/>
                    <a:pt x="26595" y="6043"/>
                  </a:cubicBezTo>
                  <a:cubicBezTo>
                    <a:pt x="17973" y="8275"/>
                    <a:pt x="9626" y="11456"/>
                    <a:pt x="1704" y="15527"/>
                  </a:cubicBezTo>
                  <a:cubicBezTo>
                    <a:pt x="1577" y="19801"/>
                    <a:pt x="1006" y="24050"/>
                    <a:pt x="0" y="28206"/>
                  </a:cubicBezTo>
                  <a:cubicBezTo>
                    <a:pt x="9241" y="22832"/>
                    <a:pt x="19166" y="18731"/>
                    <a:pt x="29505" y="16015"/>
                  </a:cubicBezTo>
                  <a:cubicBezTo>
                    <a:pt x="40695" y="12339"/>
                    <a:pt x="52392" y="10442"/>
                    <a:pt x="64170" y="10393"/>
                  </a:cubicBezTo>
                  <a:cubicBezTo>
                    <a:pt x="76050" y="10776"/>
                    <a:pt x="87830" y="12697"/>
                    <a:pt x="99215" y="16109"/>
                  </a:cubicBezTo>
                  <a:cubicBezTo>
                    <a:pt x="114184" y="19550"/>
                    <a:pt x="128217" y="26228"/>
                    <a:pt x="140329" y="35673"/>
                  </a:cubicBezTo>
                  <a:lnTo>
                    <a:pt x="140776" y="36006"/>
                  </a:lnTo>
                  <a:cubicBezTo>
                    <a:pt x="145050" y="39087"/>
                    <a:pt x="147503" y="44100"/>
                    <a:pt x="147313" y="49366"/>
                  </a:cubicBezTo>
                  <a:lnTo>
                    <a:pt x="147313" y="88339"/>
                  </a:lnTo>
                  <a:lnTo>
                    <a:pt x="157706" y="88339"/>
                  </a:lnTo>
                  <a:lnTo>
                    <a:pt x="157706" y="49366"/>
                  </a:lnTo>
                  <a:cubicBezTo>
                    <a:pt x="157895" y="40734"/>
                    <a:pt x="153812" y="32564"/>
                    <a:pt x="146793" y="27536"/>
                  </a:cubicBezTo>
                  <a:close/>
                </a:path>
              </a:pathLst>
            </a:custGeom>
            <a:solidFill>
              <a:srgbClr val="000000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9FEA715-8D8F-46AE-9463-9DF0A373907C}"/>
                </a:ext>
              </a:extLst>
            </p:cNvPr>
            <p:cNvSpPr/>
            <p:nvPr/>
          </p:nvSpPr>
          <p:spPr>
            <a:xfrm>
              <a:off x="9557233" y="5823572"/>
              <a:ext cx="157445" cy="88338"/>
            </a:xfrm>
            <a:custGeom>
              <a:avLst/>
              <a:gdLst>
                <a:gd name="connsiteX0" fmla="*/ 157446 w 157445"/>
                <a:gd name="connsiteY0" fmla="*/ 27401 h 88338"/>
                <a:gd name="connsiteX1" fmla="*/ 155887 w 157445"/>
                <a:gd name="connsiteY1" fmla="*/ 14888 h 88338"/>
                <a:gd name="connsiteX2" fmla="*/ 131173 w 157445"/>
                <a:gd name="connsiteY2" fmla="*/ 6054 h 88338"/>
                <a:gd name="connsiteX3" fmla="*/ 93494 w 157445"/>
                <a:gd name="connsiteY3" fmla="*/ 0 h 88338"/>
                <a:gd name="connsiteX4" fmla="*/ 55919 w 157445"/>
                <a:gd name="connsiteY4" fmla="*/ 6043 h 88338"/>
                <a:gd name="connsiteX5" fmla="*/ 10673 w 157445"/>
                <a:gd name="connsiteY5" fmla="*/ 27707 h 88338"/>
                <a:gd name="connsiteX6" fmla="*/ 0 w 157445"/>
                <a:gd name="connsiteY6" fmla="*/ 49366 h 88338"/>
                <a:gd name="connsiteX7" fmla="*/ 0 w 157445"/>
                <a:gd name="connsiteY7" fmla="*/ 88339 h 88338"/>
                <a:gd name="connsiteX8" fmla="*/ 10393 w 157445"/>
                <a:gd name="connsiteY8" fmla="*/ 88339 h 88338"/>
                <a:gd name="connsiteX9" fmla="*/ 10393 w 157445"/>
                <a:gd name="connsiteY9" fmla="*/ 49366 h 88338"/>
                <a:gd name="connsiteX10" fmla="*/ 16982 w 157445"/>
                <a:gd name="connsiteY10" fmla="*/ 35970 h 88338"/>
                <a:gd name="connsiteX11" fmla="*/ 58849 w 157445"/>
                <a:gd name="connsiteY11" fmla="*/ 16015 h 88338"/>
                <a:gd name="connsiteX12" fmla="*/ 93494 w 157445"/>
                <a:gd name="connsiteY12" fmla="*/ 10393 h 88338"/>
                <a:gd name="connsiteX13" fmla="*/ 128538 w 157445"/>
                <a:gd name="connsiteY13" fmla="*/ 16109 h 88338"/>
                <a:gd name="connsiteX14" fmla="*/ 157446 w 157445"/>
                <a:gd name="connsiteY14" fmla="*/ 27401 h 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445" h="88338">
                  <a:moveTo>
                    <a:pt x="157446" y="27401"/>
                  </a:moveTo>
                  <a:cubicBezTo>
                    <a:pt x="156500" y="23294"/>
                    <a:pt x="155977" y="19101"/>
                    <a:pt x="155887" y="14888"/>
                  </a:cubicBezTo>
                  <a:cubicBezTo>
                    <a:pt x="147957" y="11144"/>
                    <a:pt x="139679" y="8185"/>
                    <a:pt x="131173" y="6054"/>
                  </a:cubicBezTo>
                  <a:cubicBezTo>
                    <a:pt x="118931" y="2403"/>
                    <a:pt x="106263" y="368"/>
                    <a:pt x="93494" y="0"/>
                  </a:cubicBezTo>
                  <a:cubicBezTo>
                    <a:pt x="80728" y="13"/>
                    <a:pt x="68045" y="2053"/>
                    <a:pt x="55919" y="6043"/>
                  </a:cubicBezTo>
                  <a:cubicBezTo>
                    <a:pt x="39654" y="10478"/>
                    <a:pt x="24325" y="17817"/>
                    <a:pt x="10673" y="27707"/>
                  </a:cubicBezTo>
                  <a:cubicBezTo>
                    <a:pt x="3951" y="32882"/>
                    <a:pt x="8" y="40882"/>
                    <a:pt x="0" y="49366"/>
                  </a:cubicBezTo>
                  <a:lnTo>
                    <a:pt x="0" y="88339"/>
                  </a:lnTo>
                  <a:lnTo>
                    <a:pt x="10393" y="88339"/>
                  </a:lnTo>
                  <a:lnTo>
                    <a:pt x="10393" y="49366"/>
                  </a:lnTo>
                  <a:cubicBezTo>
                    <a:pt x="10403" y="44123"/>
                    <a:pt x="12835" y="39178"/>
                    <a:pt x="16982" y="35970"/>
                  </a:cubicBezTo>
                  <a:cubicBezTo>
                    <a:pt x="29627" y="26859"/>
                    <a:pt x="43809" y="20100"/>
                    <a:pt x="58849" y="16015"/>
                  </a:cubicBezTo>
                  <a:cubicBezTo>
                    <a:pt x="70032" y="12341"/>
                    <a:pt x="81723" y="10444"/>
                    <a:pt x="93494" y="10393"/>
                  </a:cubicBezTo>
                  <a:cubicBezTo>
                    <a:pt x="105373" y="10776"/>
                    <a:pt x="117153" y="12697"/>
                    <a:pt x="128538" y="16109"/>
                  </a:cubicBezTo>
                  <a:cubicBezTo>
                    <a:pt x="138630" y="18582"/>
                    <a:pt x="148350" y="22379"/>
                    <a:pt x="157446" y="27401"/>
                  </a:cubicBezTo>
                  <a:close/>
                </a:path>
              </a:pathLst>
            </a:custGeom>
            <a:solidFill>
              <a:srgbClr val="000000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642B677-42F1-415F-AF24-5A7DCCE1544E}"/>
                </a:ext>
              </a:extLst>
            </p:cNvPr>
            <p:cNvSpPr/>
            <p:nvPr/>
          </p:nvSpPr>
          <p:spPr>
            <a:xfrm>
              <a:off x="9681905" y="5895334"/>
              <a:ext cx="187076" cy="88338"/>
            </a:xfrm>
            <a:custGeom>
              <a:avLst/>
              <a:gdLst>
                <a:gd name="connsiteX0" fmla="*/ 176158 w 187076"/>
                <a:gd name="connsiteY0" fmla="*/ 27541 h 88338"/>
                <a:gd name="connsiteX1" fmla="*/ 131225 w 187076"/>
                <a:gd name="connsiteY1" fmla="*/ 6075 h 88338"/>
                <a:gd name="connsiteX2" fmla="*/ 93535 w 187076"/>
                <a:gd name="connsiteY2" fmla="*/ 0 h 88338"/>
                <a:gd name="connsiteX3" fmla="*/ 55970 w 187076"/>
                <a:gd name="connsiteY3" fmla="*/ 6043 h 88338"/>
                <a:gd name="connsiteX4" fmla="*/ 10725 w 187076"/>
                <a:gd name="connsiteY4" fmla="*/ 27707 h 88338"/>
                <a:gd name="connsiteX5" fmla="*/ 0 w 187076"/>
                <a:gd name="connsiteY5" fmla="*/ 49366 h 88338"/>
                <a:gd name="connsiteX6" fmla="*/ 0 w 187076"/>
                <a:gd name="connsiteY6" fmla="*/ 88339 h 88338"/>
                <a:gd name="connsiteX7" fmla="*/ 10393 w 187076"/>
                <a:gd name="connsiteY7" fmla="*/ 88339 h 88338"/>
                <a:gd name="connsiteX8" fmla="*/ 10393 w 187076"/>
                <a:gd name="connsiteY8" fmla="*/ 49366 h 88338"/>
                <a:gd name="connsiteX9" fmla="*/ 16987 w 187076"/>
                <a:gd name="connsiteY9" fmla="*/ 35970 h 88338"/>
                <a:gd name="connsiteX10" fmla="*/ 58849 w 187076"/>
                <a:gd name="connsiteY10" fmla="*/ 16015 h 88338"/>
                <a:gd name="connsiteX11" fmla="*/ 93535 w 187076"/>
                <a:gd name="connsiteY11" fmla="*/ 10393 h 88338"/>
                <a:gd name="connsiteX12" fmla="*/ 128585 w 187076"/>
                <a:gd name="connsiteY12" fmla="*/ 16109 h 88338"/>
                <a:gd name="connsiteX13" fmla="*/ 169694 w 187076"/>
                <a:gd name="connsiteY13" fmla="*/ 35668 h 88338"/>
                <a:gd name="connsiteX14" fmla="*/ 170141 w 187076"/>
                <a:gd name="connsiteY14" fmla="*/ 36001 h 88338"/>
                <a:gd name="connsiteX15" fmla="*/ 176678 w 187076"/>
                <a:gd name="connsiteY15" fmla="*/ 49366 h 88338"/>
                <a:gd name="connsiteX16" fmla="*/ 176678 w 187076"/>
                <a:gd name="connsiteY16" fmla="*/ 88339 h 88338"/>
                <a:gd name="connsiteX17" fmla="*/ 187071 w 187076"/>
                <a:gd name="connsiteY17" fmla="*/ 88339 h 88338"/>
                <a:gd name="connsiteX18" fmla="*/ 187071 w 187076"/>
                <a:gd name="connsiteY18" fmla="*/ 49366 h 88338"/>
                <a:gd name="connsiteX19" fmla="*/ 176158 w 187076"/>
                <a:gd name="connsiteY19" fmla="*/ 27541 h 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7076" h="88338">
                  <a:moveTo>
                    <a:pt x="176158" y="27541"/>
                  </a:moveTo>
                  <a:cubicBezTo>
                    <a:pt x="162915" y="17211"/>
                    <a:pt x="147582" y="9886"/>
                    <a:pt x="131225" y="6075"/>
                  </a:cubicBezTo>
                  <a:cubicBezTo>
                    <a:pt x="118980" y="2418"/>
                    <a:pt x="106309" y="377"/>
                    <a:pt x="93535" y="0"/>
                  </a:cubicBezTo>
                  <a:cubicBezTo>
                    <a:pt x="80773" y="12"/>
                    <a:pt x="68093" y="2053"/>
                    <a:pt x="55970" y="6043"/>
                  </a:cubicBezTo>
                  <a:cubicBezTo>
                    <a:pt x="39705" y="10475"/>
                    <a:pt x="24376" y="17814"/>
                    <a:pt x="10725" y="27707"/>
                  </a:cubicBezTo>
                  <a:cubicBezTo>
                    <a:pt x="3981" y="32870"/>
                    <a:pt x="18" y="40872"/>
                    <a:pt x="0" y="49366"/>
                  </a:cubicBezTo>
                  <a:lnTo>
                    <a:pt x="0" y="88339"/>
                  </a:lnTo>
                  <a:lnTo>
                    <a:pt x="10393" y="88339"/>
                  </a:lnTo>
                  <a:lnTo>
                    <a:pt x="10393" y="49366"/>
                  </a:lnTo>
                  <a:cubicBezTo>
                    <a:pt x="10402" y="44121"/>
                    <a:pt x="12837" y="39176"/>
                    <a:pt x="16987" y="35970"/>
                  </a:cubicBezTo>
                  <a:cubicBezTo>
                    <a:pt x="29629" y="26857"/>
                    <a:pt x="43810" y="20098"/>
                    <a:pt x="58849" y="16015"/>
                  </a:cubicBezTo>
                  <a:cubicBezTo>
                    <a:pt x="70045" y="12337"/>
                    <a:pt x="81750" y="10440"/>
                    <a:pt x="93535" y="10393"/>
                  </a:cubicBezTo>
                  <a:cubicBezTo>
                    <a:pt x="105417" y="10774"/>
                    <a:pt x="117198" y="12695"/>
                    <a:pt x="128585" y="16109"/>
                  </a:cubicBezTo>
                  <a:cubicBezTo>
                    <a:pt x="143553" y="19546"/>
                    <a:pt x="157585" y="26222"/>
                    <a:pt x="169694" y="35668"/>
                  </a:cubicBezTo>
                  <a:lnTo>
                    <a:pt x="170141" y="36001"/>
                  </a:lnTo>
                  <a:cubicBezTo>
                    <a:pt x="174416" y="39084"/>
                    <a:pt x="176868" y="44099"/>
                    <a:pt x="176678" y="49366"/>
                  </a:cubicBezTo>
                  <a:lnTo>
                    <a:pt x="176678" y="88339"/>
                  </a:lnTo>
                  <a:lnTo>
                    <a:pt x="187071" y="88339"/>
                  </a:lnTo>
                  <a:lnTo>
                    <a:pt x="187071" y="49366"/>
                  </a:lnTo>
                  <a:cubicBezTo>
                    <a:pt x="187259" y="40736"/>
                    <a:pt x="183175" y="32568"/>
                    <a:pt x="176158" y="27541"/>
                  </a:cubicBezTo>
                  <a:close/>
                </a:path>
              </a:pathLst>
            </a:custGeom>
            <a:solidFill>
              <a:srgbClr val="000000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F8E7A8-8366-4503-AB67-44B88DEBCC53}"/>
                </a:ext>
              </a:extLst>
            </p:cNvPr>
            <p:cNvSpPr/>
            <p:nvPr/>
          </p:nvSpPr>
          <p:spPr>
            <a:xfrm>
              <a:off x="9728672" y="5790445"/>
              <a:ext cx="93535" cy="93535"/>
            </a:xfrm>
            <a:custGeom>
              <a:avLst/>
              <a:gdLst>
                <a:gd name="connsiteX0" fmla="*/ 46768 w 93535"/>
                <a:gd name="connsiteY0" fmla="*/ 93535 h 93535"/>
                <a:gd name="connsiteX1" fmla="*/ 93535 w 93535"/>
                <a:gd name="connsiteY1" fmla="*/ 46768 h 93535"/>
                <a:gd name="connsiteX2" fmla="*/ 46768 w 93535"/>
                <a:gd name="connsiteY2" fmla="*/ 0 h 93535"/>
                <a:gd name="connsiteX3" fmla="*/ 0 w 93535"/>
                <a:gd name="connsiteY3" fmla="*/ 46768 h 93535"/>
                <a:gd name="connsiteX4" fmla="*/ 46768 w 93535"/>
                <a:gd name="connsiteY4" fmla="*/ 93535 h 93535"/>
                <a:gd name="connsiteX5" fmla="*/ 46768 w 93535"/>
                <a:gd name="connsiteY5" fmla="*/ 10393 h 93535"/>
                <a:gd name="connsiteX6" fmla="*/ 83143 w 93535"/>
                <a:gd name="connsiteY6" fmla="*/ 46768 h 93535"/>
                <a:gd name="connsiteX7" fmla="*/ 46768 w 93535"/>
                <a:gd name="connsiteY7" fmla="*/ 83143 h 93535"/>
                <a:gd name="connsiteX8" fmla="*/ 10393 w 93535"/>
                <a:gd name="connsiteY8" fmla="*/ 46768 h 93535"/>
                <a:gd name="connsiteX9" fmla="*/ 46768 w 93535"/>
                <a:gd name="connsiteY9" fmla="*/ 10367 h 9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535" h="93535">
                  <a:moveTo>
                    <a:pt x="46768" y="93535"/>
                  </a:moveTo>
                  <a:cubicBezTo>
                    <a:pt x="72597" y="93535"/>
                    <a:pt x="93535" y="72597"/>
                    <a:pt x="93535" y="46768"/>
                  </a:cubicBezTo>
                  <a:cubicBezTo>
                    <a:pt x="93535" y="20938"/>
                    <a:pt x="72597" y="0"/>
                    <a:pt x="46768" y="0"/>
                  </a:cubicBezTo>
                  <a:cubicBezTo>
                    <a:pt x="20938" y="0"/>
                    <a:pt x="0" y="20938"/>
                    <a:pt x="0" y="46768"/>
                  </a:cubicBezTo>
                  <a:cubicBezTo>
                    <a:pt x="0" y="72597"/>
                    <a:pt x="20938" y="93535"/>
                    <a:pt x="46768" y="93535"/>
                  </a:cubicBezTo>
                  <a:close/>
                  <a:moveTo>
                    <a:pt x="46768" y="10393"/>
                  </a:moveTo>
                  <a:cubicBezTo>
                    <a:pt x="66857" y="10393"/>
                    <a:pt x="83143" y="26678"/>
                    <a:pt x="83143" y="46768"/>
                  </a:cubicBezTo>
                  <a:cubicBezTo>
                    <a:pt x="83143" y="66857"/>
                    <a:pt x="66857" y="83143"/>
                    <a:pt x="46768" y="83143"/>
                  </a:cubicBezTo>
                  <a:cubicBezTo>
                    <a:pt x="26678" y="83143"/>
                    <a:pt x="10393" y="66857"/>
                    <a:pt x="10393" y="46768"/>
                  </a:cubicBezTo>
                  <a:cubicBezTo>
                    <a:pt x="10407" y="26680"/>
                    <a:pt x="26680" y="10395"/>
                    <a:pt x="46768" y="10367"/>
                  </a:cubicBezTo>
                  <a:close/>
                </a:path>
              </a:pathLst>
            </a:custGeom>
            <a:solidFill>
              <a:srgbClr val="000000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0461515-2F79-49F7-9509-65876B3F2BDB}"/>
              </a:ext>
            </a:extLst>
          </p:cNvPr>
          <p:cNvSpPr txBox="1"/>
          <p:nvPr/>
        </p:nvSpPr>
        <p:spPr>
          <a:xfrm>
            <a:off x="831714" y="1549222"/>
            <a:ext cx="4226424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Share site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Advanced permission settings.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QA User Access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B476733-B34C-463A-BA70-2C74C9E862EC}"/>
              </a:ext>
            </a:extLst>
          </p:cNvPr>
          <p:cNvGrpSpPr/>
          <p:nvPr/>
        </p:nvGrpSpPr>
        <p:grpSpPr>
          <a:xfrm>
            <a:off x="11082410" y="572180"/>
            <a:ext cx="899225" cy="476251"/>
            <a:chOff x="300925" y="849175"/>
            <a:chExt cx="899225" cy="47625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8DF1F1A-BBE9-494D-B995-3EE67C48F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925" y="849175"/>
              <a:ext cx="895350" cy="476250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9C3A0E4-1782-43A5-A4DB-68FBB85A60C1}"/>
                </a:ext>
              </a:extLst>
            </p:cNvPr>
            <p:cNvSpPr/>
            <p:nvPr/>
          </p:nvSpPr>
          <p:spPr>
            <a:xfrm>
              <a:off x="304800" y="914400"/>
              <a:ext cx="895350" cy="3143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12551126-EBB8-426C-9D1A-7D8530FA22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2260" y="4291012"/>
            <a:ext cx="3431809" cy="23255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22F3BC-68F2-4934-A6D6-FCC034AB4E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110" y="4051478"/>
            <a:ext cx="2857500" cy="2514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1C4E8E-1214-4171-9BF1-315E8EA8A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6414" y="4584371"/>
            <a:ext cx="1371600" cy="116205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F2EF9728-1FCE-4347-B17D-AC803995D2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4550" t="1" r="14882" b="2182"/>
          <a:stretch/>
        </p:blipFill>
        <p:spPr>
          <a:xfrm>
            <a:off x="8356800" y="4567298"/>
            <a:ext cx="677405" cy="62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74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External sharing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47E6C-CDC6-4953-B963-1A1EFCBA2296}"/>
              </a:ext>
            </a:extLst>
          </p:cNvPr>
          <p:cNvSpPr txBox="1"/>
          <p:nvPr/>
        </p:nvSpPr>
        <p:spPr>
          <a:xfrm>
            <a:off x="1393703" y="828265"/>
            <a:ext cx="375672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Communication Site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9" name="Picture 4" descr="Sharepoint Logo">
            <a:extLst>
              <a:ext uri="{FF2B5EF4-FFF2-40B4-BE49-F238E27FC236}">
                <a16:creationId xmlns:a16="http://schemas.microsoft.com/office/drawing/2014/main" id="{202CE594-B990-40B1-945A-D6C82F48A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01" y="926569"/>
            <a:ext cx="548625" cy="53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BB604D8-5AAC-4130-A7A4-887A9BF4B2A2}"/>
              </a:ext>
            </a:extLst>
          </p:cNvPr>
          <p:cNvSpPr txBox="1"/>
          <p:nvPr/>
        </p:nvSpPr>
        <p:spPr>
          <a:xfrm>
            <a:off x="6672665" y="725266"/>
            <a:ext cx="2361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Site: </a:t>
            </a:r>
            <a:r>
              <a:rPr lang="en-US" dirty="0">
                <a:hlinkClick r:id="rId3"/>
              </a:rPr>
              <a:t>Benefits (hr-life)</a:t>
            </a:r>
            <a:endParaRPr lang="en-US" dirty="0"/>
          </a:p>
          <a:p>
            <a:r>
              <a:rPr lang="en-US" dirty="0"/>
              <a:t>Files: </a:t>
            </a:r>
            <a:r>
              <a:rPr lang="en-US" dirty="0">
                <a:hlinkClick r:id="rId4"/>
              </a:rPr>
              <a:t>Documents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461515-2F79-49F7-9509-65876B3F2BDB}"/>
              </a:ext>
            </a:extLst>
          </p:cNvPr>
          <p:cNvSpPr txBox="1"/>
          <p:nvPr/>
        </p:nvSpPr>
        <p:spPr>
          <a:xfrm>
            <a:off x="831714" y="1459058"/>
            <a:ext cx="4226424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New and existing guests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B476733-B34C-463A-BA70-2C74C9E862EC}"/>
              </a:ext>
            </a:extLst>
          </p:cNvPr>
          <p:cNvGrpSpPr/>
          <p:nvPr/>
        </p:nvGrpSpPr>
        <p:grpSpPr>
          <a:xfrm>
            <a:off x="11082410" y="572180"/>
            <a:ext cx="899225" cy="476251"/>
            <a:chOff x="300925" y="849175"/>
            <a:chExt cx="899225" cy="47625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8DF1F1A-BBE9-494D-B995-3EE67C48F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925" y="849175"/>
              <a:ext cx="895350" cy="476250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9C3A0E4-1782-43A5-A4DB-68FBB85A60C1}"/>
                </a:ext>
              </a:extLst>
            </p:cNvPr>
            <p:cNvSpPr/>
            <p:nvPr/>
          </p:nvSpPr>
          <p:spPr>
            <a:xfrm>
              <a:off x="304800" y="914400"/>
              <a:ext cx="895350" cy="3143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5BEF0BF-49FF-4801-855A-D7CDC44E7B14}"/>
              </a:ext>
            </a:extLst>
          </p:cNvPr>
          <p:cNvGrpSpPr/>
          <p:nvPr/>
        </p:nvGrpSpPr>
        <p:grpSpPr>
          <a:xfrm>
            <a:off x="6686550" y="1549222"/>
            <a:ext cx="3295650" cy="4619625"/>
            <a:chOff x="4859507" y="1796450"/>
            <a:chExt cx="3295650" cy="461962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FD5E67-28B8-4256-B9DE-EA48A5667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59507" y="1796450"/>
              <a:ext cx="3295650" cy="4619625"/>
            </a:xfrm>
            <a:prstGeom prst="rect">
              <a:avLst/>
            </a:prstGeom>
            <a:ln w="63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B91B01-E99B-4CFA-AB98-B6F55E1B2C30}"/>
                </a:ext>
              </a:extLst>
            </p:cNvPr>
            <p:cNvSpPr/>
            <p:nvPr/>
          </p:nvSpPr>
          <p:spPr>
            <a:xfrm>
              <a:off x="4931334" y="3829114"/>
              <a:ext cx="2432400" cy="356345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C2A4F55-6EC8-4171-BB49-FAE3F90228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045" y="2098187"/>
            <a:ext cx="5536909" cy="383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0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Teams &amp; SharePoint Sharing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FC7314-16B2-4AB2-BD3B-8B20044EA1B5}"/>
              </a:ext>
            </a:extLst>
          </p:cNvPr>
          <p:cNvSpPr txBox="1">
            <a:spLocks/>
          </p:cNvSpPr>
          <p:nvPr/>
        </p:nvSpPr>
        <p:spPr>
          <a:xfrm>
            <a:off x="349827" y="2424545"/>
            <a:ext cx="3588328" cy="3841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Office 365 is a Microsoft subscription service that includes 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pPr lvl="1"/>
            <a:r>
              <a:rPr lang="en-US" sz="1800" dirty="0">
                <a:latin typeface="Calibri"/>
                <a:cs typeface="Calibri"/>
              </a:rPr>
              <a:t>Access to Office applications 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Team Collaboration</a:t>
            </a:r>
            <a:endParaRPr lang="en-US" sz="1800" dirty="0"/>
          </a:p>
          <a:p>
            <a:pPr lvl="1"/>
            <a:r>
              <a:rPr lang="en-US" sz="1800" dirty="0">
                <a:latin typeface="Calibri"/>
                <a:cs typeface="Calibri"/>
              </a:rPr>
              <a:t>Cloud Storage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Email / Calendar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Web conferencing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Task &amp; Project Planning</a:t>
            </a:r>
            <a:endParaRPr lang="en-US" sz="1800" dirty="0"/>
          </a:p>
          <a:p>
            <a:endParaRPr lang="en-US"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F0A91B-085E-40CA-BC9A-5F6C8EF4DF59}"/>
              </a:ext>
            </a:extLst>
          </p:cNvPr>
          <p:cNvGrpSpPr/>
          <p:nvPr/>
        </p:nvGrpSpPr>
        <p:grpSpPr>
          <a:xfrm>
            <a:off x="1587802" y="617631"/>
            <a:ext cx="9411257" cy="6115361"/>
            <a:chOff x="449716" y="617627"/>
            <a:chExt cx="8444902" cy="5487431"/>
          </a:xfrm>
        </p:grpSpPr>
        <p:pic>
          <p:nvPicPr>
            <p:cNvPr id="11" name="Picture 2" descr="Microsoft Office 365 - 01">
              <a:extLst>
                <a:ext uri="{FF2B5EF4-FFF2-40B4-BE49-F238E27FC236}">
                  <a16:creationId xmlns:a16="http://schemas.microsoft.com/office/drawing/2014/main" id="{065894C6-188A-4E27-B236-03E600B669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6" t="3948" r="1316"/>
            <a:stretch/>
          </p:blipFill>
          <p:spPr bwMode="auto">
            <a:xfrm>
              <a:off x="3332018" y="617627"/>
              <a:ext cx="5562600" cy="5487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2C9613-6CDB-4C2E-BB6E-1F34ABE29852}"/>
                </a:ext>
              </a:extLst>
            </p:cNvPr>
            <p:cNvSpPr/>
            <p:nvPr/>
          </p:nvSpPr>
          <p:spPr>
            <a:xfrm>
              <a:off x="3408218" y="1684427"/>
              <a:ext cx="457200" cy="45720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FCFE55-EFD3-4C05-AC90-F52D7B7D5AE4}"/>
                </a:ext>
              </a:extLst>
            </p:cNvPr>
            <p:cNvSpPr/>
            <p:nvPr/>
          </p:nvSpPr>
          <p:spPr>
            <a:xfrm>
              <a:off x="3941618" y="1679664"/>
              <a:ext cx="457200" cy="45720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hlinkClick r:id="rId3"/>
              <a:extLst>
                <a:ext uri="{FF2B5EF4-FFF2-40B4-BE49-F238E27FC236}">
                  <a16:creationId xmlns:a16="http://schemas.microsoft.com/office/drawing/2014/main" id="{B160A678-0A28-4BE6-A645-FF7FBA5B3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4550" t="1" r="14882" b="2182"/>
            <a:stretch/>
          </p:blipFill>
          <p:spPr>
            <a:xfrm>
              <a:off x="449716" y="1093411"/>
              <a:ext cx="722025" cy="667216"/>
            </a:xfrm>
            <a:prstGeom prst="rect">
              <a:avLst/>
            </a:prstGeom>
          </p:spPr>
        </p:pic>
        <p:pic>
          <p:nvPicPr>
            <p:cNvPr id="15" name="Picture 4" descr="Sharepoint Logo">
              <a:extLst>
                <a:ext uri="{FF2B5EF4-FFF2-40B4-BE49-F238E27FC236}">
                  <a16:creationId xmlns:a16="http://schemas.microsoft.com/office/drawing/2014/main" id="{9D6DFF25-DD72-4D02-8DEA-264D82A1B1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618" y="960649"/>
              <a:ext cx="451655" cy="438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3B490F6C-E82E-4D87-B183-DAF8DA927D7A}"/>
                </a:ext>
              </a:extLst>
            </p:cNvPr>
            <p:cNvCxnSpPr>
              <a:cxnSpLocks/>
            </p:cNvCxnSpPr>
            <p:nvPr/>
          </p:nvCxnSpPr>
          <p:spPr>
            <a:xfrm>
              <a:off x="1178077" y="1513442"/>
              <a:ext cx="1865505" cy="49560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6">
                  <a:lumMod val="50000"/>
                </a:schemeClr>
              </a:solidFill>
              <a:headEnd type="none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FE5CD452-24B6-4202-A279-E39CA7CD86F7}"/>
                </a:ext>
              </a:extLst>
            </p:cNvPr>
            <p:cNvCxnSpPr>
              <a:cxnSpLocks/>
            </p:cNvCxnSpPr>
            <p:nvPr/>
          </p:nvCxnSpPr>
          <p:spPr>
            <a:xfrm>
              <a:off x="2140748" y="1179834"/>
              <a:ext cx="1205235" cy="6096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6">
                  <a:lumMod val="50000"/>
                </a:schemeClr>
              </a:solidFill>
              <a:headEnd type="none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2EB4219-BC95-4EBA-84BF-69ED907DF1F9}"/>
              </a:ext>
            </a:extLst>
          </p:cNvPr>
          <p:cNvSpPr txBox="1"/>
          <p:nvPr/>
        </p:nvSpPr>
        <p:spPr>
          <a:xfrm>
            <a:off x="1520668" y="940714"/>
            <a:ext cx="981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Teams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6489D7-DBAD-4D22-ADB0-CC4205FD4AE1}"/>
              </a:ext>
            </a:extLst>
          </p:cNvPr>
          <p:cNvSpPr txBox="1"/>
          <p:nvPr/>
        </p:nvSpPr>
        <p:spPr>
          <a:xfrm>
            <a:off x="2442091" y="674155"/>
            <a:ext cx="1343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SharePoint</a:t>
            </a:r>
          </a:p>
        </p:txBody>
      </p:sp>
    </p:spTree>
    <p:extLst>
      <p:ext uri="{BB962C8B-B14F-4D97-AF65-F5344CB8AC3E}">
        <p14:creationId xmlns:p14="http://schemas.microsoft.com/office/powerpoint/2010/main" val="3471689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Share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47E6C-CDC6-4953-B963-1A1EFCBA2296}"/>
              </a:ext>
            </a:extLst>
          </p:cNvPr>
          <p:cNvSpPr txBox="1"/>
          <p:nvPr/>
        </p:nvSpPr>
        <p:spPr>
          <a:xfrm>
            <a:off x="1393703" y="828265"/>
            <a:ext cx="375672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Communication Site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9" name="Picture 4" descr="Sharepoint Logo">
            <a:extLst>
              <a:ext uri="{FF2B5EF4-FFF2-40B4-BE49-F238E27FC236}">
                <a16:creationId xmlns:a16="http://schemas.microsoft.com/office/drawing/2014/main" id="{202CE594-B990-40B1-945A-D6C82F48A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01" y="926569"/>
            <a:ext cx="548625" cy="53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BB604D8-5AAC-4130-A7A4-887A9BF4B2A2}"/>
              </a:ext>
            </a:extLst>
          </p:cNvPr>
          <p:cNvSpPr txBox="1"/>
          <p:nvPr/>
        </p:nvSpPr>
        <p:spPr>
          <a:xfrm>
            <a:off x="6672665" y="725266"/>
            <a:ext cx="2361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Site: </a:t>
            </a:r>
            <a:r>
              <a:rPr lang="en-US" dirty="0">
                <a:hlinkClick r:id="rId3"/>
              </a:rPr>
              <a:t>Benefits (hr-life)</a:t>
            </a:r>
            <a:endParaRPr lang="en-US" dirty="0"/>
          </a:p>
          <a:p>
            <a:r>
              <a:rPr lang="en-US" dirty="0"/>
              <a:t>Files: </a:t>
            </a:r>
            <a:r>
              <a:rPr lang="en-US" dirty="0">
                <a:hlinkClick r:id="rId4"/>
              </a:rPr>
              <a:t>Documents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461515-2F79-49F7-9509-65876B3F2BDB}"/>
              </a:ext>
            </a:extLst>
          </p:cNvPr>
          <p:cNvSpPr txBox="1"/>
          <p:nvPr/>
        </p:nvSpPr>
        <p:spPr>
          <a:xfrm>
            <a:off x="831714" y="1478661"/>
            <a:ext cx="4226424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Default sharing link type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B476733-B34C-463A-BA70-2C74C9E862EC}"/>
              </a:ext>
            </a:extLst>
          </p:cNvPr>
          <p:cNvGrpSpPr/>
          <p:nvPr/>
        </p:nvGrpSpPr>
        <p:grpSpPr>
          <a:xfrm>
            <a:off x="11082410" y="572180"/>
            <a:ext cx="899225" cy="476251"/>
            <a:chOff x="300925" y="849175"/>
            <a:chExt cx="899225" cy="47625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8DF1F1A-BBE9-494D-B995-3EE67C48F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925" y="849175"/>
              <a:ext cx="895350" cy="476250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9C3A0E4-1782-43A5-A4DB-68FBB85A60C1}"/>
                </a:ext>
              </a:extLst>
            </p:cNvPr>
            <p:cNvSpPr/>
            <p:nvPr/>
          </p:nvSpPr>
          <p:spPr>
            <a:xfrm>
              <a:off x="304800" y="914400"/>
              <a:ext cx="895350" cy="3143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807FD3F-0253-47E1-BB18-96988D9B7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338" y="2345892"/>
            <a:ext cx="5883243" cy="29628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5BEF0BF-49FF-4801-855A-D7CDC44E7B14}"/>
              </a:ext>
            </a:extLst>
          </p:cNvPr>
          <p:cNvGrpSpPr/>
          <p:nvPr/>
        </p:nvGrpSpPr>
        <p:grpSpPr>
          <a:xfrm>
            <a:off x="6686550" y="1549222"/>
            <a:ext cx="3295650" cy="4619625"/>
            <a:chOff x="4859507" y="1796450"/>
            <a:chExt cx="3295650" cy="461962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FD5E67-28B8-4256-B9DE-EA48A5667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59507" y="1796450"/>
              <a:ext cx="3295650" cy="4619625"/>
            </a:xfrm>
            <a:prstGeom prst="rect">
              <a:avLst/>
            </a:prstGeom>
            <a:ln w="63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B91B01-E99B-4CFA-AB98-B6F55E1B2C30}"/>
                </a:ext>
              </a:extLst>
            </p:cNvPr>
            <p:cNvSpPr/>
            <p:nvPr/>
          </p:nvSpPr>
          <p:spPr>
            <a:xfrm>
              <a:off x="4931334" y="3829114"/>
              <a:ext cx="2432400" cy="356345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14638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Share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21</a:t>
            </a:fld>
            <a:endParaRPr lang="en-US" dirty="0"/>
          </a:p>
        </p:txBody>
      </p:sp>
      <p:pic>
        <p:nvPicPr>
          <p:cNvPr id="19" name="Picture 4" descr="Sharepoint Logo">
            <a:extLst>
              <a:ext uri="{FF2B5EF4-FFF2-40B4-BE49-F238E27FC236}">
                <a16:creationId xmlns:a16="http://schemas.microsoft.com/office/drawing/2014/main" id="{202CE594-B990-40B1-945A-D6C82F48A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9" y="736350"/>
            <a:ext cx="548625" cy="53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BB604D8-5AAC-4130-A7A4-887A9BF4B2A2}"/>
              </a:ext>
            </a:extLst>
          </p:cNvPr>
          <p:cNvSpPr txBox="1"/>
          <p:nvPr/>
        </p:nvSpPr>
        <p:spPr>
          <a:xfrm>
            <a:off x="7081123" y="694456"/>
            <a:ext cx="2361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Files: </a:t>
            </a:r>
            <a:r>
              <a:rPr lang="en-US" dirty="0">
                <a:hlinkClick r:id="rId3"/>
              </a:rPr>
              <a:t>Documents</a:t>
            </a:r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E74454-6636-4F32-B1D0-2A2F5B77A6F7}"/>
              </a:ext>
            </a:extLst>
          </p:cNvPr>
          <p:cNvGrpSpPr/>
          <p:nvPr/>
        </p:nvGrpSpPr>
        <p:grpSpPr>
          <a:xfrm>
            <a:off x="11045125" y="736268"/>
            <a:ext cx="899225" cy="476251"/>
            <a:chOff x="300925" y="849175"/>
            <a:chExt cx="899225" cy="47625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60E1681-3865-4EE3-9934-30E6D339F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925" y="849175"/>
              <a:ext cx="895350" cy="47625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65519A8-87C1-4218-8E9D-EA2183DDF44D}"/>
                </a:ext>
              </a:extLst>
            </p:cNvPr>
            <p:cNvSpPr/>
            <p:nvPr/>
          </p:nvSpPr>
          <p:spPr>
            <a:xfrm>
              <a:off x="304800" y="914400"/>
              <a:ext cx="895350" cy="3143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8EB5DBB-927B-4DAF-B87B-4BA01FF11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1787525"/>
            <a:ext cx="3333750" cy="493395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59029A2-82C9-4D1A-A869-8C803552AD9E}"/>
              </a:ext>
            </a:extLst>
          </p:cNvPr>
          <p:cNvGrpSpPr/>
          <p:nvPr/>
        </p:nvGrpSpPr>
        <p:grpSpPr>
          <a:xfrm>
            <a:off x="5080543" y="2101850"/>
            <a:ext cx="3295650" cy="4619625"/>
            <a:chOff x="5080543" y="2101850"/>
            <a:chExt cx="3295650" cy="46196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E3796F-8553-4D10-913C-40DEC6C14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0543" y="2101850"/>
              <a:ext cx="3295650" cy="4619625"/>
            </a:xfrm>
            <a:prstGeom prst="rect">
              <a:avLst/>
            </a:prstGeom>
            <a:ln w="63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A3B09BB-42BF-4E1A-8B14-7D961D322241}"/>
                </a:ext>
              </a:extLst>
            </p:cNvPr>
            <p:cNvSpPr/>
            <p:nvPr/>
          </p:nvSpPr>
          <p:spPr>
            <a:xfrm>
              <a:off x="5158787" y="4512889"/>
              <a:ext cx="2432400" cy="356345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170CB00-D4AA-4F11-8BFC-341780DC0C79}"/>
              </a:ext>
            </a:extLst>
          </p:cNvPr>
          <p:cNvSpPr txBox="1"/>
          <p:nvPr/>
        </p:nvSpPr>
        <p:spPr>
          <a:xfrm>
            <a:off x="1309272" y="664959"/>
            <a:ext cx="4075918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Sharing Files and Folders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CB4A574-02CC-4ADA-BE23-624D069CB11F}"/>
              </a:ext>
            </a:extLst>
          </p:cNvPr>
          <p:cNvSpPr txBox="1"/>
          <p:nvPr/>
        </p:nvSpPr>
        <p:spPr>
          <a:xfrm>
            <a:off x="1291997" y="1146055"/>
            <a:ext cx="421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When sharing links always user the option ‘People with existing access’ to avoid adding users to the item without having access to the site.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1CF110-1B78-4A09-B39F-D662081153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712" y="1992516"/>
            <a:ext cx="4181475" cy="42005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177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A2C3D-92A5-42EB-B1F5-92FB65372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3" t="1231" r="2154" b="8222"/>
          <a:stretch/>
        </p:blipFill>
        <p:spPr>
          <a:xfrm>
            <a:off x="340660" y="1801949"/>
            <a:ext cx="6347012" cy="24235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464C7A-272B-468F-B6B0-94C772995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4295775"/>
            <a:ext cx="8778581" cy="24881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Share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22</a:t>
            </a:fld>
            <a:endParaRPr lang="en-US" dirty="0"/>
          </a:p>
        </p:txBody>
      </p:sp>
      <p:pic>
        <p:nvPicPr>
          <p:cNvPr id="19" name="Picture 4" descr="Sharepoint Logo">
            <a:extLst>
              <a:ext uri="{FF2B5EF4-FFF2-40B4-BE49-F238E27FC236}">
                <a16:creationId xmlns:a16="http://schemas.microsoft.com/office/drawing/2014/main" id="{202CE594-B990-40B1-945A-D6C82F48A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9" y="736350"/>
            <a:ext cx="548625" cy="53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BB604D8-5AAC-4130-A7A4-887A9BF4B2A2}"/>
              </a:ext>
            </a:extLst>
          </p:cNvPr>
          <p:cNvSpPr txBox="1"/>
          <p:nvPr/>
        </p:nvSpPr>
        <p:spPr>
          <a:xfrm>
            <a:off x="7081123" y="694456"/>
            <a:ext cx="2361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Files: </a:t>
            </a:r>
            <a:r>
              <a:rPr lang="en-US" dirty="0">
                <a:hlinkClick r:id="rId5"/>
              </a:rPr>
              <a:t>Documents</a:t>
            </a:r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E74454-6636-4F32-B1D0-2A2F5B77A6F7}"/>
              </a:ext>
            </a:extLst>
          </p:cNvPr>
          <p:cNvGrpSpPr/>
          <p:nvPr/>
        </p:nvGrpSpPr>
        <p:grpSpPr>
          <a:xfrm>
            <a:off x="11045125" y="736350"/>
            <a:ext cx="899225" cy="476251"/>
            <a:chOff x="300925" y="849175"/>
            <a:chExt cx="899225" cy="47625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60E1681-3865-4EE3-9934-30E6D339F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0925" y="849175"/>
              <a:ext cx="895350" cy="47625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65519A8-87C1-4218-8E9D-EA2183DDF44D}"/>
                </a:ext>
              </a:extLst>
            </p:cNvPr>
            <p:cNvSpPr/>
            <p:nvPr/>
          </p:nvSpPr>
          <p:spPr>
            <a:xfrm>
              <a:off x="304800" y="914400"/>
              <a:ext cx="895350" cy="3143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8EB5DBB-927B-4DAF-B87B-4BA01FF11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4485" y="1258038"/>
            <a:ext cx="2999865" cy="44398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C93F31D-BF92-4DFB-9979-92C853C142D8}"/>
              </a:ext>
            </a:extLst>
          </p:cNvPr>
          <p:cNvGrpSpPr/>
          <p:nvPr/>
        </p:nvGrpSpPr>
        <p:grpSpPr>
          <a:xfrm>
            <a:off x="5950533" y="1258496"/>
            <a:ext cx="2797973" cy="3932630"/>
            <a:chOff x="5659882" y="1258496"/>
            <a:chExt cx="2802589" cy="43458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E3796F-8553-4D10-913C-40DEC6C14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59882" y="1258496"/>
              <a:ext cx="2802589" cy="4345846"/>
            </a:xfrm>
            <a:prstGeom prst="rect">
              <a:avLst/>
            </a:prstGeom>
            <a:ln w="63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A3B09BB-42BF-4E1A-8B14-7D961D322241}"/>
                </a:ext>
              </a:extLst>
            </p:cNvPr>
            <p:cNvSpPr/>
            <p:nvPr/>
          </p:nvSpPr>
          <p:spPr>
            <a:xfrm>
              <a:off x="5726420" y="3511126"/>
              <a:ext cx="2068490" cy="33522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170CB00-D4AA-4F11-8BFC-341780DC0C79}"/>
              </a:ext>
            </a:extLst>
          </p:cNvPr>
          <p:cNvSpPr txBox="1"/>
          <p:nvPr/>
        </p:nvSpPr>
        <p:spPr>
          <a:xfrm>
            <a:off x="1309272" y="664959"/>
            <a:ext cx="4075918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Sharing Files and Folders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CB4A574-02CC-4ADA-BE23-624D069CB11F}"/>
              </a:ext>
            </a:extLst>
          </p:cNvPr>
          <p:cNvSpPr txBox="1"/>
          <p:nvPr/>
        </p:nvSpPr>
        <p:spPr>
          <a:xfrm>
            <a:off x="1291997" y="1146055"/>
            <a:ext cx="421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When sharing links always user the option ‘People with existing access’ to avoid adding users to the item without having access to the site. </a:t>
            </a:r>
          </a:p>
        </p:txBody>
      </p:sp>
    </p:spTree>
    <p:extLst>
      <p:ext uri="{BB962C8B-B14F-4D97-AF65-F5344CB8AC3E}">
        <p14:creationId xmlns:p14="http://schemas.microsoft.com/office/powerpoint/2010/main" val="505529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2F4C25-9421-4D34-B3D4-1BC9E99B1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90" y="4126440"/>
            <a:ext cx="8681197" cy="2460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59CA9A-6869-4392-B12D-960823DCE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273"/>
          <a:stretch/>
        </p:blipFill>
        <p:spPr>
          <a:xfrm>
            <a:off x="247650" y="626599"/>
            <a:ext cx="8223997" cy="34524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303ECD-A2AA-48C7-81B8-3027C9C633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244"/>
          <a:stretch/>
        </p:blipFill>
        <p:spPr>
          <a:xfrm>
            <a:off x="7277100" y="1800500"/>
            <a:ext cx="4600575" cy="36504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folder sharing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3567E-6B2A-48DC-BBB6-27619B751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3667" y="6048735"/>
            <a:ext cx="4016191" cy="7291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8A330F-D106-4AA5-853F-795A9F8667E5}"/>
              </a:ext>
            </a:extLst>
          </p:cNvPr>
          <p:cNvSpPr txBox="1"/>
          <p:nvPr/>
        </p:nvSpPr>
        <p:spPr>
          <a:xfrm>
            <a:off x="9368120" y="5719486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0" u="none" strike="noStrike" dirty="0">
                <a:solidFill>
                  <a:srgbClr val="03787C"/>
                </a:solidFill>
                <a:effectLst/>
                <a:latin typeface="Segoe UI" panose="020B0502040204020203" pitchFamily="34" charset="0"/>
                <a:hlinkClick r:id="rId6" tooltip="Access requests and invitations"/>
              </a:rPr>
              <a:t>Access requests and invitations</a:t>
            </a:r>
            <a:endParaRPr lang="en-US" sz="1200" b="1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57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E002B1-CDC1-4387-9F92-83AF66EF9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5" y="518798"/>
            <a:ext cx="5857875" cy="473392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File sharing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53E22A-3743-4E47-A4D2-11F509DA73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495"/>
          <a:stretch/>
        </p:blipFill>
        <p:spPr>
          <a:xfrm>
            <a:off x="166687" y="3942107"/>
            <a:ext cx="9735194" cy="24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16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D7BD49-5B3C-4A7B-AB85-18A2AC6F6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7" y="2293065"/>
            <a:ext cx="11554757" cy="39839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9F15A9C-44F0-4EF3-9AD5-1ACB02F971FE}"/>
              </a:ext>
            </a:extLst>
          </p:cNvPr>
          <p:cNvSpPr txBox="1"/>
          <p:nvPr/>
        </p:nvSpPr>
        <p:spPr>
          <a:xfrm>
            <a:off x="269784" y="688082"/>
            <a:ext cx="11609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/_api/web/sitegroups?$select=Title,Description,Users/Title,Users/Email&amp;$expand=Users</a:t>
            </a:r>
            <a:endParaRPr lang="en-US" sz="2400" dirty="0"/>
          </a:p>
          <a:p>
            <a:r>
              <a:rPr lang="en-US" sz="2400" dirty="0"/>
              <a:t>Select Title, Description</a:t>
            </a:r>
          </a:p>
          <a:p>
            <a:r>
              <a:rPr lang="en-US" sz="2400" dirty="0"/>
              <a:t>Select Title, Email from Users</a:t>
            </a:r>
          </a:p>
        </p:txBody>
      </p:sp>
      <p:pic>
        <p:nvPicPr>
          <p:cNvPr id="2050" name="Picture 2" descr="Authorization object relations">
            <a:extLst>
              <a:ext uri="{FF2B5EF4-FFF2-40B4-BE49-F238E27FC236}">
                <a16:creationId xmlns:a16="http://schemas.microsoft.com/office/drawing/2014/main" id="{F88C49A7-3471-40FD-951A-73B2F343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44" y="1175053"/>
            <a:ext cx="5189024" cy="3583119"/>
          </a:xfrm>
          <a:prstGeom prst="rect">
            <a:avLst/>
          </a:prstGeom>
          <a:noFill/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sitegroups expand to users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25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DD8C3A-2C74-4AA9-B6C1-747AC41C89E7}"/>
              </a:ext>
            </a:extLst>
          </p:cNvPr>
          <p:cNvSpPr txBox="1"/>
          <p:nvPr/>
        </p:nvSpPr>
        <p:spPr>
          <a:xfrm>
            <a:off x="6861129" y="1275996"/>
            <a:ext cx="2839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5"/>
              </a:rPr>
              <a:t>/_api/web/sitegroups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8515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FC4994-F3AA-4FAC-B769-2614DCA90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2"/>
          <a:stretch/>
        </p:blipFill>
        <p:spPr>
          <a:xfrm>
            <a:off x="104175" y="2776322"/>
            <a:ext cx="11410090" cy="38902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9F15A9C-44F0-4EF3-9AD5-1ACB02F971FE}"/>
              </a:ext>
            </a:extLst>
          </p:cNvPr>
          <p:cNvSpPr txBox="1"/>
          <p:nvPr/>
        </p:nvSpPr>
        <p:spPr>
          <a:xfrm>
            <a:off x="269784" y="688082"/>
            <a:ext cx="11609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/_api/web/siteusers?$select=Title,Email,Groups/Title,Groups/Description&amp;$expand=Groups</a:t>
            </a:r>
            <a:endParaRPr lang="en-US" sz="2400" dirty="0"/>
          </a:p>
          <a:p>
            <a:r>
              <a:rPr lang="en-US" sz="2400" dirty="0"/>
              <a:t>Select: Title, Email</a:t>
            </a:r>
          </a:p>
          <a:p>
            <a:r>
              <a:rPr lang="en-US" sz="2400" dirty="0"/>
              <a:t>Select: Title, Description from Groups</a:t>
            </a:r>
          </a:p>
        </p:txBody>
      </p:sp>
      <p:pic>
        <p:nvPicPr>
          <p:cNvPr id="2050" name="Picture 2" descr="Authorization object relations">
            <a:extLst>
              <a:ext uri="{FF2B5EF4-FFF2-40B4-BE49-F238E27FC236}">
                <a16:creationId xmlns:a16="http://schemas.microsoft.com/office/drawing/2014/main" id="{F88C49A7-3471-40FD-951A-73B2F343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125" y="1101449"/>
            <a:ext cx="3880150" cy="2679317"/>
          </a:xfrm>
          <a:prstGeom prst="rect">
            <a:avLst/>
          </a:prstGeom>
          <a:noFill/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siteusers expand to Groups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26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DD8C3A-2C74-4AA9-B6C1-747AC41C89E7}"/>
              </a:ext>
            </a:extLst>
          </p:cNvPr>
          <p:cNvSpPr txBox="1"/>
          <p:nvPr/>
        </p:nvSpPr>
        <p:spPr>
          <a:xfrm>
            <a:off x="6861129" y="1275996"/>
            <a:ext cx="2839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5"/>
              </a:rPr>
              <a:t>/_api/web/siteusers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179A95-E243-4ED5-B8A0-F110EF918ADF}"/>
              </a:ext>
            </a:extLst>
          </p:cNvPr>
          <p:cNvSpPr txBox="1"/>
          <p:nvPr/>
        </p:nvSpPr>
        <p:spPr>
          <a:xfrm>
            <a:off x="269725" y="2211572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Alex Wilber has access to the file below but does not have access to the site.</a:t>
            </a:r>
          </a:p>
        </p:txBody>
      </p:sp>
    </p:spTree>
    <p:extLst>
      <p:ext uri="{BB962C8B-B14F-4D97-AF65-F5344CB8AC3E}">
        <p14:creationId xmlns:p14="http://schemas.microsoft.com/office/powerpoint/2010/main" val="1552915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160B86A-B631-4102-B339-17965A227946}"/>
              </a:ext>
            </a:extLst>
          </p:cNvPr>
          <p:cNvGrpSpPr/>
          <p:nvPr/>
        </p:nvGrpSpPr>
        <p:grpSpPr>
          <a:xfrm>
            <a:off x="251076" y="2161453"/>
            <a:ext cx="7365065" cy="1724025"/>
            <a:chOff x="251076" y="2277203"/>
            <a:chExt cx="7365065" cy="172402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7711642-0AB0-4F1C-BD30-D77A7CC2D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277" r="2677"/>
            <a:stretch/>
          </p:blipFill>
          <p:spPr>
            <a:xfrm>
              <a:off x="2280213" y="2277203"/>
              <a:ext cx="5335928" cy="17240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9F4985-1D9B-428F-9561-CB70647BA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8881"/>
            <a:stretch/>
          </p:blipFill>
          <p:spPr>
            <a:xfrm>
              <a:off x="304801" y="2277203"/>
              <a:ext cx="1975412" cy="172402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F381B6-AF26-471C-A077-79F4A732610D}"/>
                </a:ext>
              </a:extLst>
            </p:cNvPr>
            <p:cNvSpPr txBox="1"/>
            <p:nvPr/>
          </p:nvSpPr>
          <p:spPr>
            <a:xfrm>
              <a:off x="312515" y="2403672"/>
              <a:ext cx="5486400" cy="22860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noFill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8A6647-2F96-43A8-B5A9-3BA689D89C0D}"/>
                </a:ext>
              </a:extLst>
            </p:cNvPr>
            <p:cNvSpPr txBox="1"/>
            <p:nvPr/>
          </p:nvSpPr>
          <p:spPr>
            <a:xfrm>
              <a:off x="302870" y="2914888"/>
              <a:ext cx="5486400" cy="22860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noFill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3AA0BB-A690-46F2-B2A0-840CAF277635}"/>
                </a:ext>
              </a:extLst>
            </p:cNvPr>
            <p:cNvSpPr txBox="1"/>
            <p:nvPr/>
          </p:nvSpPr>
          <p:spPr>
            <a:xfrm>
              <a:off x="251076" y="3420426"/>
              <a:ext cx="5486400" cy="22860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noFill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EDD72CF3-611D-4DB5-AF00-EC90B9C9A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39" y="3966713"/>
            <a:ext cx="8019945" cy="270464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548B8B0-D593-4580-803E-A0F9995A155A}"/>
              </a:ext>
            </a:extLst>
          </p:cNvPr>
          <p:cNvSpPr txBox="1"/>
          <p:nvPr/>
        </p:nvSpPr>
        <p:spPr>
          <a:xfrm>
            <a:off x="7932371" y="5530920"/>
            <a:ext cx="3642458" cy="298121"/>
          </a:xfrm>
          <a:prstGeom prst="rect">
            <a:avLst/>
          </a:prstGeom>
          <a:solidFill>
            <a:srgbClr val="FFFF00">
              <a:alpha val="15000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noFill/>
            </a:endParaRPr>
          </a:p>
        </p:txBody>
      </p:sp>
      <p:pic>
        <p:nvPicPr>
          <p:cNvPr id="2050" name="Picture 2" descr="Authorization object relations">
            <a:extLst>
              <a:ext uri="{FF2B5EF4-FFF2-40B4-BE49-F238E27FC236}">
                <a16:creationId xmlns:a16="http://schemas.microsoft.com/office/drawing/2014/main" id="{F88C49A7-3471-40FD-951A-73B2F343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30" y="1186647"/>
            <a:ext cx="6213384" cy="4290459"/>
          </a:xfrm>
          <a:prstGeom prst="rect">
            <a:avLst/>
          </a:prstGeom>
          <a:noFill/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object model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47E6C-CDC6-4953-B963-1A1EFCBA2296}"/>
              </a:ext>
            </a:extLst>
          </p:cNvPr>
          <p:cNvSpPr txBox="1"/>
          <p:nvPr/>
        </p:nvSpPr>
        <p:spPr>
          <a:xfrm>
            <a:off x="358815" y="682129"/>
            <a:ext cx="11528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Authorization, users, groups, and the object model in SharePoint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907DC0-91AD-46D2-8676-11FEE3FB0944}"/>
              </a:ext>
            </a:extLst>
          </p:cNvPr>
          <p:cNvSpPr txBox="1"/>
          <p:nvPr/>
        </p:nvSpPr>
        <p:spPr>
          <a:xfrm>
            <a:off x="358815" y="1178019"/>
            <a:ext cx="7677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https://docs.microsoft.com/en-us/sharepoint/dev/general-development/authorization-users-groups-and-the-object-model-in-sharepoint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D29760-E502-4915-BB1B-46A5294215BD}"/>
              </a:ext>
            </a:extLst>
          </p:cNvPr>
          <p:cNvSpPr txBox="1"/>
          <p:nvPr/>
        </p:nvSpPr>
        <p:spPr>
          <a:xfrm>
            <a:off x="8162243" y="5467239"/>
            <a:ext cx="3765338" cy="84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B7500"/>
                </a:solidFill>
                <a:effectLst/>
                <a:latin typeface="Consolas" panose="020B0609020204030204" pitchFamily="49" charset="0"/>
                <a:hlinkClick r:id="rId6"/>
              </a:rPr>
              <a:t>/_api/Web/RoleDefinitions</a:t>
            </a:r>
            <a:endParaRPr lang="en-US" b="0" i="0" dirty="0">
              <a:solidFill>
                <a:srgbClr val="0B7500"/>
              </a:solidFill>
              <a:effectLst/>
              <a:latin typeface="Consolas" panose="020B0609020204030204" pitchFamily="49" charset="0"/>
              <a:hlinkClick r:id="rId7"/>
            </a:endParaRPr>
          </a:p>
          <a:p>
            <a:pPr>
              <a:lnSpc>
                <a:spcPct val="200000"/>
              </a:lnSpc>
            </a:pPr>
            <a:r>
              <a:rPr lang="en-US" b="0" i="0" dirty="0">
                <a:solidFill>
                  <a:srgbClr val="0B7500"/>
                </a:solidFill>
                <a:effectLst/>
                <a:latin typeface="Consolas" panose="020B0609020204030204" pitchFamily="49" charset="0"/>
                <a:hlinkClick r:id="rId7"/>
              </a:rPr>
              <a:t>/_api/Web/RoleAssignments</a:t>
            </a:r>
            <a:endParaRPr lang="en-US" b="0" i="0" dirty="0">
              <a:solidFill>
                <a:srgbClr val="0B75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DD8C3A-2C74-4AA9-B6C1-747AC41C89E7}"/>
              </a:ext>
            </a:extLst>
          </p:cNvPr>
          <p:cNvSpPr txBox="1"/>
          <p:nvPr/>
        </p:nvSpPr>
        <p:spPr>
          <a:xfrm>
            <a:off x="9676143" y="3417189"/>
            <a:ext cx="2446699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hlinkClick r:id="rId8"/>
              </a:rPr>
              <a:t>/_api/web/sitegroups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>
                <a:hlinkClick r:id="rId9"/>
              </a:rPr>
              <a:t>/_api/web/siteusers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7E1DCB-2E96-4019-856B-CB42380F5407}"/>
              </a:ext>
            </a:extLst>
          </p:cNvPr>
          <p:cNvSpPr txBox="1"/>
          <p:nvPr/>
        </p:nvSpPr>
        <p:spPr>
          <a:xfrm>
            <a:off x="302870" y="1946701"/>
            <a:ext cx="394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Permission Levels (Role Definitions)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807BEC-3B3E-4062-9EDE-7B7073688539}"/>
              </a:ext>
            </a:extLst>
          </p:cNvPr>
          <p:cNvSpPr txBox="1"/>
          <p:nvPr/>
        </p:nvSpPr>
        <p:spPr>
          <a:xfrm>
            <a:off x="9861176" y="4763983"/>
            <a:ext cx="189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B7500"/>
                </a:solidFill>
                <a:latin typeface="Consolas" panose="020B0609020204030204" pitchFamily="49" charset="0"/>
                <a:hlinkClick r:id="rId10"/>
              </a:rPr>
              <a:t>/_api/Web/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12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CC7F786-0BDB-41F1-9F72-240D96BD3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0399"/>
            <a:ext cx="12192000" cy="458884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	Powershell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28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CFC3B7-E03D-4C1F-B713-5CB30F3AF281}"/>
              </a:ext>
            </a:extLst>
          </p:cNvPr>
          <p:cNvSpPr txBox="1"/>
          <p:nvPr/>
        </p:nvSpPr>
        <p:spPr>
          <a:xfrm>
            <a:off x="530744" y="1744315"/>
            <a:ext cx="1056606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Connect-PnPOnline</a:t>
            </a:r>
            <a:r>
              <a:rPr lang="en-US" sz="20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000080"/>
                </a:solidFill>
                <a:latin typeface="Lucida Console" panose="020B0609040504020204" pitchFamily="49" charset="0"/>
              </a:rPr>
              <a:t>-Url</a:t>
            </a:r>
            <a:r>
              <a:rPr lang="en-US" sz="20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8A2BE2"/>
                </a:solidFill>
                <a:latin typeface="Lucida Console" panose="020B0609040504020204" pitchFamily="49" charset="0"/>
              </a:rPr>
              <a:t>/sites/hr-life</a:t>
            </a:r>
            <a:r>
              <a:rPr lang="en-US" sz="20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000080"/>
                </a:solidFill>
                <a:latin typeface="Lucida Console" panose="020B0609040504020204" pitchFamily="49" charset="0"/>
              </a:rPr>
              <a:t>-UseWebLogin</a:t>
            </a:r>
            <a:endParaRPr lang="en-US" sz="2000" dirty="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Get-PnPUser</a:t>
            </a:r>
            <a:r>
              <a:rPr lang="en-US" sz="2000" dirty="0">
                <a:solidFill>
                  <a:prstClr val="black"/>
                </a:solidFill>
                <a:latin typeface="Lucida Console" panose="020B0609040504020204" pitchFamily="49" charset="0"/>
              </a:rPr>
              <a:t>  </a:t>
            </a:r>
            <a:r>
              <a:rPr lang="en-US" sz="2000" dirty="0">
                <a:solidFill>
                  <a:srgbClr val="000080"/>
                </a:solidFill>
                <a:latin typeface="Lucida Console" panose="020B0609040504020204" pitchFamily="49" charset="0"/>
              </a:rPr>
              <a:t>-WithRightsAssignedDetailed</a:t>
            </a:r>
            <a:r>
              <a:rPr lang="en-US" sz="20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696969"/>
                </a:solidFill>
                <a:latin typeface="Lucida Console" panose="020B0609040504020204" pitchFamily="49" charset="0"/>
              </a:rPr>
              <a:t>|</a:t>
            </a:r>
            <a:r>
              <a:rPr lang="en-US" sz="20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sz="20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8A2BE2"/>
                </a:solidFill>
                <a:latin typeface="Lucida Console" panose="020B0609040504020204" pitchFamily="49" charset="0"/>
              </a:rPr>
              <a:t>Title</a:t>
            </a:r>
            <a:r>
              <a:rPr lang="en-US" sz="2000" dirty="0">
                <a:solidFill>
                  <a:srgbClr val="696969"/>
                </a:solidFill>
                <a:latin typeface="Lucida Console" panose="020B0609040504020204" pitchFamily="49" charset="0"/>
              </a:rPr>
              <a:t>,</a:t>
            </a:r>
            <a:r>
              <a:rPr lang="en-US" sz="2000" dirty="0">
                <a:solidFill>
                  <a:srgbClr val="8A2BE2"/>
                </a:solidFill>
                <a:latin typeface="Lucida Console" panose="020B0609040504020204" pitchFamily="49" charset="0"/>
              </a:rPr>
              <a:t>email</a:t>
            </a:r>
            <a:r>
              <a:rPr lang="en-US" sz="2000" dirty="0">
                <a:solidFill>
                  <a:srgbClr val="696969"/>
                </a:solidFill>
                <a:latin typeface="Lucida Console" panose="020B0609040504020204" pitchFamily="49" charset="0"/>
              </a:rPr>
              <a:t>,</a:t>
            </a:r>
            <a:r>
              <a:rPr lang="en-US" sz="2000" dirty="0">
                <a:solidFill>
                  <a:srgbClr val="8A2BE2"/>
                </a:solidFill>
                <a:latin typeface="Lucida Console" panose="020B0609040504020204" pitchFamily="49" charset="0"/>
              </a:rPr>
              <a:t>Groups</a:t>
            </a:r>
            <a:r>
              <a:rPr lang="en-US" sz="2000" dirty="0">
                <a:solidFill>
                  <a:prstClr val="black"/>
                </a:solidFill>
                <a:latin typeface="Lucida Console" panose="020B0609040504020204" pitchFamily="49" charset="0"/>
              </a:rPr>
              <a:t> 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7465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	Admin page example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29</a:t>
            </a:fld>
            <a:endParaRPr lang="en-US" dirty="0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98AC698D-250A-474C-9B77-3FE07372D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028" y="854528"/>
            <a:ext cx="1727200" cy="135890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A120A4A4-2A62-9845-A22E-D117D80E4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285" y="854528"/>
            <a:ext cx="1778000" cy="1358900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B99C602A-D148-7A4C-9AA8-5D858C5EAB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0885" y="854528"/>
            <a:ext cx="1727200" cy="1358900"/>
          </a:xfrm>
          <a:prstGeom prst="rect">
            <a:avLst/>
          </a:prstGeom>
        </p:spPr>
      </p:pic>
      <p:pic>
        <p:nvPicPr>
          <p:cNvPr id="8" name="Picture 7">
            <a:hlinkClick r:id="rId8"/>
            <a:extLst>
              <a:ext uri="{FF2B5EF4-FFF2-40B4-BE49-F238E27FC236}">
                <a16:creationId xmlns:a16="http://schemas.microsoft.com/office/drawing/2014/main" id="{B93E0BAE-600B-8145-A4F5-336D65CE31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6685" y="854528"/>
            <a:ext cx="1727200" cy="1358900"/>
          </a:xfrm>
          <a:prstGeom prst="rect">
            <a:avLst/>
          </a:prstGeom>
        </p:spPr>
      </p:pic>
      <p:pic>
        <p:nvPicPr>
          <p:cNvPr id="11" name="Picture 10">
            <a:hlinkClick r:id="rId10"/>
            <a:extLst>
              <a:ext uri="{FF2B5EF4-FFF2-40B4-BE49-F238E27FC236}">
                <a16:creationId xmlns:a16="http://schemas.microsoft.com/office/drawing/2014/main" id="{1A7CCAEB-941E-EB4A-8528-BA6E0BB805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3541" y="2444750"/>
            <a:ext cx="3708400" cy="927100"/>
          </a:xfrm>
          <a:prstGeom prst="rect">
            <a:avLst/>
          </a:prstGeom>
        </p:spPr>
      </p:pic>
      <p:pic>
        <p:nvPicPr>
          <p:cNvPr id="13" name="Picture 12">
            <a:hlinkClick r:id="rId12"/>
            <a:extLst>
              <a:ext uri="{FF2B5EF4-FFF2-40B4-BE49-F238E27FC236}">
                <a16:creationId xmlns:a16="http://schemas.microsoft.com/office/drawing/2014/main" id="{591ED799-C89C-3540-8CB6-D3DBB02562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36455" y="2444750"/>
            <a:ext cx="3302000" cy="1041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8FDE01-20C5-8646-9182-828CDBE2FDA5}"/>
              </a:ext>
            </a:extLst>
          </p:cNvPr>
          <p:cNvSpPr txBox="1"/>
          <p:nvPr/>
        </p:nvSpPr>
        <p:spPr>
          <a:xfrm>
            <a:off x="1157513" y="3660322"/>
            <a:ext cx="98769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 REST JSON</a:t>
            </a:r>
          </a:p>
          <a:p>
            <a:r>
              <a:rPr lang="en-US" dirty="0"/>
              <a:t>Web Extension that modifies request header for SharePoint REST API calls to get JSON instead of XML feed.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Available for</a:t>
            </a:r>
          </a:p>
          <a:p>
            <a:r>
              <a:rPr lang="en-US" b="1" dirty="0"/>
              <a:t>Firefox:</a:t>
            </a:r>
            <a:r>
              <a:rPr lang="en-US" dirty="0"/>
              <a:t> </a:t>
            </a:r>
            <a:r>
              <a:rPr lang="en-US" u="sng" dirty="0">
                <a:hlinkClick r:id="rId14" tooltip="https://addons.mozilla.org/firefox/addon/sp-rest-json/"/>
              </a:rPr>
              <a:t>https://addons.mozilla.org/firefox/addon/sp-rest-json/</a:t>
            </a:r>
            <a:endParaRPr lang="en-US" dirty="0"/>
          </a:p>
          <a:p>
            <a:r>
              <a:rPr lang="en-US" b="1" dirty="0"/>
              <a:t>Chrome:</a:t>
            </a:r>
            <a:r>
              <a:rPr lang="en-US" dirty="0"/>
              <a:t> </a:t>
            </a:r>
            <a:r>
              <a:rPr lang="en-US" u="sng" dirty="0">
                <a:hlinkClick r:id="rId15" tooltip="https://chrome.google.com/webstore/detail/sp-rest-json/kcdolhjbipnfgefpjaopfbjbannphidh"/>
              </a:rPr>
              <a:t>https://chrome.google.com/webstore/detail/sp-rest-json/kcdolhjbipnfgefpjaopfbjbannphidh</a:t>
            </a:r>
            <a:endParaRPr lang="en-US" dirty="0"/>
          </a:p>
          <a:p>
            <a:r>
              <a:rPr lang="en-US" b="1" dirty="0"/>
              <a:t>Edge:</a:t>
            </a:r>
            <a:r>
              <a:rPr lang="en-US" dirty="0"/>
              <a:t> </a:t>
            </a:r>
            <a:r>
              <a:rPr lang="en-US" u="sng" dirty="0">
                <a:hlinkClick r:id="rId16" tooltip="https://microsoftedge.microsoft.com/addons/detail/mdjmgobkbnldmmchokoaefcaldhpdfoi"/>
              </a:rPr>
              <a:t>https://microsoftedge.microsoft.com/addons/detail/mdjmgobkbnldmmchokoaefcaldhpdfoi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1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Organization maturity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2743200" cy="365125"/>
          </a:xfrm>
        </p:spPr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7FEE3B-9DB7-4735-A855-7831F01B54EB}"/>
              </a:ext>
            </a:extLst>
          </p:cNvPr>
          <p:cNvGrpSpPr/>
          <p:nvPr/>
        </p:nvGrpSpPr>
        <p:grpSpPr>
          <a:xfrm>
            <a:off x="981074" y="750402"/>
            <a:ext cx="9572625" cy="5802525"/>
            <a:chOff x="304800" y="115961"/>
            <a:chExt cx="8610600" cy="5219385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A363297-6181-44B7-A850-8FE269FA53AE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1970173"/>
              <a:ext cx="3062626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C69615A-A77A-4DF6-A8B6-E4AA4F41E4EF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48688"/>
              <a:ext cx="3062626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01CC42E-3BFA-4FD7-987C-8A7599878137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927203"/>
              <a:ext cx="3062626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823E3F0-3214-40AA-911D-6557847AD758}"/>
                </a:ext>
              </a:extLst>
            </p:cNvPr>
            <p:cNvGrpSpPr/>
            <p:nvPr/>
          </p:nvGrpSpPr>
          <p:grpSpPr>
            <a:xfrm>
              <a:off x="304800" y="115961"/>
              <a:ext cx="8610600" cy="4834235"/>
              <a:chOff x="0" y="155343"/>
              <a:chExt cx="12312917" cy="6686918"/>
            </a:xfrm>
          </p:grpSpPr>
          <p:sp>
            <p:nvSpPr>
              <p:cNvPr id="85" name="Title 1">
                <a:extLst>
                  <a:ext uri="{FF2B5EF4-FFF2-40B4-BE49-F238E27FC236}">
                    <a16:creationId xmlns:a16="http://schemas.microsoft.com/office/drawing/2014/main" id="{D211E70A-F41A-4BE8-A07B-4943F91E54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55343"/>
                <a:ext cx="12312917" cy="116168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400" b="1" kern="12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0" dirty="0">
                    <a:solidFill>
                      <a:schemeClr val="tx1"/>
                    </a:solidFill>
                  </a:rPr>
                  <a:t>Balancing end user access &amp; IT administration</a:t>
                </a:r>
              </a:p>
            </p:txBody>
          </p:sp>
          <p:sp>
            <p:nvSpPr>
              <p:cNvPr id="86" name="Text Placeholder 1">
                <a:extLst>
                  <a:ext uri="{FF2B5EF4-FFF2-40B4-BE49-F238E27FC236}">
                    <a16:creationId xmlns:a16="http://schemas.microsoft.com/office/drawing/2014/main" id="{CA103A66-A065-41E1-8784-9598FC6772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209664"/>
                <a:ext cx="4623797" cy="2669292"/>
              </a:xfrm>
              <a:prstGeom prst="rect">
                <a:avLst/>
              </a:prstGeom>
            </p:spPr>
            <p:txBody>
              <a:bodyPr vert="horz" wrap="square" lIns="146285" tIns="91428" rIns="146285" bIns="91428" rtlCol="0">
                <a:spAutoFit/>
              </a:bodyPr>
              <a:lstStyle>
                <a:lvl1pPr marL="342834" marR="0" indent="-342834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3999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j-lt"/>
                    <a:ea typeface="+mn-ea"/>
                    <a:cs typeface="+mn-cs"/>
                  </a:defRPr>
                </a:lvl1pPr>
                <a:lvl2pPr marL="584088" marR="0" indent="-241253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799946" marR="0" indent="-228557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1028503" marR="0" indent="-228557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18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1257058" marR="0" indent="-228557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18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2564548" indent="-233141" algn="l" defTabSz="9325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0830" indent="-233141" algn="l" defTabSz="9325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112" indent="-233141" algn="l" defTabSz="9325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3394" indent="-233141" algn="l" defTabSz="9325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623">
                          <a:srgbClr val="353535"/>
                        </a:gs>
                        <a:gs pos="29000">
                          <a:srgbClr val="353535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Store anything</a:t>
                </a:r>
              </a:p>
              <a:p>
                <a:pPr marL="0" marR="0" lvl="0" indent="0" algn="l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623">
                        <a:srgbClr val="353535"/>
                      </a:gs>
                      <a:gs pos="29000">
                        <a:srgbClr val="353535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l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623">
                          <a:srgbClr val="353535"/>
                        </a:gs>
                        <a:gs pos="29000">
                          <a:srgbClr val="353535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Share with anyone</a:t>
                </a:r>
              </a:p>
              <a:p>
                <a:pPr marL="0" marR="0" lvl="0" indent="0" algn="l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623">
                        <a:srgbClr val="353535"/>
                      </a:gs>
                      <a:gs pos="29000">
                        <a:srgbClr val="353535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l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623">
                          <a:srgbClr val="353535"/>
                        </a:gs>
                        <a:gs pos="29000">
                          <a:srgbClr val="353535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Access from anywhere</a:t>
                </a:r>
              </a:p>
              <a:p>
                <a:pPr marL="0" marR="0" lvl="0" indent="0" algn="l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623">
                        <a:srgbClr val="353535"/>
                      </a:gs>
                      <a:gs pos="29000">
                        <a:srgbClr val="353535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l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623">
                          <a:srgbClr val="353535"/>
                        </a:gs>
                        <a:gs pos="29000">
                          <a:srgbClr val="353535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Use all my devices </a:t>
                </a:r>
              </a:p>
            </p:txBody>
          </p:sp>
          <p:sp>
            <p:nvSpPr>
              <p:cNvPr id="87" name="Text Placeholder 1">
                <a:extLst>
                  <a:ext uri="{FF2B5EF4-FFF2-40B4-BE49-F238E27FC236}">
                    <a16:creationId xmlns:a16="http://schemas.microsoft.com/office/drawing/2014/main" id="{12706FFE-E50A-43C9-9309-F572F2C1AF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9120" y="2197813"/>
                <a:ext cx="4623797" cy="2669292"/>
              </a:xfrm>
              <a:prstGeom prst="rect">
                <a:avLst/>
              </a:prstGeom>
            </p:spPr>
            <p:txBody>
              <a:bodyPr vert="horz" wrap="square" lIns="146285" tIns="91428" rIns="146285" bIns="91428" rtlCol="0">
                <a:spAutoFit/>
              </a:bodyPr>
              <a:lstStyle>
                <a:lvl1pPr marL="342834" marR="0" indent="-342834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3999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j-lt"/>
                    <a:ea typeface="+mn-ea"/>
                    <a:cs typeface="+mn-cs"/>
                  </a:defRPr>
                </a:lvl1pPr>
                <a:lvl2pPr marL="584088" marR="0" indent="-241253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799946" marR="0" indent="-228557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1028503" marR="0" indent="-228557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18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1257058" marR="0" indent="-228557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18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2564548" indent="-233141" algn="l" defTabSz="9325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0830" indent="-233141" algn="l" defTabSz="9325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112" indent="-233141" algn="l" defTabSz="9325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3394" indent="-233141" algn="l" defTabSz="9325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623">
                          <a:srgbClr val="353535"/>
                        </a:gs>
                        <a:gs pos="29000">
                          <a:srgbClr val="353535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Full auditing transparency</a:t>
                </a:r>
              </a:p>
              <a:p>
                <a:pPr marL="0" marR="0" lvl="0" indent="0" algn="r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623">
                        <a:srgbClr val="353535"/>
                      </a:gs>
                      <a:gs pos="29000">
                        <a:srgbClr val="353535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r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623">
                          <a:srgbClr val="353535"/>
                        </a:gs>
                        <a:gs pos="29000">
                          <a:srgbClr val="353535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Control external access</a:t>
                </a:r>
              </a:p>
              <a:p>
                <a:pPr marL="0" marR="0" lvl="0" indent="0" algn="r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623">
                        <a:srgbClr val="353535"/>
                      </a:gs>
                      <a:gs pos="29000">
                        <a:srgbClr val="353535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r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623">
                          <a:srgbClr val="353535"/>
                        </a:gs>
                        <a:gs pos="29000">
                          <a:srgbClr val="353535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Protect sensitive data</a:t>
                </a:r>
              </a:p>
              <a:p>
                <a:pPr marL="0" marR="0" lvl="0" indent="0" algn="r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623">
                        <a:srgbClr val="353535"/>
                      </a:gs>
                      <a:gs pos="29000">
                        <a:srgbClr val="353535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r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623">
                          <a:srgbClr val="353535"/>
                        </a:gs>
                        <a:gs pos="29000">
                          <a:srgbClr val="353535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Control unmanaged devices </a:t>
                </a: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CB6F2AE9-0951-4C1F-BC02-42B36D6357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520" y="2720167"/>
                <a:ext cx="4379469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C385381B-942F-45F5-AF6E-2E11880729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520" y="3382069"/>
                <a:ext cx="4379469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E5E35C3-6BE6-4C84-B380-19DD910500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520" y="4043972"/>
                <a:ext cx="4379469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Freeform 66">
                <a:extLst>
                  <a:ext uri="{FF2B5EF4-FFF2-40B4-BE49-F238E27FC236}">
                    <a16:creationId xmlns:a16="http://schemas.microsoft.com/office/drawing/2014/main" id="{A157EE39-F730-4334-87D1-9E6AFF198515}"/>
                  </a:ext>
                </a:extLst>
              </p:cNvPr>
              <p:cNvSpPr/>
              <p:nvPr/>
            </p:nvSpPr>
            <p:spPr bwMode="auto">
              <a:xfrm>
                <a:off x="5686200" y="2972160"/>
                <a:ext cx="312892" cy="1194880"/>
              </a:xfrm>
              <a:custGeom>
                <a:avLst/>
                <a:gdLst>
                  <a:gd name="connsiteX0" fmla="*/ 156419 w 312838"/>
                  <a:gd name="connsiteY0" fmla="*/ 0 h 1195032"/>
                  <a:gd name="connsiteX1" fmla="*/ 165202 w 312838"/>
                  <a:gd name="connsiteY1" fmla="*/ 14457 h 1195032"/>
                  <a:gd name="connsiteX2" fmla="*/ 312838 w 312838"/>
                  <a:gd name="connsiteY2" fmla="*/ 597516 h 1195032"/>
                  <a:gd name="connsiteX3" fmla="*/ 165202 w 312838"/>
                  <a:gd name="connsiteY3" fmla="*/ 1180575 h 1195032"/>
                  <a:gd name="connsiteX4" fmla="*/ 156419 w 312838"/>
                  <a:gd name="connsiteY4" fmla="*/ 1195032 h 1195032"/>
                  <a:gd name="connsiteX5" fmla="*/ 147636 w 312838"/>
                  <a:gd name="connsiteY5" fmla="*/ 1180575 h 1195032"/>
                  <a:gd name="connsiteX6" fmla="*/ 0 w 312838"/>
                  <a:gd name="connsiteY6" fmla="*/ 597516 h 1195032"/>
                  <a:gd name="connsiteX7" fmla="*/ 147636 w 312838"/>
                  <a:gd name="connsiteY7" fmla="*/ 14457 h 1195032"/>
                  <a:gd name="connsiteX8" fmla="*/ 156419 w 312838"/>
                  <a:gd name="connsiteY8" fmla="*/ 0 h 119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838" h="1195032">
                    <a:moveTo>
                      <a:pt x="156419" y="0"/>
                    </a:moveTo>
                    <a:lnTo>
                      <a:pt x="165202" y="14457"/>
                    </a:lnTo>
                    <a:cubicBezTo>
                      <a:pt x="259356" y="187779"/>
                      <a:pt x="312838" y="386402"/>
                      <a:pt x="312838" y="597516"/>
                    </a:cubicBezTo>
                    <a:cubicBezTo>
                      <a:pt x="312838" y="808630"/>
                      <a:pt x="259356" y="1007253"/>
                      <a:pt x="165202" y="1180575"/>
                    </a:cubicBezTo>
                    <a:lnTo>
                      <a:pt x="156419" y="1195032"/>
                    </a:lnTo>
                    <a:lnTo>
                      <a:pt x="147636" y="1180575"/>
                    </a:lnTo>
                    <a:cubicBezTo>
                      <a:pt x="53482" y="1007253"/>
                      <a:pt x="0" y="808630"/>
                      <a:pt x="0" y="597516"/>
                    </a:cubicBezTo>
                    <a:cubicBezTo>
                      <a:pt x="0" y="386402"/>
                      <a:pt x="53482" y="187779"/>
                      <a:pt x="147636" y="14457"/>
                    </a:cubicBezTo>
                    <a:lnTo>
                      <a:pt x="156419" y="0"/>
                    </a:lnTo>
                    <a:close/>
                  </a:path>
                </a:pathLst>
              </a:custGeom>
              <a:solidFill>
                <a:srgbClr val="D83B01"/>
              </a:solidFill>
              <a:ln w="127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7" tIns="146285" rIns="182857" bIns="146285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379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2" name="Freeform 68">
                <a:extLst>
                  <a:ext uri="{FF2B5EF4-FFF2-40B4-BE49-F238E27FC236}">
                    <a16:creationId xmlns:a16="http://schemas.microsoft.com/office/drawing/2014/main" id="{24DEDE03-EF9A-44A1-8F6C-C1846EF4BD99}"/>
                  </a:ext>
                </a:extLst>
              </p:cNvPr>
              <p:cNvSpPr/>
              <p:nvPr/>
            </p:nvSpPr>
            <p:spPr bwMode="auto">
              <a:xfrm>
                <a:off x="5707356" y="2960001"/>
                <a:ext cx="312798" cy="1194880"/>
              </a:xfrm>
              <a:custGeom>
                <a:avLst/>
                <a:gdLst>
                  <a:gd name="connsiteX0" fmla="*/ 156419 w 312838"/>
                  <a:gd name="connsiteY0" fmla="*/ 0 h 1195032"/>
                  <a:gd name="connsiteX1" fmla="*/ 165202 w 312838"/>
                  <a:gd name="connsiteY1" fmla="*/ 14457 h 1195032"/>
                  <a:gd name="connsiteX2" fmla="*/ 312838 w 312838"/>
                  <a:gd name="connsiteY2" fmla="*/ 597516 h 1195032"/>
                  <a:gd name="connsiteX3" fmla="*/ 165202 w 312838"/>
                  <a:gd name="connsiteY3" fmla="*/ 1180575 h 1195032"/>
                  <a:gd name="connsiteX4" fmla="*/ 156419 w 312838"/>
                  <a:gd name="connsiteY4" fmla="*/ 1195032 h 1195032"/>
                  <a:gd name="connsiteX5" fmla="*/ 147636 w 312838"/>
                  <a:gd name="connsiteY5" fmla="*/ 1180575 h 1195032"/>
                  <a:gd name="connsiteX6" fmla="*/ 0 w 312838"/>
                  <a:gd name="connsiteY6" fmla="*/ 597516 h 1195032"/>
                  <a:gd name="connsiteX7" fmla="*/ 147636 w 312838"/>
                  <a:gd name="connsiteY7" fmla="*/ 14457 h 1195032"/>
                  <a:gd name="connsiteX8" fmla="*/ 156419 w 312838"/>
                  <a:gd name="connsiteY8" fmla="*/ 0 h 119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838" h="1195032">
                    <a:moveTo>
                      <a:pt x="156419" y="0"/>
                    </a:moveTo>
                    <a:lnTo>
                      <a:pt x="165202" y="14457"/>
                    </a:lnTo>
                    <a:cubicBezTo>
                      <a:pt x="259356" y="187779"/>
                      <a:pt x="312838" y="386402"/>
                      <a:pt x="312838" y="597516"/>
                    </a:cubicBezTo>
                    <a:cubicBezTo>
                      <a:pt x="312838" y="808630"/>
                      <a:pt x="259356" y="1007253"/>
                      <a:pt x="165202" y="1180575"/>
                    </a:cubicBezTo>
                    <a:lnTo>
                      <a:pt x="156419" y="1195032"/>
                    </a:lnTo>
                    <a:lnTo>
                      <a:pt x="147636" y="1180575"/>
                    </a:lnTo>
                    <a:cubicBezTo>
                      <a:pt x="53482" y="1007253"/>
                      <a:pt x="0" y="808630"/>
                      <a:pt x="0" y="597516"/>
                    </a:cubicBezTo>
                    <a:cubicBezTo>
                      <a:pt x="0" y="386402"/>
                      <a:pt x="53482" y="187779"/>
                      <a:pt x="147636" y="14457"/>
                    </a:cubicBezTo>
                    <a:lnTo>
                      <a:pt x="15641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7" tIns="146285" rIns="182857" bIns="146285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379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3" name="Freeform 65">
                <a:extLst>
                  <a:ext uri="{FF2B5EF4-FFF2-40B4-BE49-F238E27FC236}">
                    <a16:creationId xmlns:a16="http://schemas.microsoft.com/office/drawing/2014/main" id="{3B5376D4-7300-46C1-8A79-981AAFDDD4ED}"/>
                  </a:ext>
                </a:extLst>
              </p:cNvPr>
              <p:cNvSpPr/>
              <p:nvPr/>
            </p:nvSpPr>
            <p:spPr bwMode="auto">
              <a:xfrm>
                <a:off x="3543544" y="2346537"/>
                <a:ext cx="2289726" cy="2446127"/>
              </a:xfrm>
              <a:custGeom>
                <a:avLst/>
                <a:gdLst>
                  <a:gd name="connsiteX0" fmla="*/ 1223219 w 2290019"/>
                  <a:gd name="connsiteY0" fmla="*/ 0 h 2446438"/>
                  <a:gd name="connsiteX1" fmla="*/ 2237531 w 2290019"/>
                  <a:gd name="connsiteY1" fmla="*/ 539306 h 2446438"/>
                  <a:gd name="connsiteX2" fmla="*/ 2290019 w 2290019"/>
                  <a:gd name="connsiteY2" fmla="*/ 625703 h 2446438"/>
                  <a:gd name="connsiteX3" fmla="*/ 2281236 w 2290019"/>
                  <a:gd name="connsiteY3" fmla="*/ 640160 h 2446438"/>
                  <a:gd name="connsiteX4" fmla="*/ 2133600 w 2290019"/>
                  <a:gd name="connsiteY4" fmla="*/ 1223219 h 2446438"/>
                  <a:gd name="connsiteX5" fmla="*/ 2281236 w 2290019"/>
                  <a:gd name="connsiteY5" fmla="*/ 1806278 h 2446438"/>
                  <a:gd name="connsiteX6" fmla="*/ 2290019 w 2290019"/>
                  <a:gd name="connsiteY6" fmla="*/ 1820735 h 2446438"/>
                  <a:gd name="connsiteX7" fmla="*/ 2237531 w 2290019"/>
                  <a:gd name="connsiteY7" fmla="*/ 1907132 h 2446438"/>
                  <a:gd name="connsiteX8" fmla="*/ 1223219 w 2290019"/>
                  <a:gd name="connsiteY8" fmla="*/ 2446438 h 2446438"/>
                  <a:gd name="connsiteX9" fmla="*/ 0 w 2290019"/>
                  <a:gd name="connsiteY9" fmla="*/ 1223219 h 2446438"/>
                  <a:gd name="connsiteX10" fmla="*/ 1223219 w 2290019"/>
                  <a:gd name="connsiteY10" fmla="*/ 0 h 244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0019" h="2446438">
                    <a:moveTo>
                      <a:pt x="1223219" y="0"/>
                    </a:moveTo>
                    <a:cubicBezTo>
                      <a:pt x="1645447" y="0"/>
                      <a:pt x="2017710" y="213927"/>
                      <a:pt x="2237531" y="539306"/>
                    </a:cubicBezTo>
                    <a:lnTo>
                      <a:pt x="2290019" y="625703"/>
                    </a:lnTo>
                    <a:lnTo>
                      <a:pt x="2281236" y="640160"/>
                    </a:lnTo>
                    <a:cubicBezTo>
                      <a:pt x="2187082" y="813482"/>
                      <a:pt x="2133600" y="1012105"/>
                      <a:pt x="2133600" y="1223219"/>
                    </a:cubicBezTo>
                    <a:cubicBezTo>
                      <a:pt x="2133600" y="1434333"/>
                      <a:pt x="2187082" y="1632956"/>
                      <a:pt x="2281236" y="1806278"/>
                    </a:cubicBezTo>
                    <a:lnTo>
                      <a:pt x="2290019" y="1820735"/>
                    </a:lnTo>
                    <a:lnTo>
                      <a:pt x="2237531" y="1907132"/>
                    </a:lnTo>
                    <a:cubicBezTo>
                      <a:pt x="2017710" y="2232511"/>
                      <a:pt x="1645447" y="2446438"/>
                      <a:pt x="1223219" y="2446438"/>
                    </a:cubicBezTo>
                    <a:cubicBezTo>
                      <a:pt x="547654" y="2446438"/>
                      <a:pt x="0" y="1898784"/>
                      <a:pt x="0" y="1223219"/>
                    </a:cubicBezTo>
                    <a:cubicBezTo>
                      <a:pt x="0" y="547654"/>
                      <a:pt x="547654" y="0"/>
                      <a:pt x="1223219" y="0"/>
                    </a:cubicBezTo>
                    <a:close/>
                  </a:path>
                </a:pathLst>
              </a:custGeom>
              <a:solidFill>
                <a:srgbClr val="0078D7"/>
              </a:solidFill>
              <a:ln w="127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7" tIns="146285" rIns="182857" bIns="457142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9623">
                          <a:srgbClr val="FFFFFF"/>
                        </a:gs>
                        <a:gs pos="29000">
                          <a:srgbClr val="FFFFFF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End User</a:t>
                </a:r>
              </a:p>
            </p:txBody>
          </p:sp>
          <p:sp>
            <p:nvSpPr>
              <p:cNvPr id="94" name="Freeform 64">
                <a:extLst>
                  <a:ext uri="{FF2B5EF4-FFF2-40B4-BE49-F238E27FC236}">
                    <a16:creationId xmlns:a16="http://schemas.microsoft.com/office/drawing/2014/main" id="{4D1B4211-571D-4DF1-8DCB-4F5782AEEFC1}"/>
                  </a:ext>
                </a:extLst>
              </p:cNvPr>
              <p:cNvSpPr/>
              <p:nvPr/>
            </p:nvSpPr>
            <p:spPr bwMode="auto">
              <a:xfrm>
                <a:off x="5837237" y="2313808"/>
                <a:ext cx="2289726" cy="2446127"/>
              </a:xfrm>
              <a:custGeom>
                <a:avLst/>
                <a:gdLst>
                  <a:gd name="connsiteX0" fmla="*/ 1066800 w 2290019"/>
                  <a:gd name="connsiteY0" fmla="*/ 0 h 2446438"/>
                  <a:gd name="connsiteX1" fmla="*/ 2290019 w 2290019"/>
                  <a:gd name="connsiteY1" fmla="*/ 1223219 h 2446438"/>
                  <a:gd name="connsiteX2" fmla="*/ 1066800 w 2290019"/>
                  <a:gd name="connsiteY2" fmla="*/ 2446438 h 2446438"/>
                  <a:gd name="connsiteX3" fmla="*/ 52488 w 2290019"/>
                  <a:gd name="connsiteY3" fmla="*/ 1907132 h 2446438"/>
                  <a:gd name="connsiteX4" fmla="*/ 0 w 2290019"/>
                  <a:gd name="connsiteY4" fmla="*/ 1820735 h 2446438"/>
                  <a:gd name="connsiteX5" fmla="*/ 8783 w 2290019"/>
                  <a:gd name="connsiteY5" fmla="*/ 1806278 h 2446438"/>
                  <a:gd name="connsiteX6" fmla="*/ 156419 w 2290019"/>
                  <a:gd name="connsiteY6" fmla="*/ 1223219 h 2446438"/>
                  <a:gd name="connsiteX7" fmla="*/ 8783 w 2290019"/>
                  <a:gd name="connsiteY7" fmla="*/ 640160 h 2446438"/>
                  <a:gd name="connsiteX8" fmla="*/ 0 w 2290019"/>
                  <a:gd name="connsiteY8" fmla="*/ 625703 h 2446438"/>
                  <a:gd name="connsiteX9" fmla="*/ 52488 w 2290019"/>
                  <a:gd name="connsiteY9" fmla="*/ 539306 h 2446438"/>
                  <a:gd name="connsiteX10" fmla="*/ 1066800 w 2290019"/>
                  <a:gd name="connsiteY10" fmla="*/ 0 h 244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0019" h="2446438">
                    <a:moveTo>
                      <a:pt x="1066800" y="0"/>
                    </a:moveTo>
                    <a:cubicBezTo>
                      <a:pt x="1742365" y="0"/>
                      <a:pt x="2290019" y="547654"/>
                      <a:pt x="2290019" y="1223219"/>
                    </a:cubicBezTo>
                    <a:cubicBezTo>
                      <a:pt x="2290019" y="1898784"/>
                      <a:pt x="1742365" y="2446438"/>
                      <a:pt x="1066800" y="2446438"/>
                    </a:cubicBezTo>
                    <a:cubicBezTo>
                      <a:pt x="644572" y="2446438"/>
                      <a:pt x="272309" y="2232511"/>
                      <a:pt x="52488" y="1907132"/>
                    </a:cubicBezTo>
                    <a:lnTo>
                      <a:pt x="0" y="1820735"/>
                    </a:lnTo>
                    <a:lnTo>
                      <a:pt x="8783" y="1806278"/>
                    </a:lnTo>
                    <a:cubicBezTo>
                      <a:pt x="102937" y="1632956"/>
                      <a:pt x="156419" y="1434333"/>
                      <a:pt x="156419" y="1223219"/>
                    </a:cubicBezTo>
                    <a:cubicBezTo>
                      <a:pt x="156419" y="1012105"/>
                      <a:pt x="102937" y="813482"/>
                      <a:pt x="8783" y="640160"/>
                    </a:cubicBezTo>
                    <a:lnTo>
                      <a:pt x="0" y="625703"/>
                    </a:lnTo>
                    <a:lnTo>
                      <a:pt x="52488" y="539306"/>
                    </a:lnTo>
                    <a:cubicBezTo>
                      <a:pt x="272309" y="213927"/>
                      <a:pt x="644572" y="0"/>
                      <a:pt x="106680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chemeClr val="accent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7" tIns="146285" rIns="182857" bIns="457142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/>
                </a:pPr>
                <a:r>
                  <a:rPr lang="en-US" sz="1600" kern="0" dirty="0">
                    <a:gradFill>
                      <a:gsLst>
                        <a:gs pos="9623">
                          <a:srgbClr val="FFFFFF"/>
                        </a:gs>
                        <a:gs pos="29000">
                          <a:srgbClr val="FFFFFF"/>
                        </a:gs>
                      </a:gsLst>
                      <a:lin ang="5400000" scaled="1"/>
                    </a:gra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9623">
                        <a:srgbClr val="FFFFFF"/>
                      </a:gs>
                      <a:gs pos="29000">
                        <a:srgbClr val="FFFFFF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95" name="Freeform 5">
                <a:extLst>
                  <a:ext uri="{FF2B5EF4-FFF2-40B4-BE49-F238E27FC236}">
                    <a16:creationId xmlns:a16="http://schemas.microsoft.com/office/drawing/2014/main" id="{0F3B6BE8-A538-4373-BF64-CF0F438660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52063" y="2624108"/>
                <a:ext cx="839681" cy="933332"/>
              </a:xfrm>
              <a:custGeom>
                <a:avLst/>
                <a:gdLst>
                  <a:gd name="T0" fmla="*/ 70 w 104"/>
                  <a:gd name="T1" fmla="*/ 67 h 116"/>
                  <a:gd name="T2" fmla="*/ 88 w 104"/>
                  <a:gd name="T3" fmla="*/ 36 h 116"/>
                  <a:gd name="T4" fmla="*/ 52 w 104"/>
                  <a:gd name="T5" fmla="*/ 0 h 116"/>
                  <a:gd name="T6" fmla="*/ 16 w 104"/>
                  <a:gd name="T7" fmla="*/ 36 h 116"/>
                  <a:gd name="T8" fmla="*/ 34 w 104"/>
                  <a:gd name="T9" fmla="*/ 67 h 116"/>
                  <a:gd name="T10" fmla="*/ 0 w 104"/>
                  <a:gd name="T11" fmla="*/ 116 h 116"/>
                  <a:gd name="T12" fmla="*/ 8 w 104"/>
                  <a:gd name="T13" fmla="*/ 116 h 116"/>
                  <a:gd name="T14" fmla="*/ 52 w 104"/>
                  <a:gd name="T15" fmla="*/ 72 h 116"/>
                  <a:gd name="T16" fmla="*/ 96 w 104"/>
                  <a:gd name="T17" fmla="*/ 116 h 116"/>
                  <a:gd name="T18" fmla="*/ 104 w 104"/>
                  <a:gd name="T19" fmla="*/ 116 h 116"/>
                  <a:gd name="T20" fmla="*/ 70 w 104"/>
                  <a:gd name="T21" fmla="*/ 67 h 116"/>
                  <a:gd name="T22" fmla="*/ 24 w 104"/>
                  <a:gd name="T23" fmla="*/ 36 h 116"/>
                  <a:gd name="T24" fmla="*/ 52 w 104"/>
                  <a:gd name="T25" fmla="*/ 8 h 116"/>
                  <a:gd name="T26" fmla="*/ 80 w 104"/>
                  <a:gd name="T27" fmla="*/ 36 h 116"/>
                  <a:gd name="T28" fmla="*/ 52 w 104"/>
                  <a:gd name="T29" fmla="*/ 64 h 116"/>
                  <a:gd name="T30" fmla="*/ 24 w 104"/>
                  <a:gd name="T31" fmla="*/ 3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116">
                    <a:moveTo>
                      <a:pt x="70" y="67"/>
                    </a:moveTo>
                    <a:cubicBezTo>
                      <a:pt x="81" y="61"/>
                      <a:pt x="88" y="49"/>
                      <a:pt x="88" y="36"/>
                    </a:cubicBezTo>
                    <a:cubicBezTo>
                      <a:pt x="88" y="16"/>
                      <a:pt x="72" y="0"/>
                      <a:pt x="52" y="0"/>
                    </a:cubicBezTo>
                    <a:cubicBezTo>
                      <a:pt x="32" y="0"/>
                      <a:pt x="16" y="16"/>
                      <a:pt x="16" y="36"/>
                    </a:cubicBezTo>
                    <a:cubicBezTo>
                      <a:pt x="16" y="49"/>
                      <a:pt x="23" y="61"/>
                      <a:pt x="34" y="67"/>
                    </a:cubicBezTo>
                    <a:cubicBezTo>
                      <a:pt x="14" y="75"/>
                      <a:pt x="0" y="94"/>
                      <a:pt x="0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92"/>
                      <a:pt x="28" y="72"/>
                      <a:pt x="52" y="72"/>
                    </a:cubicBezTo>
                    <a:cubicBezTo>
                      <a:pt x="76" y="72"/>
                      <a:pt x="96" y="92"/>
                      <a:pt x="96" y="116"/>
                    </a:cubicBezTo>
                    <a:cubicBezTo>
                      <a:pt x="104" y="116"/>
                      <a:pt x="104" y="116"/>
                      <a:pt x="104" y="116"/>
                    </a:cubicBezTo>
                    <a:cubicBezTo>
                      <a:pt x="104" y="94"/>
                      <a:pt x="90" y="75"/>
                      <a:pt x="70" y="67"/>
                    </a:cubicBezTo>
                    <a:close/>
                    <a:moveTo>
                      <a:pt x="24" y="36"/>
                    </a:moveTo>
                    <a:cubicBezTo>
                      <a:pt x="24" y="21"/>
                      <a:pt x="37" y="8"/>
                      <a:pt x="52" y="8"/>
                    </a:cubicBezTo>
                    <a:cubicBezTo>
                      <a:pt x="67" y="8"/>
                      <a:pt x="80" y="21"/>
                      <a:pt x="80" y="36"/>
                    </a:cubicBezTo>
                    <a:cubicBezTo>
                      <a:pt x="80" y="51"/>
                      <a:pt x="67" y="64"/>
                      <a:pt x="52" y="64"/>
                    </a:cubicBezTo>
                    <a:cubicBezTo>
                      <a:pt x="37" y="64"/>
                      <a:pt x="24" y="51"/>
                      <a:pt x="24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96" name="Freeform 9">
                <a:extLst>
                  <a:ext uri="{FF2B5EF4-FFF2-40B4-BE49-F238E27FC236}">
                    <a16:creationId xmlns:a16="http://schemas.microsoft.com/office/drawing/2014/main" id="{9B04598C-BEEE-4538-982C-5BD1BA2C20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3166" y="2524614"/>
                <a:ext cx="1071426" cy="1146029"/>
              </a:xfrm>
              <a:custGeom>
                <a:avLst/>
                <a:gdLst>
                  <a:gd name="T0" fmla="*/ 94 w 112"/>
                  <a:gd name="T1" fmla="*/ 43 h 120"/>
                  <a:gd name="T2" fmla="*/ 104 w 112"/>
                  <a:gd name="T3" fmla="*/ 24 h 120"/>
                  <a:gd name="T4" fmla="*/ 80 w 112"/>
                  <a:gd name="T5" fmla="*/ 0 h 120"/>
                  <a:gd name="T6" fmla="*/ 56 w 112"/>
                  <a:gd name="T7" fmla="*/ 24 h 120"/>
                  <a:gd name="T8" fmla="*/ 66 w 112"/>
                  <a:gd name="T9" fmla="*/ 43 h 120"/>
                  <a:gd name="T10" fmla="*/ 51 w 112"/>
                  <a:gd name="T11" fmla="*/ 58 h 120"/>
                  <a:gd name="T12" fmla="*/ 32 w 112"/>
                  <a:gd name="T13" fmla="*/ 48 h 120"/>
                  <a:gd name="T14" fmla="*/ 8 w 112"/>
                  <a:gd name="T15" fmla="*/ 72 h 120"/>
                  <a:gd name="T16" fmla="*/ 18 w 112"/>
                  <a:gd name="T17" fmla="*/ 91 h 120"/>
                  <a:gd name="T18" fmla="*/ 0 w 112"/>
                  <a:gd name="T19" fmla="*/ 120 h 120"/>
                  <a:gd name="T20" fmla="*/ 8 w 112"/>
                  <a:gd name="T21" fmla="*/ 120 h 120"/>
                  <a:gd name="T22" fmla="*/ 32 w 112"/>
                  <a:gd name="T23" fmla="*/ 96 h 120"/>
                  <a:gd name="T24" fmla="*/ 56 w 112"/>
                  <a:gd name="T25" fmla="*/ 120 h 120"/>
                  <a:gd name="T26" fmla="*/ 64 w 112"/>
                  <a:gd name="T27" fmla="*/ 120 h 120"/>
                  <a:gd name="T28" fmla="*/ 46 w 112"/>
                  <a:gd name="T29" fmla="*/ 91 h 120"/>
                  <a:gd name="T30" fmla="*/ 56 w 112"/>
                  <a:gd name="T31" fmla="*/ 72 h 120"/>
                  <a:gd name="T32" fmla="*/ 80 w 112"/>
                  <a:gd name="T33" fmla="*/ 48 h 120"/>
                  <a:gd name="T34" fmla="*/ 104 w 112"/>
                  <a:gd name="T35" fmla="*/ 72 h 120"/>
                  <a:gd name="T36" fmla="*/ 112 w 112"/>
                  <a:gd name="T37" fmla="*/ 72 h 120"/>
                  <a:gd name="T38" fmla="*/ 94 w 112"/>
                  <a:gd name="T39" fmla="*/ 43 h 120"/>
                  <a:gd name="T40" fmla="*/ 32 w 112"/>
                  <a:gd name="T41" fmla="*/ 88 h 120"/>
                  <a:gd name="T42" fmla="*/ 16 w 112"/>
                  <a:gd name="T43" fmla="*/ 72 h 120"/>
                  <a:gd name="T44" fmla="*/ 32 w 112"/>
                  <a:gd name="T45" fmla="*/ 56 h 120"/>
                  <a:gd name="T46" fmla="*/ 48 w 112"/>
                  <a:gd name="T47" fmla="*/ 72 h 120"/>
                  <a:gd name="T48" fmla="*/ 32 w 112"/>
                  <a:gd name="T49" fmla="*/ 88 h 120"/>
                  <a:gd name="T50" fmla="*/ 80 w 112"/>
                  <a:gd name="T51" fmla="*/ 40 h 120"/>
                  <a:gd name="T52" fmla="*/ 64 w 112"/>
                  <a:gd name="T53" fmla="*/ 24 h 120"/>
                  <a:gd name="T54" fmla="*/ 80 w 112"/>
                  <a:gd name="T55" fmla="*/ 8 h 120"/>
                  <a:gd name="T56" fmla="*/ 96 w 112"/>
                  <a:gd name="T57" fmla="*/ 24 h 120"/>
                  <a:gd name="T58" fmla="*/ 80 w 112"/>
                  <a:gd name="T59" fmla="*/ 4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120">
                    <a:moveTo>
                      <a:pt x="94" y="43"/>
                    </a:moveTo>
                    <a:cubicBezTo>
                      <a:pt x="100" y="39"/>
                      <a:pt x="104" y="32"/>
                      <a:pt x="104" y="24"/>
                    </a:cubicBezTo>
                    <a:cubicBezTo>
                      <a:pt x="104" y="11"/>
                      <a:pt x="93" y="0"/>
                      <a:pt x="80" y="0"/>
                    </a:cubicBezTo>
                    <a:cubicBezTo>
                      <a:pt x="67" y="0"/>
                      <a:pt x="56" y="11"/>
                      <a:pt x="56" y="24"/>
                    </a:cubicBezTo>
                    <a:cubicBezTo>
                      <a:pt x="56" y="32"/>
                      <a:pt x="60" y="39"/>
                      <a:pt x="66" y="43"/>
                    </a:cubicBezTo>
                    <a:cubicBezTo>
                      <a:pt x="60" y="46"/>
                      <a:pt x="54" y="52"/>
                      <a:pt x="51" y="58"/>
                    </a:cubicBezTo>
                    <a:cubicBezTo>
                      <a:pt x="47" y="52"/>
                      <a:pt x="40" y="48"/>
                      <a:pt x="32" y="48"/>
                    </a:cubicBezTo>
                    <a:cubicBezTo>
                      <a:pt x="19" y="48"/>
                      <a:pt x="8" y="59"/>
                      <a:pt x="8" y="72"/>
                    </a:cubicBezTo>
                    <a:cubicBezTo>
                      <a:pt x="8" y="80"/>
                      <a:pt x="12" y="87"/>
                      <a:pt x="18" y="91"/>
                    </a:cubicBezTo>
                    <a:cubicBezTo>
                      <a:pt x="7" y="97"/>
                      <a:pt x="0" y="107"/>
                      <a:pt x="0" y="120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8" y="107"/>
                      <a:pt x="19" y="96"/>
                      <a:pt x="32" y="96"/>
                    </a:cubicBezTo>
                    <a:cubicBezTo>
                      <a:pt x="45" y="96"/>
                      <a:pt x="56" y="107"/>
                      <a:pt x="56" y="120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64" y="107"/>
                      <a:pt x="57" y="97"/>
                      <a:pt x="46" y="91"/>
                    </a:cubicBezTo>
                    <a:cubicBezTo>
                      <a:pt x="52" y="87"/>
                      <a:pt x="56" y="80"/>
                      <a:pt x="56" y="72"/>
                    </a:cubicBezTo>
                    <a:cubicBezTo>
                      <a:pt x="56" y="59"/>
                      <a:pt x="67" y="48"/>
                      <a:pt x="80" y="48"/>
                    </a:cubicBezTo>
                    <a:cubicBezTo>
                      <a:pt x="93" y="48"/>
                      <a:pt x="104" y="59"/>
                      <a:pt x="104" y="72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2" y="59"/>
                      <a:pt x="105" y="49"/>
                      <a:pt x="94" y="43"/>
                    </a:cubicBezTo>
                    <a:close/>
                    <a:moveTo>
                      <a:pt x="32" y="88"/>
                    </a:moveTo>
                    <a:cubicBezTo>
                      <a:pt x="23" y="88"/>
                      <a:pt x="16" y="81"/>
                      <a:pt x="16" y="72"/>
                    </a:cubicBezTo>
                    <a:cubicBezTo>
                      <a:pt x="16" y="63"/>
                      <a:pt x="23" y="56"/>
                      <a:pt x="32" y="56"/>
                    </a:cubicBezTo>
                    <a:cubicBezTo>
                      <a:pt x="41" y="56"/>
                      <a:pt x="48" y="63"/>
                      <a:pt x="48" y="72"/>
                    </a:cubicBezTo>
                    <a:cubicBezTo>
                      <a:pt x="48" y="81"/>
                      <a:pt x="41" y="88"/>
                      <a:pt x="32" y="88"/>
                    </a:cubicBezTo>
                    <a:close/>
                    <a:moveTo>
                      <a:pt x="80" y="40"/>
                    </a:moveTo>
                    <a:cubicBezTo>
                      <a:pt x="71" y="40"/>
                      <a:pt x="64" y="33"/>
                      <a:pt x="64" y="24"/>
                    </a:cubicBezTo>
                    <a:cubicBezTo>
                      <a:pt x="64" y="15"/>
                      <a:pt x="71" y="8"/>
                      <a:pt x="80" y="8"/>
                    </a:cubicBezTo>
                    <a:cubicBezTo>
                      <a:pt x="89" y="8"/>
                      <a:pt x="96" y="15"/>
                      <a:pt x="96" y="24"/>
                    </a:cubicBezTo>
                    <a:cubicBezTo>
                      <a:pt x="96" y="33"/>
                      <a:pt x="89" y="40"/>
                      <a:pt x="80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solidFill>
                  <a:schemeClr val="bg1"/>
                </a:solidFill>
                <a:miter lim="800000"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39DB5B7-1D20-40BC-84D0-31DA43626008}"/>
                  </a:ext>
                </a:extLst>
              </p:cNvPr>
              <p:cNvSpPr/>
              <p:nvPr/>
            </p:nvSpPr>
            <p:spPr>
              <a:xfrm>
                <a:off x="7129040" y="6254754"/>
                <a:ext cx="5074913" cy="587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324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-102" normalizeH="0" baseline="0" noProof="0" dirty="0">
                  <a:ln w="3175">
                    <a:noFill/>
                  </a:ln>
                  <a:gradFill>
                    <a:gsLst>
                      <a:gs pos="1250">
                        <a:srgbClr val="0078D7"/>
                      </a:gs>
                      <a:gs pos="100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  <a:ea typeface="+mn-ea"/>
                  <a:cs typeface="Segoe UI" pitchFamily="34" charset="0"/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5F51B4E-6DC0-4681-9726-FE9A009EA231}"/>
                </a:ext>
              </a:extLst>
            </p:cNvPr>
            <p:cNvSpPr txBox="1"/>
            <p:nvPr/>
          </p:nvSpPr>
          <p:spPr>
            <a:xfrm>
              <a:off x="457200" y="4750571"/>
              <a:ext cx="381728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0" lang="en-US" sz="2400" b="1" i="0" u="none" strike="noStrike" kern="1200" cap="none" spc="-102" normalizeH="0" baseline="0" noProof="0" dirty="0">
                  <a:ln w="3175">
                    <a:noFill/>
                  </a:ln>
                  <a:gradFill>
                    <a:gsLst>
                      <a:gs pos="1250">
                        <a:srgbClr val="0078D7"/>
                      </a:gs>
                      <a:gs pos="100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  <a:ea typeface="+mn-ea"/>
                  <a:cs typeface="Segoe UI" pitchFamily="34" charset="0"/>
                </a:rPr>
                <a:t>Consumer-level ease of use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A0D7A07-CC9F-4BB1-AA7E-DBEDBF280530}"/>
                </a:ext>
              </a:extLst>
            </p:cNvPr>
            <p:cNvSpPr txBox="1"/>
            <p:nvPr/>
          </p:nvSpPr>
          <p:spPr>
            <a:xfrm>
              <a:off x="5029200" y="4783039"/>
              <a:ext cx="37338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0" lang="en-US" sz="2400" b="1" i="0" u="none" strike="noStrike" kern="1200" cap="none" spc="-102" normalizeH="0" baseline="0" noProof="0" dirty="0">
                  <a:ln w="3175">
                    <a:noFill/>
                  </a:ln>
                  <a:gradFill>
                    <a:gsLst>
                      <a:gs pos="1250">
                        <a:srgbClr val="0078D7"/>
                      </a:gs>
                      <a:gs pos="100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  <a:ea typeface="+mn-ea"/>
                  <a:cs typeface="Segoe UI" pitchFamily="34" charset="0"/>
                </a:rPr>
                <a:t>IT compliance and security 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CD46DC8-E8D3-470B-9137-ABFD7E945727}"/>
                </a:ext>
              </a:extLst>
            </p:cNvPr>
            <p:cNvSpPr txBox="1"/>
            <p:nvPr/>
          </p:nvSpPr>
          <p:spPr>
            <a:xfrm>
              <a:off x="4095369" y="4627460"/>
              <a:ext cx="809364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0" lang="en-US" sz="4000" b="0" i="0" u="none" strike="noStrike" kern="1200" cap="none" spc="-102" normalizeH="0" baseline="0" noProof="0" dirty="0">
                  <a:ln w="3175">
                    <a:noFill/>
                  </a:ln>
                  <a:gradFill>
                    <a:gsLst>
                      <a:gs pos="1250">
                        <a:srgbClr val="0078D7"/>
                      </a:gs>
                      <a:gs pos="100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+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63706EA-CE5B-40D6-B713-C59E400701A9}"/>
                </a:ext>
              </a:extLst>
            </p:cNvPr>
            <p:cNvSpPr txBox="1"/>
            <p:nvPr/>
          </p:nvSpPr>
          <p:spPr>
            <a:xfrm>
              <a:off x="4768383" y="2980487"/>
              <a:ext cx="838200" cy="332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kern="0" dirty="0">
                  <a:gradFill>
                    <a:gsLst>
                      <a:gs pos="9623">
                        <a:srgbClr val="FFFFFF"/>
                      </a:gs>
                      <a:gs pos="29000">
                        <a:srgbClr val="FFFFFF"/>
                      </a:gs>
                    </a:gsLst>
                    <a:lin ang="5400000" scaled="1"/>
                  </a:gra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Group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38775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7C3BC4-4038-4056-B284-767E6EC99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71" y="746125"/>
            <a:ext cx="9130982" cy="244792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	Dynamic groups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30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9E1A5E2-BD3E-4190-8384-3103E7EDC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515"/>
          <a:stretch/>
        </p:blipFill>
        <p:spPr>
          <a:xfrm>
            <a:off x="975071" y="3194051"/>
            <a:ext cx="7251728" cy="296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02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31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1E25A1-56EE-4A01-B254-2FE062E4F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932624"/>
            <a:ext cx="6195732" cy="4469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BE75C5-540D-4075-BBC2-67AFECCD8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865824"/>
            <a:ext cx="3390900" cy="1066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D032EE-486C-48EE-928A-61E543579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018" y="2632812"/>
            <a:ext cx="2802194" cy="225351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7459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Office 365 Groups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384D4A-871A-4A52-B598-913A4AF77B4B}"/>
              </a:ext>
            </a:extLst>
          </p:cNvPr>
          <p:cNvGrpSpPr/>
          <p:nvPr/>
        </p:nvGrpSpPr>
        <p:grpSpPr>
          <a:xfrm>
            <a:off x="533401" y="1125406"/>
            <a:ext cx="7832387" cy="5230944"/>
            <a:chOff x="611222" y="781371"/>
            <a:chExt cx="6858001" cy="458019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E6275A3-31F6-4982-80DF-DB5C94B8F84E}"/>
                </a:ext>
              </a:extLst>
            </p:cNvPr>
            <p:cNvSpPr txBox="1"/>
            <p:nvPr/>
          </p:nvSpPr>
          <p:spPr>
            <a:xfrm>
              <a:off x="611222" y="781371"/>
              <a:ext cx="6858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External users in Office 365 Groups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379F70-0BAA-45DA-917F-DB67CF1B0FBC}"/>
                </a:ext>
              </a:extLst>
            </p:cNvPr>
            <p:cNvSpPr txBox="1"/>
            <p:nvPr/>
          </p:nvSpPr>
          <p:spPr>
            <a:xfrm>
              <a:off x="611222" y="1685008"/>
              <a:ext cx="3429000" cy="3676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Receive mails sent to the Group email address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Have access to the Group’s files and folders in OneDrive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Have access to the Group’s site in SharePoint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Participate in team chat in Teams*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A4AFA5E-2F62-490A-9D1C-FC5A7F742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562" b="4154"/>
          <a:stretch/>
        </p:blipFill>
        <p:spPr>
          <a:xfrm>
            <a:off x="6003402" y="855597"/>
            <a:ext cx="5805832" cy="58287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73B0C1-7261-4A06-A054-257529A3E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852" b="21912"/>
          <a:stretch/>
        </p:blipFill>
        <p:spPr>
          <a:xfrm>
            <a:off x="6948221" y="1329061"/>
            <a:ext cx="4861013" cy="53553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E8D0E4-4F8F-4A40-86F1-9560AEB008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556" b="15376"/>
          <a:stretch/>
        </p:blipFill>
        <p:spPr>
          <a:xfrm>
            <a:off x="7710017" y="1920699"/>
            <a:ext cx="4099217" cy="47636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9AB995-FECA-4B71-A1A9-B0EB6F41F4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74" t="-327" r="51502" b="40293"/>
          <a:stretch/>
        </p:blipFill>
        <p:spPr>
          <a:xfrm>
            <a:off x="8610601" y="2567220"/>
            <a:ext cx="3198634" cy="41171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558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33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C607B-4D95-DB48-B5C4-3E949907148A}"/>
              </a:ext>
            </a:extLst>
          </p:cNvPr>
          <p:cNvSpPr txBox="1"/>
          <p:nvPr/>
        </p:nvSpPr>
        <p:spPr>
          <a:xfrm>
            <a:off x="831897" y="1420053"/>
            <a:ext cx="9641981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Site Governance and Security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SharePoint External Sharing Best Practices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Verifying Site Sharing Options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Configuring Site Sharing Options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Test and Monitor site regularly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4644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7" descr="abstract image">
            <a:extLst>
              <a:ext uri="{FF2B5EF4-FFF2-40B4-BE49-F238E27FC236}">
                <a16:creationId xmlns:a16="http://schemas.microsoft.com/office/drawing/2014/main" id="{D5C5EA1B-F06D-4AD1-B526-89C2DF772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717" r="45642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92F502-65D4-E64C-BAD9-8E34434869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514" y="1950671"/>
            <a:ext cx="3460999" cy="2161235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7596DD4C-84C6-4341-8C98-3629C22082F7}"/>
              </a:ext>
            </a:extLst>
          </p:cNvPr>
          <p:cNvSpPr txBox="1">
            <a:spLocks/>
          </p:cNvSpPr>
          <p:nvPr/>
        </p:nvSpPr>
        <p:spPr>
          <a:xfrm>
            <a:off x="418467" y="1327785"/>
            <a:ext cx="4825579" cy="7996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7271231-3F29-834A-9FE1-85D08095E439}"/>
              </a:ext>
            </a:extLst>
          </p:cNvPr>
          <p:cNvSpPr txBox="1">
            <a:spLocks/>
          </p:cNvSpPr>
          <p:nvPr/>
        </p:nvSpPr>
        <p:spPr>
          <a:xfrm>
            <a:off x="418467" y="4145280"/>
            <a:ext cx="4984806" cy="2112799"/>
          </a:xfrm>
          <a:prstGeom prst="rect">
            <a:avLst/>
          </a:prstGeom>
        </p:spPr>
        <p:txBody>
          <a:bodyPr>
            <a:noAutofit/>
          </a:bodyPr>
          <a:lstStyle>
            <a:lvl1pPr marL="230660" indent="-230660" algn="l" defTabSz="1218895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Arial" panose="020B0604020202020204" pitchFamily="34" charset="0"/>
              <a:buChar char="•"/>
              <a:defRPr lang="en-US" sz="1800" kern="1200" spc="67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1692" indent="-201034" algn="l" defTabSz="1218895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CDCDCD"/>
              </a:buClr>
              <a:buSzPct val="110000"/>
              <a:buFont typeface="Arial" panose="020B0604020202020204" pitchFamily="34" charset="0"/>
              <a:buChar char="•"/>
              <a:defRPr lang="en-US" sz="1600" kern="1200" spc="67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9448" indent="-177756" algn="l" defTabSz="1218895" rtl="0" eaLnBrk="1" latinLnBrk="0" hangingPunct="1">
              <a:lnSpc>
                <a:spcPct val="90000"/>
              </a:lnSpc>
              <a:spcBef>
                <a:spcPts val="533"/>
              </a:spcBef>
              <a:buClr>
                <a:srgbClr val="CDCDCD"/>
              </a:buClr>
              <a:buSzPct val="110000"/>
              <a:buFont typeface="Arial" panose="020B0604020202020204" pitchFamily="34" charset="0"/>
              <a:buChar char="•"/>
              <a:defRPr lang="en-US" sz="1600" kern="1200" spc="67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87203" indent="-177756" algn="l" defTabSz="1218895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CDCDCD"/>
              </a:buClr>
              <a:buSzPct val="110000"/>
              <a:buFont typeface="Arial" panose="020B0604020202020204" pitchFamily="34" charset="0"/>
              <a:buChar char="•"/>
              <a:defRPr lang="en-US" sz="1400" kern="1200" spc="67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9565" indent="-148130" algn="l" defTabSz="1218895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CDCDCD"/>
              </a:buClr>
              <a:buSzPct val="110000"/>
              <a:buFont typeface="Arial" panose="020B0604020202020204" pitchFamily="34" charset="0"/>
              <a:buChar char="•"/>
              <a:defRPr lang="en-US" sz="1400" kern="1200" spc="67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Web: BostonO365UserGroup.com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Twitter: @Bos365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YouTube:	http://bos365.info/youtube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Meetup: 	http://bos365.info/meetup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LinkedIn: 	http://bos365.info/linkedin </a:t>
            </a:r>
          </a:p>
        </p:txBody>
      </p:sp>
    </p:spTree>
    <p:extLst>
      <p:ext uri="{BB962C8B-B14F-4D97-AF65-F5344CB8AC3E}">
        <p14:creationId xmlns:p14="http://schemas.microsoft.com/office/powerpoint/2010/main" val="92772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Organization maturity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2743200" cy="365125"/>
          </a:xfrm>
        </p:spPr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7FEE3B-9DB7-4735-A855-7831F01B54EB}"/>
              </a:ext>
            </a:extLst>
          </p:cNvPr>
          <p:cNvGrpSpPr/>
          <p:nvPr/>
        </p:nvGrpSpPr>
        <p:grpSpPr>
          <a:xfrm>
            <a:off x="981074" y="750402"/>
            <a:ext cx="9572625" cy="5802525"/>
            <a:chOff x="304800" y="115961"/>
            <a:chExt cx="8610600" cy="5219385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A363297-6181-44B7-A850-8FE269FA53AE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1970173"/>
              <a:ext cx="3062626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C69615A-A77A-4DF6-A8B6-E4AA4F41E4EF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48688"/>
              <a:ext cx="3062626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01CC42E-3BFA-4FD7-987C-8A7599878137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927203"/>
              <a:ext cx="3062626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823E3F0-3214-40AA-911D-6557847AD758}"/>
                </a:ext>
              </a:extLst>
            </p:cNvPr>
            <p:cNvGrpSpPr/>
            <p:nvPr/>
          </p:nvGrpSpPr>
          <p:grpSpPr>
            <a:xfrm>
              <a:off x="304800" y="115961"/>
              <a:ext cx="8610600" cy="4834235"/>
              <a:chOff x="0" y="155343"/>
              <a:chExt cx="12312917" cy="6686918"/>
            </a:xfrm>
          </p:grpSpPr>
          <p:sp>
            <p:nvSpPr>
              <p:cNvPr id="85" name="Title 1">
                <a:extLst>
                  <a:ext uri="{FF2B5EF4-FFF2-40B4-BE49-F238E27FC236}">
                    <a16:creationId xmlns:a16="http://schemas.microsoft.com/office/drawing/2014/main" id="{D211E70A-F41A-4BE8-A07B-4943F91E54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55343"/>
                <a:ext cx="12312917" cy="116168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400" b="1" kern="12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0" dirty="0">
                    <a:solidFill>
                      <a:schemeClr val="tx1"/>
                    </a:solidFill>
                  </a:rPr>
                  <a:t>Balancing end user access &amp; IT administration</a:t>
                </a:r>
              </a:p>
            </p:txBody>
          </p:sp>
          <p:sp>
            <p:nvSpPr>
              <p:cNvPr id="86" name="Text Placeholder 1">
                <a:extLst>
                  <a:ext uri="{FF2B5EF4-FFF2-40B4-BE49-F238E27FC236}">
                    <a16:creationId xmlns:a16="http://schemas.microsoft.com/office/drawing/2014/main" id="{CA103A66-A065-41E1-8784-9598FC6772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209664"/>
                <a:ext cx="4623797" cy="2669292"/>
              </a:xfrm>
              <a:prstGeom prst="rect">
                <a:avLst/>
              </a:prstGeom>
            </p:spPr>
            <p:txBody>
              <a:bodyPr vert="horz" wrap="square" lIns="146285" tIns="91428" rIns="146285" bIns="91428" rtlCol="0">
                <a:spAutoFit/>
              </a:bodyPr>
              <a:lstStyle>
                <a:lvl1pPr marL="342834" marR="0" indent="-342834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3999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j-lt"/>
                    <a:ea typeface="+mn-ea"/>
                    <a:cs typeface="+mn-cs"/>
                  </a:defRPr>
                </a:lvl1pPr>
                <a:lvl2pPr marL="584088" marR="0" indent="-241253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799946" marR="0" indent="-228557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1028503" marR="0" indent="-228557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18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1257058" marR="0" indent="-228557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18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2564548" indent="-233141" algn="l" defTabSz="9325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0830" indent="-233141" algn="l" defTabSz="9325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112" indent="-233141" algn="l" defTabSz="9325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3394" indent="-233141" algn="l" defTabSz="9325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623">
                          <a:srgbClr val="353535"/>
                        </a:gs>
                        <a:gs pos="29000">
                          <a:srgbClr val="353535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Store anything</a:t>
                </a:r>
              </a:p>
              <a:p>
                <a:pPr marL="0" marR="0" lvl="0" indent="0" algn="l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623">
                        <a:srgbClr val="353535"/>
                      </a:gs>
                      <a:gs pos="29000">
                        <a:srgbClr val="353535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l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623">
                          <a:srgbClr val="353535"/>
                        </a:gs>
                        <a:gs pos="29000">
                          <a:srgbClr val="353535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Share with anyone</a:t>
                </a:r>
              </a:p>
              <a:p>
                <a:pPr marL="0" marR="0" lvl="0" indent="0" algn="l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623">
                        <a:srgbClr val="353535"/>
                      </a:gs>
                      <a:gs pos="29000">
                        <a:srgbClr val="353535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l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623">
                          <a:srgbClr val="353535"/>
                        </a:gs>
                        <a:gs pos="29000">
                          <a:srgbClr val="353535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Access from anywhere</a:t>
                </a:r>
              </a:p>
              <a:p>
                <a:pPr marL="0" marR="0" lvl="0" indent="0" algn="l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623">
                        <a:srgbClr val="353535"/>
                      </a:gs>
                      <a:gs pos="29000">
                        <a:srgbClr val="353535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l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623">
                          <a:srgbClr val="353535"/>
                        </a:gs>
                        <a:gs pos="29000">
                          <a:srgbClr val="353535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Use all my devices </a:t>
                </a:r>
              </a:p>
            </p:txBody>
          </p:sp>
          <p:sp>
            <p:nvSpPr>
              <p:cNvPr id="87" name="Text Placeholder 1">
                <a:extLst>
                  <a:ext uri="{FF2B5EF4-FFF2-40B4-BE49-F238E27FC236}">
                    <a16:creationId xmlns:a16="http://schemas.microsoft.com/office/drawing/2014/main" id="{12706FFE-E50A-43C9-9309-F572F2C1AF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9120" y="2197813"/>
                <a:ext cx="4623797" cy="2669292"/>
              </a:xfrm>
              <a:prstGeom prst="rect">
                <a:avLst/>
              </a:prstGeom>
            </p:spPr>
            <p:txBody>
              <a:bodyPr vert="horz" wrap="square" lIns="146285" tIns="91428" rIns="146285" bIns="91428" rtlCol="0">
                <a:spAutoFit/>
              </a:bodyPr>
              <a:lstStyle>
                <a:lvl1pPr marL="342834" marR="0" indent="-342834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3999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j-lt"/>
                    <a:ea typeface="+mn-ea"/>
                    <a:cs typeface="+mn-cs"/>
                  </a:defRPr>
                </a:lvl1pPr>
                <a:lvl2pPr marL="584088" marR="0" indent="-241253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799946" marR="0" indent="-228557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1028503" marR="0" indent="-228557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18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1257058" marR="0" indent="-228557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18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2564548" indent="-233141" algn="l" defTabSz="9325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0830" indent="-233141" algn="l" defTabSz="9325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112" indent="-233141" algn="l" defTabSz="9325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3394" indent="-233141" algn="l" defTabSz="9325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623">
                          <a:srgbClr val="353535"/>
                        </a:gs>
                        <a:gs pos="29000">
                          <a:srgbClr val="353535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Full auditing transparency</a:t>
                </a:r>
              </a:p>
              <a:p>
                <a:pPr marL="0" marR="0" lvl="0" indent="0" algn="r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623">
                        <a:srgbClr val="353535"/>
                      </a:gs>
                      <a:gs pos="29000">
                        <a:srgbClr val="353535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r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623">
                          <a:srgbClr val="353535"/>
                        </a:gs>
                        <a:gs pos="29000">
                          <a:srgbClr val="353535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Control external access</a:t>
                </a:r>
              </a:p>
              <a:p>
                <a:pPr marL="0" marR="0" lvl="0" indent="0" algn="r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623">
                        <a:srgbClr val="353535"/>
                      </a:gs>
                      <a:gs pos="29000">
                        <a:srgbClr val="353535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r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623">
                          <a:srgbClr val="353535"/>
                        </a:gs>
                        <a:gs pos="29000">
                          <a:srgbClr val="353535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Protect sensitive data</a:t>
                </a:r>
              </a:p>
              <a:p>
                <a:pPr marL="0" marR="0" lvl="0" indent="0" algn="r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623">
                        <a:srgbClr val="353535"/>
                      </a:gs>
                      <a:gs pos="29000">
                        <a:srgbClr val="353535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r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623">
                          <a:srgbClr val="353535"/>
                        </a:gs>
                        <a:gs pos="29000">
                          <a:srgbClr val="353535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Control unmanaged devices </a:t>
                </a: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CB6F2AE9-0951-4C1F-BC02-42B36D6357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520" y="2720167"/>
                <a:ext cx="4379469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C385381B-942F-45F5-AF6E-2E11880729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520" y="3382069"/>
                <a:ext cx="4379469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E5E35C3-6BE6-4C84-B380-19DD910500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520" y="4043972"/>
                <a:ext cx="4379469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Freeform 66">
                <a:extLst>
                  <a:ext uri="{FF2B5EF4-FFF2-40B4-BE49-F238E27FC236}">
                    <a16:creationId xmlns:a16="http://schemas.microsoft.com/office/drawing/2014/main" id="{A157EE39-F730-4334-87D1-9E6AFF198515}"/>
                  </a:ext>
                </a:extLst>
              </p:cNvPr>
              <p:cNvSpPr/>
              <p:nvPr/>
            </p:nvSpPr>
            <p:spPr bwMode="auto">
              <a:xfrm>
                <a:off x="5686200" y="2972160"/>
                <a:ext cx="312892" cy="1194880"/>
              </a:xfrm>
              <a:custGeom>
                <a:avLst/>
                <a:gdLst>
                  <a:gd name="connsiteX0" fmla="*/ 156419 w 312838"/>
                  <a:gd name="connsiteY0" fmla="*/ 0 h 1195032"/>
                  <a:gd name="connsiteX1" fmla="*/ 165202 w 312838"/>
                  <a:gd name="connsiteY1" fmla="*/ 14457 h 1195032"/>
                  <a:gd name="connsiteX2" fmla="*/ 312838 w 312838"/>
                  <a:gd name="connsiteY2" fmla="*/ 597516 h 1195032"/>
                  <a:gd name="connsiteX3" fmla="*/ 165202 w 312838"/>
                  <a:gd name="connsiteY3" fmla="*/ 1180575 h 1195032"/>
                  <a:gd name="connsiteX4" fmla="*/ 156419 w 312838"/>
                  <a:gd name="connsiteY4" fmla="*/ 1195032 h 1195032"/>
                  <a:gd name="connsiteX5" fmla="*/ 147636 w 312838"/>
                  <a:gd name="connsiteY5" fmla="*/ 1180575 h 1195032"/>
                  <a:gd name="connsiteX6" fmla="*/ 0 w 312838"/>
                  <a:gd name="connsiteY6" fmla="*/ 597516 h 1195032"/>
                  <a:gd name="connsiteX7" fmla="*/ 147636 w 312838"/>
                  <a:gd name="connsiteY7" fmla="*/ 14457 h 1195032"/>
                  <a:gd name="connsiteX8" fmla="*/ 156419 w 312838"/>
                  <a:gd name="connsiteY8" fmla="*/ 0 h 119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838" h="1195032">
                    <a:moveTo>
                      <a:pt x="156419" y="0"/>
                    </a:moveTo>
                    <a:lnTo>
                      <a:pt x="165202" y="14457"/>
                    </a:lnTo>
                    <a:cubicBezTo>
                      <a:pt x="259356" y="187779"/>
                      <a:pt x="312838" y="386402"/>
                      <a:pt x="312838" y="597516"/>
                    </a:cubicBezTo>
                    <a:cubicBezTo>
                      <a:pt x="312838" y="808630"/>
                      <a:pt x="259356" y="1007253"/>
                      <a:pt x="165202" y="1180575"/>
                    </a:cubicBezTo>
                    <a:lnTo>
                      <a:pt x="156419" y="1195032"/>
                    </a:lnTo>
                    <a:lnTo>
                      <a:pt x="147636" y="1180575"/>
                    </a:lnTo>
                    <a:cubicBezTo>
                      <a:pt x="53482" y="1007253"/>
                      <a:pt x="0" y="808630"/>
                      <a:pt x="0" y="597516"/>
                    </a:cubicBezTo>
                    <a:cubicBezTo>
                      <a:pt x="0" y="386402"/>
                      <a:pt x="53482" y="187779"/>
                      <a:pt x="147636" y="14457"/>
                    </a:cubicBezTo>
                    <a:lnTo>
                      <a:pt x="156419" y="0"/>
                    </a:lnTo>
                    <a:close/>
                  </a:path>
                </a:pathLst>
              </a:custGeom>
              <a:solidFill>
                <a:srgbClr val="D83B01"/>
              </a:solidFill>
              <a:ln w="127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7" tIns="146285" rIns="182857" bIns="146285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379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2" name="Freeform 68">
                <a:extLst>
                  <a:ext uri="{FF2B5EF4-FFF2-40B4-BE49-F238E27FC236}">
                    <a16:creationId xmlns:a16="http://schemas.microsoft.com/office/drawing/2014/main" id="{24DEDE03-EF9A-44A1-8F6C-C1846EF4BD99}"/>
                  </a:ext>
                </a:extLst>
              </p:cNvPr>
              <p:cNvSpPr/>
              <p:nvPr/>
            </p:nvSpPr>
            <p:spPr bwMode="auto">
              <a:xfrm>
                <a:off x="5707356" y="2960001"/>
                <a:ext cx="312798" cy="1194880"/>
              </a:xfrm>
              <a:custGeom>
                <a:avLst/>
                <a:gdLst>
                  <a:gd name="connsiteX0" fmla="*/ 156419 w 312838"/>
                  <a:gd name="connsiteY0" fmla="*/ 0 h 1195032"/>
                  <a:gd name="connsiteX1" fmla="*/ 165202 w 312838"/>
                  <a:gd name="connsiteY1" fmla="*/ 14457 h 1195032"/>
                  <a:gd name="connsiteX2" fmla="*/ 312838 w 312838"/>
                  <a:gd name="connsiteY2" fmla="*/ 597516 h 1195032"/>
                  <a:gd name="connsiteX3" fmla="*/ 165202 w 312838"/>
                  <a:gd name="connsiteY3" fmla="*/ 1180575 h 1195032"/>
                  <a:gd name="connsiteX4" fmla="*/ 156419 w 312838"/>
                  <a:gd name="connsiteY4" fmla="*/ 1195032 h 1195032"/>
                  <a:gd name="connsiteX5" fmla="*/ 147636 w 312838"/>
                  <a:gd name="connsiteY5" fmla="*/ 1180575 h 1195032"/>
                  <a:gd name="connsiteX6" fmla="*/ 0 w 312838"/>
                  <a:gd name="connsiteY6" fmla="*/ 597516 h 1195032"/>
                  <a:gd name="connsiteX7" fmla="*/ 147636 w 312838"/>
                  <a:gd name="connsiteY7" fmla="*/ 14457 h 1195032"/>
                  <a:gd name="connsiteX8" fmla="*/ 156419 w 312838"/>
                  <a:gd name="connsiteY8" fmla="*/ 0 h 119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838" h="1195032">
                    <a:moveTo>
                      <a:pt x="156419" y="0"/>
                    </a:moveTo>
                    <a:lnTo>
                      <a:pt x="165202" y="14457"/>
                    </a:lnTo>
                    <a:cubicBezTo>
                      <a:pt x="259356" y="187779"/>
                      <a:pt x="312838" y="386402"/>
                      <a:pt x="312838" y="597516"/>
                    </a:cubicBezTo>
                    <a:cubicBezTo>
                      <a:pt x="312838" y="808630"/>
                      <a:pt x="259356" y="1007253"/>
                      <a:pt x="165202" y="1180575"/>
                    </a:cubicBezTo>
                    <a:lnTo>
                      <a:pt x="156419" y="1195032"/>
                    </a:lnTo>
                    <a:lnTo>
                      <a:pt x="147636" y="1180575"/>
                    </a:lnTo>
                    <a:cubicBezTo>
                      <a:pt x="53482" y="1007253"/>
                      <a:pt x="0" y="808630"/>
                      <a:pt x="0" y="597516"/>
                    </a:cubicBezTo>
                    <a:cubicBezTo>
                      <a:pt x="0" y="386402"/>
                      <a:pt x="53482" y="187779"/>
                      <a:pt x="147636" y="14457"/>
                    </a:cubicBezTo>
                    <a:lnTo>
                      <a:pt x="15641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7" tIns="146285" rIns="182857" bIns="146285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379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3" name="Freeform 65">
                <a:extLst>
                  <a:ext uri="{FF2B5EF4-FFF2-40B4-BE49-F238E27FC236}">
                    <a16:creationId xmlns:a16="http://schemas.microsoft.com/office/drawing/2014/main" id="{3B5376D4-7300-46C1-8A79-981AAFDDD4ED}"/>
                  </a:ext>
                </a:extLst>
              </p:cNvPr>
              <p:cNvSpPr/>
              <p:nvPr/>
            </p:nvSpPr>
            <p:spPr bwMode="auto">
              <a:xfrm>
                <a:off x="3543544" y="2346537"/>
                <a:ext cx="2289726" cy="2446127"/>
              </a:xfrm>
              <a:custGeom>
                <a:avLst/>
                <a:gdLst>
                  <a:gd name="connsiteX0" fmla="*/ 1223219 w 2290019"/>
                  <a:gd name="connsiteY0" fmla="*/ 0 h 2446438"/>
                  <a:gd name="connsiteX1" fmla="*/ 2237531 w 2290019"/>
                  <a:gd name="connsiteY1" fmla="*/ 539306 h 2446438"/>
                  <a:gd name="connsiteX2" fmla="*/ 2290019 w 2290019"/>
                  <a:gd name="connsiteY2" fmla="*/ 625703 h 2446438"/>
                  <a:gd name="connsiteX3" fmla="*/ 2281236 w 2290019"/>
                  <a:gd name="connsiteY3" fmla="*/ 640160 h 2446438"/>
                  <a:gd name="connsiteX4" fmla="*/ 2133600 w 2290019"/>
                  <a:gd name="connsiteY4" fmla="*/ 1223219 h 2446438"/>
                  <a:gd name="connsiteX5" fmla="*/ 2281236 w 2290019"/>
                  <a:gd name="connsiteY5" fmla="*/ 1806278 h 2446438"/>
                  <a:gd name="connsiteX6" fmla="*/ 2290019 w 2290019"/>
                  <a:gd name="connsiteY6" fmla="*/ 1820735 h 2446438"/>
                  <a:gd name="connsiteX7" fmla="*/ 2237531 w 2290019"/>
                  <a:gd name="connsiteY7" fmla="*/ 1907132 h 2446438"/>
                  <a:gd name="connsiteX8" fmla="*/ 1223219 w 2290019"/>
                  <a:gd name="connsiteY8" fmla="*/ 2446438 h 2446438"/>
                  <a:gd name="connsiteX9" fmla="*/ 0 w 2290019"/>
                  <a:gd name="connsiteY9" fmla="*/ 1223219 h 2446438"/>
                  <a:gd name="connsiteX10" fmla="*/ 1223219 w 2290019"/>
                  <a:gd name="connsiteY10" fmla="*/ 0 h 244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0019" h="2446438">
                    <a:moveTo>
                      <a:pt x="1223219" y="0"/>
                    </a:moveTo>
                    <a:cubicBezTo>
                      <a:pt x="1645447" y="0"/>
                      <a:pt x="2017710" y="213927"/>
                      <a:pt x="2237531" y="539306"/>
                    </a:cubicBezTo>
                    <a:lnTo>
                      <a:pt x="2290019" y="625703"/>
                    </a:lnTo>
                    <a:lnTo>
                      <a:pt x="2281236" y="640160"/>
                    </a:lnTo>
                    <a:cubicBezTo>
                      <a:pt x="2187082" y="813482"/>
                      <a:pt x="2133600" y="1012105"/>
                      <a:pt x="2133600" y="1223219"/>
                    </a:cubicBezTo>
                    <a:cubicBezTo>
                      <a:pt x="2133600" y="1434333"/>
                      <a:pt x="2187082" y="1632956"/>
                      <a:pt x="2281236" y="1806278"/>
                    </a:cubicBezTo>
                    <a:lnTo>
                      <a:pt x="2290019" y="1820735"/>
                    </a:lnTo>
                    <a:lnTo>
                      <a:pt x="2237531" y="1907132"/>
                    </a:lnTo>
                    <a:cubicBezTo>
                      <a:pt x="2017710" y="2232511"/>
                      <a:pt x="1645447" y="2446438"/>
                      <a:pt x="1223219" y="2446438"/>
                    </a:cubicBezTo>
                    <a:cubicBezTo>
                      <a:pt x="547654" y="2446438"/>
                      <a:pt x="0" y="1898784"/>
                      <a:pt x="0" y="1223219"/>
                    </a:cubicBezTo>
                    <a:cubicBezTo>
                      <a:pt x="0" y="547654"/>
                      <a:pt x="547654" y="0"/>
                      <a:pt x="1223219" y="0"/>
                    </a:cubicBezTo>
                    <a:close/>
                  </a:path>
                </a:pathLst>
              </a:custGeom>
              <a:solidFill>
                <a:srgbClr val="0078D7"/>
              </a:solidFill>
              <a:ln w="127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7" tIns="146285" rIns="182857" bIns="457142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9623">
                          <a:srgbClr val="FFFFFF"/>
                        </a:gs>
                        <a:gs pos="29000">
                          <a:srgbClr val="FFFFFF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End User</a:t>
                </a:r>
              </a:p>
            </p:txBody>
          </p:sp>
          <p:sp>
            <p:nvSpPr>
              <p:cNvPr id="94" name="Freeform 64">
                <a:extLst>
                  <a:ext uri="{FF2B5EF4-FFF2-40B4-BE49-F238E27FC236}">
                    <a16:creationId xmlns:a16="http://schemas.microsoft.com/office/drawing/2014/main" id="{4D1B4211-571D-4DF1-8DCB-4F5782AEEFC1}"/>
                  </a:ext>
                </a:extLst>
              </p:cNvPr>
              <p:cNvSpPr/>
              <p:nvPr/>
            </p:nvSpPr>
            <p:spPr bwMode="auto">
              <a:xfrm>
                <a:off x="5837237" y="2313808"/>
                <a:ext cx="2289726" cy="2446127"/>
              </a:xfrm>
              <a:custGeom>
                <a:avLst/>
                <a:gdLst>
                  <a:gd name="connsiteX0" fmla="*/ 1066800 w 2290019"/>
                  <a:gd name="connsiteY0" fmla="*/ 0 h 2446438"/>
                  <a:gd name="connsiteX1" fmla="*/ 2290019 w 2290019"/>
                  <a:gd name="connsiteY1" fmla="*/ 1223219 h 2446438"/>
                  <a:gd name="connsiteX2" fmla="*/ 1066800 w 2290019"/>
                  <a:gd name="connsiteY2" fmla="*/ 2446438 h 2446438"/>
                  <a:gd name="connsiteX3" fmla="*/ 52488 w 2290019"/>
                  <a:gd name="connsiteY3" fmla="*/ 1907132 h 2446438"/>
                  <a:gd name="connsiteX4" fmla="*/ 0 w 2290019"/>
                  <a:gd name="connsiteY4" fmla="*/ 1820735 h 2446438"/>
                  <a:gd name="connsiteX5" fmla="*/ 8783 w 2290019"/>
                  <a:gd name="connsiteY5" fmla="*/ 1806278 h 2446438"/>
                  <a:gd name="connsiteX6" fmla="*/ 156419 w 2290019"/>
                  <a:gd name="connsiteY6" fmla="*/ 1223219 h 2446438"/>
                  <a:gd name="connsiteX7" fmla="*/ 8783 w 2290019"/>
                  <a:gd name="connsiteY7" fmla="*/ 640160 h 2446438"/>
                  <a:gd name="connsiteX8" fmla="*/ 0 w 2290019"/>
                  <a:gd name="connsiteY8" fmla="*/ 625703 h 2446438"/>
                  <a:gd name="connsiteX9" fmla="*/ 52488 w 2290019"/>
                  <a:gd name="connsiteY9" fmla="*/ 539306 h 2446438"/>
                  <a:gd name="connsiteX10" fmla="*/ 1066800 w 2290019"/>
                  <a:gd name="connsiteY10" fmla="*/ 0 h 244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0019" h="2446438">
                    <a:moveTo>
                      <a:pt x="1066800" y="0"/>
                    </a:moveTo>
                    <a:cubicBezTo>
                      <a:pt x="1742365" y="0"/>
                      <a:pt x="2290019" y="547654"/>
                      <a:pt x="2290019" y="1223219"/>
                    </a:cubicBezTo>
                    <a:cubicBezTo>
                      <a:pt x="2290019" y="1898784"/>
                      <a:pt x="1742365" y="2446438"/>
                      <a:pt x="1066800" y="2446438"/>
                    </a:cubicBezTo>
                    <a:cubicBezTo>
                      <a:pt x="644572" y="2446438"/>
                      <a:pt x="272309" y="2232511"/>
                      <a:pt x="52488" y="1907132"/>
                    </a:cubicBezTo>
                    <a:lnTo>
                      <a:pt x="0" y="1820735"/>
                    </a:lnTo>
                    <a:lnTo>
                      <a:pt x="8783" y="1806278"/>
                    </a:lnTo>
                    <a:cubicBezTo>
                      <a:pt x="102937" y="1632956"/>
                      <a:pt x="156419" y="1434333"/>
                      <a:pt x="156419" y="1223219"/>
                    </a:cubicBezTo>
                    <a:cubicBezTo>
                      <a:pt x="156419" y="1012105"/>
                      <a:pt x="102937" y="813482"/>
                      <a:pt x="8783" y="640160"/>
                    </a:cubicBezTo>
                    <a:lnTo>
                      <a:pt x="0" y="625703"/>
                    </a:lnTo>
                    <a:lnTo>
                      <a:pt x="52488" y="539306"/>
                    </a:lnTo>
                    <a:cubicBezTo>
                      <a:pt x="272309" y="213927"/>
                      <a:pt x="644572" y="0"/>
                      <a:pt x="106680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chemeClr val="accent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7" tIns="146285" rIns="182857" bIns="457142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0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/>
                </a:pPr>
                <a:r>
                  <a:rPr lang="en-US" sz="1600" kern="0" dirty="0">
                    <a:gradFill>
                      <a:gsLst>
                        <a:gs pos="9623">
                          <a:srgbClr val="FFFFFF"/>
                        </a:gs>
                        <a:gs pos="29000">
                          <a:srgbClr val="FFFFFF"/>
                        </a:gs>
                      </a:gsLst>
                      <a:lin ang="5400000" scaled="1"/>
                    </a:gra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9623">
                        <a:srgbClr val="FFFFFF"/>
                      </a:gs>
                      <a:gs pos="29000">
                        <a:srgbClr val="FFFFFF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95" name="Freeform 5">
                <a:extLst>
                  <a:ext uri="{FF2B5EF4-FFF2-40B4-BE49-F238E27FC236}">
                    <a16:creationId xmlns:a16="http://schemas.microsoft.com/office/drawing/2014/main" id="{0F3B6BE8-A538-4373-BF64-CF0F438660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52063" y="2624108"/>
                <a:ext cx="839681" cy="933332"/>
              </a:xfrm>
              <a:custGeom>
                <a:avLst/>
                <a:gdLst>
                  <a:gd name="T0" fmla="*/ 70 w 104"/>
                  <a:gd name="T1" fmla="*/ 67 h 116"/>
                  <a:gd name="T2" fmla="*/ 88 w 104"/>
                  <a:gd name="T3" fmla="*/ 36 h 116"/>
                  <a:gd name="T4" fmla="*/ 52 w 104"/>
                  <a:gd name="T5" fmla="*/ 0 h 116"/>
                  <a:gd name="T6" fmla="*/ 16 w 104"/>
                  <a:gd name="T7" fmla="*/ 36 h 116"/>
                  <a:gd name="T8" fmla="*/ 34 w 104"/>
                  <a:gd name="T9" fmla="*/ 67 h 116"/>
                  <a:gd name="T10" fmla="*/ 0 w 104"/>
                  <a:gd name="T11" fmla="*/ 116 h 116"/>
                  <a:gd name="T12" fmla="*/ 8 w 104"/>
                  <a:gd name="T13" fmla="*/ 116 h 116"/>
                  <a:gd name="T14" fmla="*/ 52 w 104"/>
                  <a:gd name="T15" fmla="*/ 72 h 116"/>
                  <a:gd name="T16" fmla="*/ 96 w 104"/>
                  <a:gd name="T17" fmla="*/ 116 h 116"/>
                  <a:gd name="T18" fmla="*/ 104 w 104"/>
                  <a:gd name="T19" fmla="*/ 116 h 116"/>
                  <a:gd name="T20" fmla="*/ 70 w 104"/>
                  <a:gd name="T21" fmla="*/ 67 h 116"/>
                  <a:gd name="T22" fmla="*/ 24 w 104"/>
                  <a:gd name="T23" fmla="*/ 36 h 116"/>
                  <a:gd name="T24" fmla="*/ 52 w 104"/>
                  <a:gd name="T25" fmla="*/ 8 h 116"/>
                  <a:gd name="T26" fmla="*/ 80 w 104"/>
                  <a:gd name="T27" fmla="*/ 36 h 116"/>
                  <a:gd name="T28" fmla="*/ 52 w 104"/>
                  <a:gd name="T29" fmla="*/ 64 h 116"/>
                  <a:gd name="T30" fmla="*/ 24 w 104"/>
                  <a:gd name="T31" fmla="*/ 3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116">
                    <a:moveTo>
                      <a:pt x="70" y="67"/>
                    </a:moveTo>
                    <a:cubicBezTo>
                      <a:pt x="81" y="61"/>
                      <a:pt x="88" y="49"/>
                      <a:pt x="88" y="36"/>
                    </a:cubicBezTo>
                    <a:cubicBezTo>
                      <a:pt x="88" y="16"/>
                      <a:pt x="72" y="0"/>
                      <a:pt x="52" y="0"/>
                    </a:cubicBezTo>
                    <a:cubicBezTo>
                      <a:pt x="32" y="0"/>
                      <a:pt x="16" y="16"/>
                      <a:pt x="16" y="36"/>
                    </a:cubicBezTo>
                    <a:cubicBezTo>
                      <a:pt x="16" y="49"/>
                      <a:pt x="23" y="61"/>
                      <a:pt x="34" y="67"/>
                    </a:cubicBezTo>
                    <a:cubicBezTo>
                      <a:pt x="14" y="75"/>
                      <a:pt x="0" y="94"/>
                      <a:pt x="0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92"/>
                      <a:pt x="28" y="72"/>
                      <a:pt x="52" y="72"/>
                    </a:cubicBezTo>
                    <a:cubicBezTo>
                      <a:pt x="76" y="72"/>
                      <a:pt x="96" y="92"/>
                      <a:pt x="96" y="116"/>
                    </a:cubicBezTo>
                    <a:cubicBezTo>
                      <a:pt x="104" y="116"/>
                      <a:pt x="104" y="116"/>
                      <a:pt x="104" y="116"/>
                    </a:cubicBezTo>
                    <a:cubicBezTo>
                      <a:pt x="104" y="94"/>
                      <a:pt x="90" y="75"/>
                      <a:pt x="70" y="67"/>
                    </a:cubicBezTo>
                    <a:close/>
                    <a:moveTo>
                      <a:pt x="24" y="36"/>
                    </a:moveTo>
                    <a:cubicBezTo>
                      <a:pt x="24" y="21"/>
                      <a:pt x="37" y="8"/>
                      <a:pt x="52" y="8"/>
                    </a:cubicBezTo>
                    <a:cubicBezTo>
                      <a:pt x="67" y="8"/>
                      <a:pt x="80" y="21"/>
                      <a:pt x="80" y="36"/>
                    </a:cubicBezTo>
                    <a:cubicBezTo>
                      <a:pt x="80" y="51"/>
                      <a:pt x="67" y="64"/>
                      <a:pt x="52" y="64"/>
                    </a:cubicBezTo>
                    <a:cubicBezTo>
                      <a:pt x="37" y="64"/>
                      <a:pt x="24" y="51"/>
                      <a:pt x="24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96" name="Freeform 9">
                <a:extLst>
                  <a:ext uri="{FF2B5EF4-FFF2-40B4-BE49-F238E27FC236}">
                    <a16:creationId xmlns:a16="http://schemas.microsoft.com/office/drawing/2014/main" id="{9B04598C-BEEE-4538-982C-5BD1BA2C20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3166" y="2524614"/>
                <a:ext cx="1071426" cy="1146029"/>
              </a:xfrm>
              <a:custGeom>
                <a:avLst/>
                <a:gdLst>
                  <a:gd name="T0" fmla="*/ 94 w 112"/>
                  <a:gd name="T1" fmla="*/ 43 h 120"/>
                  <a:gd name="T2" fmla="*/ 104 w 112"/>
                  <a:gd name="T3" fmla="*/ 24 h 120"/>
                  <a:gd name="T4" fmla="*/ 80 w 112"/>
                  <a:gd name="T5" fmla="*/ 0 h 120"/>
                  <a:gd name="T6" fmla="*/ 56 w 112"/>
                  <a:gd name="T7" fmla="*/ 24 h 120"/>
                  <a:gd name="T8" fmla="*/ 66 w 112"/>
                  <a:gd name="T9" fmla="*/ 43 h 120"/>
                  <a:gd name="T10" fmla="*/ 51 w 112"/>
                  <a:gd name="T11" fmla="*/ 58 h 120"/>
                  <a:gd name="T12" fmla="*/ 32 w 112"/>
                  <a:gd name="T13" fmla="*/ 48 h 120"/>
                  <a:gd name="T14" fmla="*/ 8 w 112"/>
                  <a:gd name="T15" fmla="*/ 72 h 120"/>
                  <a:gd name="T16" fmla="*/ 18 w 112"/>
                  <a:gd name="T17" fmla="*/ 91 h 120"/>
                  <a:gd name="T18" fmla="*/ 0 w 112"/>
                  <a:gd name="T19" fmla="*/ 120 h 120"/>
                  <a:gd name="T20" fmla="*/ 8 w 112"/>
                  <a:gd name="T21" fmla="*/ 120 h 120"/>
                  <a:gd name="T22" fmla="*/ 32 w 112"/>
                  <a:gd name="T23" fmla="*/ 96 h 120"/>
                  <a:gd name="T24" fmla="*/ 56 w 112"/>
                  <a:gd name="T25" fmla="*/ 120 h 120"/>
                  <a:gd name="T26" fmla="*/ 64 w 112"/>
                  <a:gd name="T27" fmla="*/ 120 h 120"/>
                  <a:gd name="T28" fmla="*/ 46 w 112"/>
                  <a:gd name="T29" fmla="*/ 91 h 120"/>
                  <a:gd name="T30" fmla="*/ 56 w 112"/>
                  <a:gd name="T31" fmla="*/ 72 h 120"/>
                  <a:gd name="T32" fmla="*/ 80 w 112"/>
                  <a:gd name="T33" fmla="*/ 48 h 120"/>
                  <a:gd name="T34" fmla="*/ 104 w 112"/>
                  <a:gd name="T35" fmla="*/ 72 h 120"/>
                  <a:gd name="T36" fmla="*/ 112 w 112"/>
                  <a:gd name="T37" fmla="*/ 72 h 120"/>
                  <a:gd name="T38" fmla="*/ 94 w 112"/>
                  <a:gd name="T39" fmla="*/ 43 h 120"/>
                  <a:gd name="T40" fmla="*/ 32 w 112"/>
                  <a:gd name="T41" fmla="*/ 88 h 120"/>
                  <a:gd name="T42" fmla="*/ 16 w 112"/>
                  <a:gd name="T43" fmla="*/ 72 h 120"/>
                  <a:gd name="T44" fmla="*/ 32 w 112"/>
                  <a:gd name="T45" fmla="*/ 56 h 120"/>
                  <a:gd name="T46" fmla="*/ 48 w 112"/>
                  <a:gd name="T47" fmla="*/ 72 h 120"/>
                  <a:gd name="T48" fmla="*/ 32 w 112"/>
                  <a:gd name="T49" fmla="*/ 88 h 120"/>
                  <a:gd name="T50" fmla="*/ 80 w 112"/>
                  <a:gd name="T51" fmla="*/ 40 h 120"/>
                  <a:gd name="T52" fmla="*/ 64 w 112"/>
                  <a:gd name="T53" fmla="*/ 24 h 120"/>
                  <a:gd name="T54" fmla="*/ 80 w 112"/>
                  <a:gd name="T55" fmla="*/ 8 h 120"/>
                  <a:gd name="T56" fmla="*/ 96 w 112"/>
                  <a:gd name="T57" fmla="*/ 24 h 120"/>
                  <a:gd name="T58" fmla="*/ 80 w 112"/>
                  <a:gd name="T59" fmla="*/ 4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120">
                    <a:moveTo>
                      <a:pt x="94" y="43"/>
                    </a:moveTo>
                    <a:cubicBezTo>
                      <a:pt x="100" y="39"/>
                      <a:pt x="104" y="32"/>
                      <a:pt x="104" y="24"/>
                    </a:cubicBezTo>
                    <a:cubicBezTo>
                      <a:pt x="104" y="11"/>
                      <a:pt x="93" y="0"/>
                      <a:pt x="80" y="0"/>
                    </a:cubicBezTo>
                    <a:cubicBezTo>
                      <a:pt x="67" y="0"/>
                      <a:pt x="56" y="11"/>
                      <a:pt x="56" y="24"/>
                    </a:cubicBezTo>
                    <a:cubicBezTo>
                      <a:pt x="56" y="32"/>
                      <a:pt x="60" y="39"/>
                      <a:pt x="66" y="43"/>
                    </a:cubicBezTo>
                    <a:cubicBezTo>
                      <a:pt x="60" y="46"/>
                      <a:pt x="54" y="52"/>
                      <a:pt x="51" y="58"/>
                    </a:cubicBezTo>
                    <a:cubicBezTo>
                      <a:pt x="47" y="52"/>
                      <a:pt x="40" y="48"/>
                      <a:pt x="32" y="48"/>
                    </a:cubicBezTo>
                    <a:cubicBezTo>
                      <a:pt x="19" y="48"/>
                      <a:pt x="8" y="59"/>
                      <a:pt x="8" y="72"/>
                    </a:cubicBezTo>
                    <a:cubicBezTo>
                      <a:pt x="8" y="80"/>
                      <a:pt x="12" y="87"/>
                      <a:pt x="18" y="91"/>
                    </a:cubicBezTo>
                    <a:cubicBezTo>
                      <a:pt x="7" y="97"/>
                      <a:pt x="0" y="107"/>
                      <a:pt x="0" y="120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8" y="107"/>
                      <a:pt x="19" y="96"/>
                      <a:pt x="32" y="96"/>
                    </a:cubicBezTo>
                    <a:cubicBezTo>
                      <a:pt x="45" y="96"/>
                      <a:pt x="56" y="107"/>
                      <a:pt x="56" y="120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64" y="107"/>
                      <a:pt x="57" y="97"/>
                      <a:pt x="46" y="91"/>
                    </a:cubicBezTo>
                    <a:cubicBezTo>
                      <a:pt x="52" y="87"/>
                      <a:pt x="56" y="80"/>
                      <a:pt x="56" y="72"/>
                    </a:cubicBezTo>
                    <a:cubicBezTo>
                      <a:pt x="56" y="59"/>
                      <a:pt x="67" y="48"/>
                      <a:pt x="80" y="48"/>
                    </a:cubicBezTo>
                    <a:cubicBezTo>
                      <a:pt x="93" y="48"/>
                      <a:pt x="104" y="59"/>
                      <a:pt x="104" y="72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2" y="59"/>
                      <a:pt x="105" y="49"/>
                      <a:pt x="94" y="43"/>
                    </a:cubicBezTo>
                    <a:close/>
                    <a:moveTo>
                      <a:pt x="32" y="88"/>
                    </a:moveTo>
                    <a:cubicBezTo>
                      <a:pt x="23" y="88"/>
                      <a:pt x="16" y="81"/>
                      <a:pt x="16" y="72"/>
                    </a:cubicBezTo>
                    <a:cubicBezTo>
                      <a:pt x="16" y="63"/>
                      <a:pt x="23" y="56"/>
                      <a:pt x="32" y="56"/>
                    </a:cubicBezTo>
                    <a:cubicBezTo>
                      <a:pt x="41" y="56"/>
                      <a:pt x="48" y="63"/>
                      <a:pt x="48" y="72"/>
                    </a:cubicBezTo>
                    <a:cubicBezTo>
                      <a:pt x="48" y="81"/>
                      <a:pt x="41" y="88"/>
                      <a:pt x="32" y="88"/>
                    </a:cubicBezTo>
                    <a:close/>
                    <a:moveTo>
                      <a:pt x="80" y="40"/>
                    </a:moveTo>
                    <a:cubicBezTo>
                      <a:pt x="71" y="40"/>
                      <a:pt x="64" y="33"/>
                      <a:pt x="64" y="24"/>
                    </a:cubicBezTo>
                    <a:cubicBezTo>
                      <a:pt x="64" y="15"/>
                      <a:pt x="71" y="8"/>
                      <a:pt x="80" y="8"/>
                    </a:cubicBezTo>
                    <a:cubicBezTo>
                      <a:pt x="89" y="8"/>
                      <a:pt x="96" y="15"/>
                      <a:pt x="96" y="24"/>
                    </a:cubicBezTo>
                    <a:cubicBezTo>
                      <a:pt x="96" y="33"/>
                      <a:pt x="89" y="40"/>
                      <a:pt x="80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solidFill>
                  <a:schemeClr val="bg1"/>
                </a:solidFill>
                <a:miter lim="800000"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39DB5B7-1D20-40BC-84D0-31DA43626008}"/>
                  </a:ext>
                </a:extLst>
              </p:cNvPr>
              <p:cNvSpPr/>
              <p:nvPr/>
            </p:nvSpPr>
            <p:spPr>
              <a:xfrm>
                <a:off x="7129040" y="6254754"/>
                <a:ext cx="5074913" cy="587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324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-102" normalizeH="0" baseline="0" noProof="0" dirty="0">
                  <a:ln w="3175">
                    <a:noFill/>
                  </a:ln>
                  <a:gradFill>
                    <a:gsLst>
                      <a:gs pos="1250">
                        <a:srgbClr val="0078D7"/>
                      </a:gs>
                      <a:gs pos="100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  <a:ea typeface="+mn-ea"/>
                  <a:cs typeface="Segoe UI" pitchFamily="34" charset="0"/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5F51B4E-6DC0-4681-9726-FE9A009EA231}"/>
                </a:ext>
              </a:extLst>
            </p:cNvPr>
            <p:cNvSpPr txBox="1"/>
            <p:nvPr/>
          </p:nvSpPr>
          <p:spPr>
            <a:xfrm>
              <a:off x="457200" y="4750571"/>
              <a:ext cx="381728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0" lang="en-US" sz="2400" b="1" i="0" u="none" strike="noStrike" kern="1200" cap="none" spc="-102" normalizeH="0" baseline="0" noProof="0" dirty="0">
                  <a:ln w="3175">
                    <a:noFill/>
                  </a:ln>
                  <a:gradFill>
                    <a:gsLst>
                      <a:gs pos="1250">
                        <a:srgbClr val="0078D7"/>
                      </a:gs>
                      <a:gs pos="100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  <a:ea typeface="+mn-ea"/>
                  <a:cs typeface="Segoe UI" pitchFamily="34" charset="0"/>
                </a:rPr>
                <a:t>Consumer-level ease of use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A0D7A07-CC9F-4BB1-AA7E-DBEDBF280530}"/>
                </a:ext>
              </a:extLst>
            </p:cNvPr>
            <p:cNvSpPr txBox="1"/>
            <p:nvPr/>
          </p:nvSpPr>
          <p:spPr>
            <a:xfrm>
              <a:off x="5029200" y="4783039"/>
              <a:ext cx="37338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0" lang="en-US" sz="2400" b="1" i="0" u="none" strike="noStrike" kern="1200" cap="none" spc="-102" normalizeH="0" baseline="0" noProof="0" dirty="0">
                  <a:ln w="3175">
                    <a:noFill/>
                  </a:ln>
                  <a:gradFill>
                    <a:gsLst>
                      <a:gs pos="1250">
                        <a:srgbClr val="0078D7"/>
                      </a:gs>
                      <a:gs pos="100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  <a:ea typeface="+mn-ea"/>
                  <a:cs typeface="Segoe UI" pitchFamily="34" charset="0"/>
                </a:rPr>
                <a:t>IT compliance and security 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CD46DC8-E8D3-470B-9137-ABFD7E945727}"/>
                </a:ext>
              </a:extLst>
            </p:cNvPr>
            <p:cNvSpPr txBox="1"/>
            <p:nvPr/>
          </p:nvSpPr>
          <p:spPr>
            <a:xfrm>
              <a:off x="4095369" y="4627460"/>
              <a:ext cx="809364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0" lang="en-US" sz="4000" b="0" i="0" u="none" strike="noStrike" kern="1200" cap="none" spc="-102" normalizeH="0" baseline="0" noProof="0" dirty="0">
                  <a:ln w="3175">
                    <a:noFill/>
                  </a:ln>
                  <a:gradFill>
                    <a:gsLst>
                      <a:gs pos="1250">
                        <a:srgbClr val="0078D7"/>
                      </a:gs>
                      <a:gs pos="100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+</a:t>
              </a: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7ACC35C-DE33-47BF-86E6-0A3B2D9E85CC}"/>
                </a:ext>
              </a:extLst>
            </p:cNvPr>
            <p:cNvSpPr/>
            <p:nvPr/>
          </p:nvSpPr>
          <p:spPr>
            <a:xfrm>
              <a:off x="3766539" y="3371619"/>
              <a:ext cx="1331807" cy="133180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676F68C-961E-47FB-8C1A-8FED6FED52AA}"/>
                </a:ext>
              </a:extLst>
            </p:cNvPr>
            <p:cNvSpPr txBox="1"/>
            <p:nvPr/>
          </p:nvSpPr>
          <p:spPr>
            <a:xfrm>
              <a:off x="3780112" y="3733611"/>
              <a:ext cx="1262661" cy="581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Office 365 /</a:t>
              </a:r>
              <a:br>
                <a:rPr kumimoji="0" lang="en-US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Consultant</a:t>
              </a:r>
              <a:endPara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63706EA-CE5B-40D6-B713-C59E400701A9}"/>
                </a:ext>
              </a:extLst>
            </p:cNvPr>
            <p:cNvSpPr txBox="1"/>
            <p:nvPr/>
          </p:nvSpPr>
          <p:spPr>
            <a:xfrm>
              <a:off x="4768383" y="2980487"/>
              <a:ext cx="838200" cy="332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kern="0" dirty="0">
                  <a:gradFill>
                    <a:gsLst>
                      <a:gs pos="9623">
                        <a:srgbClr val="FFFFFF"/>
                      </a:gs>
                      <a:gs pos="29000">
                        <a:srgbClr val="FFFFFF"/>
                      </a:gs>
                    </a:gsLst>
                    <a:lin ang="5400000" scaled="1"/>
                  </a:gra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Group</a:t>
              </a:r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13A15F2-2E85-4A6E-8271-EBED3A3CDC2C}"/>
                </a:ext>
              </a:extLst>
            </p:cNvPr>
            <p:cNvSpPr/>
            <p:nvPr/>
          </p:nvSpPr>
          <p:spPr>
            <a:xfrm>
              <a:off x="3894406" y="927343"/>
              <a:ext cx="851980" cy="8519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kern="0" dirty="0">
                  <a:gradFill>
                    <a:gsLst>
                      <a:gs pos="9623">
                        <a:srgbClr val="FFFFFF"/>
                      </a:gs>
                      <a:gs pos="29000">
                        <a:srgbClr val="FFFFFF"/>
                      </a:gs>
                    </a:gsLst>
                    <a:lin ang="5400000" scaled="1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Help</a:t>
              </a:r>
              <a:br>
                <a:rPr lang="en-US" sz="1400" kern="0" dirty="0">
                  <a:gradFill>
                    <a:gsLst>
                      <a:gs pos="9623">
                        <a:srgbClr val="FFFFFF"/>
                      </a:gs>
                      <a:gs pos="29000">
                        <a:srgbClr val="FFFFFF"/>
                      </a:gs>
                    </a:gsLst>
                    <a:lin ang="5400000" scaled="1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kern="0" dirty="0">
                  <a:gradFill>
                    <a:gsLst>
                      <a:gs pos="9623">
                        <a:srgbClr val="FFFFFF"/>
                      </a:gs>
                      <a:gs pos="29000">
                        <a:srgbClr val="FFFFFF"/>
                      </a:gs>
                    </a:gsLst>
                    <a:lin ang="5400000" scaled="1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Desk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26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D3D92D-4A91-42C6-8BD1-FF124E702E37}"/>
              </a:ext>
            </a:extLst>
          </p:cNvPr>
          <p:cNvSpPr txBox="1"/>
          <p:nvPr/>
        </p:nvSpPr>
        <p:spPr>
          <a:xfrm>
            <a:off x="703730" y="908545"/>
            <a:ext cx="4848309" cy="531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Architecture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Teams Site  (Private/Public)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Communication Site (Intranet/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Extranet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End User Access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Internal Members on Tenant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External Organizational Account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External Identity Providers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Access Controls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Access requests and invitations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SharePoint Security Groups / Site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Azure AD User / Azure AD Group</a:t>
            </a:r>
            <a:endParaRPr lang="en-US" dirty="0"/>
          </a:p>
        </p:txBody>
      </p:sp>
      <p:pic>
        <p:nvPicPr>
          <p:cNvPr id="41" name="Picture Placeholder 9" descr="close up of computer boards">
            <a:extLst>
              <a:ext uri="{FF2B5EF4-FFF2-40B4-BE49-F238E27FC236}">
                <a16:creationId xmlns:a16="http://schemas.microsoft.com/office/drawing/2014/main" id="{5A3DDB22-C141-4EC7-9824-A37F1032E2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781" t="3903" r="5475" b="6590"/>
          <a:stretch/>
        </p:blipFill>
        <p:spPr>
          <a:xfrm>
            <a:off x="5991828" y="681305"/>
            <a:ext cx="6003221" cy="56750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3157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D3D92D-4A91-42C6-8BD1-FF124E702E37}"/>
              </a:ext>
            </a:extLst>
          </p:cNvPr>
          <p:cNvSpPr txBox="1"/>
          <p:nvPr/>
        </p:nvSpPr>
        <p:spPr>
          <a:xfrm>
            <a:off x="703730" y="908545"/>
            <a:ext cx="4848309" cy="531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Architecture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Teams Site  (Private/Public)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Communication Site (Intranet/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Extranet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End User Access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Internal Members on Tenant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External Organizational Account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External Identity Providers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Access Controls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Access requests and invitations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SharePoint Security Groups / Site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Azure AD User / Azure AD Group</a:t>
            </a: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99FCA2E-85E9-4318-9459-E1C5F1D2523D}"/>
              </a:ext>
            </a:extLst>
          </p:cNvPr>
          <p:cNvGrpSpPr/>
          <p:nvPr/>
        </p:nvGrpSpPr>
        <p:grpSpPr>
          <a:xfrm>
            <a:off x="6639963" y="771447"/>
            <a:ext cx="3135144" cy="5779017"/>
            <a:chOff x="76200" y="-3465"/>
            <a:chExt cx="2895600" cy="5337465"/>
          </a:xfrm>
        </p:grpSpPr>
        <p:pic>
          <p:nvPicPr>
            <p:cNvPr id="47" name="Picture 4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284CAF9-8BC0-4D40-AD22-CB114248F0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6" t="2389" r="54547" b="4165"/>
            <a:stretch/>
          </p:blipFill>
          <p:spPr>
            <a:xfrm>
              <a:off x="83094" y="-3465"/>
              <a:ext cx="2888706" cy="2951361"/>
            </a:xfrm>
            <a:prstGeom prst="rect">
              <a:avLst/>
            </a:prstGeom>
          </p:spPr>
        </p:pic>
        <p:pic>
          <p:nvPicPr>
            <p:cNvPr id="48" name="Picture 4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21FB2DFC-9DC8-491E-8387-731DF1757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718" t="19213" r="1349" b="2556"/>
            <a:stretch/>
          </p:blipFill>
          <p:spPr>
            <a:xfrm>
              <a:off x="76200" y="3002022"/>
              <a:ext cx="2888706" cy="2331978"/>
            </a:xfrm>
            <a:prstGeom prst="rect">
              <a:avLst/>
            </a:prstGeom>
          </p:spPr>
        </p:pic>
      </p:grp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36F2BAD6-6D84-45E5-946C-732E2BD82B52}"/>
              </a:ext>
            </a:extLst>
          </p:cNvPr>
          <p:cNvCxnSpPr>
            <a:cxnSpLocks/>
          </p:cNvCxnSpPr>
          <p:nvPr/>
        </p:nvCxnSpPr>
        <p:spPr>
          <a:xfrm flipV="1">
            <a:off x="4270192" y="1481559"/>
            <a:ext cx="2165332" cy="33351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50000"/>
              </a:schemeClr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6F612A94-393F-4DFC-8B9E-958ECB9A8999}"/>
              </a:ext>
            </a:extLst>
          </p:cNvPr>
          <p:cNvCxnSpPr>
            <a:cxnSpLocks/>
          </p:cNvCxnSpPr>
          <p:nvPr/>
        </p:nvCxnSpPr>
        <p:spPr>
          <a:xfrm>
            <a:off x="5374212" y="2267606"/>
            <a:ext cx="1998861" cy="195200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50000"/>
              </a:schemeClr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Graphic 67">
            <a:hlinkClick r:id="rId3"/>
            <a:extLst>
              <a:ext uri="{FF2B5EF4-FFF2-40B4-BE49-F238E27FC236}">
                <a16:creationId xmlns:a16="http://schemas.microsoft.com/office/drawing/2014/main" id="{3C41E50E-8E1A-4C56-8927-32FF64CD3F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550" t="1" r="14882" b="2182"/>
          <a:stretch/>
        </p:blipFill>
        <p:spPr>
          <a:xfrm>
            <a:off x="9118501" y="1774964"/>
            <a:ext cx="607320" cy="561218"/>
          </a:xfrm>
          <a:prstGeom prst="rect">
            <a:avLst/>
          </a:prstGeom>
        </p:spPr>
      </p:pic>
      <p:pic>
        <p:nvPicPr>
          <p:cNvPr id="69" name="Picture 4" descr="Sharepoint Logo">
            <a:extLst>
              <a:ext uri="{FF2B5EF4-FFF2-40B4-BE49-F238E27FC236}">
                <a16:creationId xmlns:a16="http://schemas.microsoft.com/office/drawing/2014/main" id="{EC1B5170-DF9C-4CEA-A7D7-6CD8ABEB7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413" y="4439862"/>
            <a:ext cx="422724" cy="4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71088BD-944A-4B8F-9502-7B1B6EA5A53B}"/>
              </a:ext>
            </a:extLst>
          </p:cNvPr>
          <p:cNvSpPr txBox="1"/>
          <p:nvPr/>
        </p:nvSpPr>
        <p:spPr>
          <a:xfrm>
            <a:off x="8931623" y="1535000"/>
            <a:ext cx="981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Teams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CBE58F6-F3DC-4AF0-874B-2745C08E5F58}"/>
              </a:ext>
            </a:extLst>
          </p:cNvPr>
          <p:cNvSpPr txBox="1"/>
          <p:nvPr/>
        </p:nvSpPr>
        <p:spPr>
          <a:xfrm>
            <a:off x="8639083" y="4152098"/>
            <a:ext cx="1343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SharePoint</a:t>
            </a:r>
          </a:p>
        </p:txBody>
      </p:sp>
    </p:spTree>
    <p:extLst>
      <p:ext uri="{BB962C8B-B14F-4D97-AF65-F5344CB8AC3E}">
        <p14:creationId xmlns:p14="http://schemas.microsoft.com/office/powerpoint/2010/main" val="711013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Team Site vs Communication Site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C83BAD-51F7-4761-9A01-2BFD82E1DC24}"/>
              </a:ext>
            </a:extLst>
          </p:cNvPr>
          <p:cNvGrpSpPr/>
          <p:nvPr/>
        </p:nvGrpSpPr>
        <p:grpSpPr>
          <a:xfrm>
            <a:off x="968425" y="700838"/>
            <a:ext cx="9890075" cy="5950028"/>
            <a:chOff x="387400" y="730723"/>
            <a:chExt cx="8813750" cy="5302494"/>
          </a:xfrm>
        </p:grpSpPr>
        <p:pic>
          <p:nvPicPr>
            <p:cNvPr id="6" name="Picture 2" descr="Graphic showing Team Site vs Communication Site">
              <a:extLst>
                <a:ext uri="{FF2B5EF4-FFF2-40B4-BE49-F238E27FC236}">
                  <a16:creationId xmlns:a16="http://schemas.microsoft.com/office/drawing/2014/main" id="{C522555B-D317-4545-ABCF-6CD2D9DE65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" t="3770" r="2356" b="7011"/>
            <a:stretch/>
          </p:blipFill>
          <p:spPr bwMode="auto">
            <a:xfrm>
              <a:off x="3333750" y="842302"/>
              <a:ext cx="5867400" cy="5150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C7AACC8-D1E0-4EED-A3D0-D1D50B100B11}"/>
                </a:ext>
              </a:extLst>
            </p:cNvPr>
            <p:cNvGrpSpPr/>
            <p:nvPr/>
          </p:nvGrpSpPr>
          <p:grpSpPr>
            <a:xfrm>
              <a:off x="387400" y="730723"/>
              <a:ext cx="2793950" cy="5170725"/>
              <a:chOff x="76200" y="-3465"/>
              <a:chExt cx="2895600" cy="5358846"/>
            </a:xfrm>
          </p:grpSpPr>
          <p:pic>
            <p:nvPicPr>
              <p:cNvPr id="10" name="Picture 9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A6E8E9BA-D2FE-4A3F-99EE-2DE6C64064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156" t="2389" r="54547" b="4165"/>
              <a:stretch/>
            </p:blipFill>
            <p:spPr>
              <a:xfrm>
                <a:off x="83094" y="-3465"/>
                <a:ext cx="2888706" cy="2951361"/>
              </a:xfrm>
              <a:prstGeom prst="rect">
                <a:avLst/>
              </a:prstGeom>
            </p:spPr>
          </p:pic>
          <p:pic>
            <p:nvPicPr>
              <p:cNvPr id="11" name="Picture 10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4BF31717-7600-4A4D-BBC3-269488214D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1718" t="19213" r="1349" b="2556"/>
              <a:stretch/>
            </p:blipFill>
            <p:spPr>
              <a:xfrm>
                <a:off x="76200" y="3023403"/>
                <a:ext cx="2888706" cy="2331978"/>
              </a:xfrm>
              <a:prstGeom prst="rect">
                <a:avLst/>
              </a:prstGeom>
            </p:spPr>
          </p:pic>
        </p:grp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C83955CE-00AB-4C57-BE67-8980E368F2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7211" y="1689818"/>
              <a:ext cx="1157139" cy="16089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6">
                  <a:lumMod val="50000"/>
                </a:schemeClr>
              </a:solidFill>
              <a:headEnd type="none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1A2B624A-6324-4317-9E3C-28784006728A}"/>
                </a:ext>
              </a:extLst>
            </p:cNvPr>
            <p:cNvCxnSpPr>
              <a:cxnSpLocks/>
            </p:cNvCxnSpPr>
            <p:nvPr/>
          </p:nvCxnSpPr>
          <p:spPr>
            <a:xfrm>
              <a:off x="2800350" y="4433017"/>
              <a:ext cx="4114800" cy="1600200"/>
            </a:xfrm>
            <a:prstGeom prst="bentConnector3">
              <a:avLst>
                <a:gd name="adj1" fmla="val 11229"/>
              </a:avLst>
            </a:prstGeom>
            <a:ln w="19050">
              <a:solidFill>
                <a:schemeClr val="accent6">
                  <a:lumMod val="50000"/>
                </a:schemeClr>
              </a:solidFill>
              <a:headEnd type="none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Graphic 13">
            <a:hlinkClick r:id="rId4"/>
            <a:extLst>
              <a:ext uri="{FF2B5EF4-FFF2-40B4-BE49-F238E27FC236}">
                <a16:creationId xmlns:a16="http://schemas.microsoft.com/office/drawing/2014/main" id="{971B9EEE-FE40-49DC-BBBC-5526CF0612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550" t="1" r="14882" b="2182"/>
          <a:stretch/>
        </p:blipFill>
        <p:spPr>
          <a:xfrm>
            <a:off x="3418345" y="1582543"/>
            <a:ext cx="607320" cy="561218"/>
          </a:xfrm>
          <a:prstGeom prst="rect">
            <a:avLst/>
          </a:prstGeom>
        </p:spPr>
      </p:pic>
      <p:pic>
        <p:nvPicPr>
          <p:cNvPr id="15" name="Picture 4" descr="Sharepoint Logo">
            <a:extLst>
              <a:ext uri="{FF2B5EF4-FFF2-40B4-BE49-F238E27FC236}">
                <a16:creationId xmlns:a16="http://schemas.microsoft.com/office/drawing/2014/main" id="{6B510759-968B-4773-A6FF-DA355A2F6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257" y="4247441"/>
            <a:ext cx="422724" cy="4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8C995B-87FC-410D-A58B-C495A6CD98FA}"/>
              </a:ext>
            </a:extLst>
          </p:cNvPr>
          <p:cNvSpPr txBox="1"/>
          <p:nvPr/>
        </p:nvSpPr>
        <p:spPr>
          <a:xfrm>
            <a:off x="3231467" y="1342579"/>
            <a:ext cx="981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Teams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77E6BF-26F1-4603-995F-074F89F3690A}"/>
              </a:ext>
            </a:extLst>
          </p:cNvPr>
          <p:cNvSpPr txBox="1"/>
          <p:nvPr/>
        </p:nvSpPr>
        <p:spPr>
          <a:xfrm>
            <a:off x="2938927" y="3959677"/>
            <a:ext cx="1343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SharePoint</a:t>
            </a:r>
          </a:p>
        </p:txBody>
      </p:sp>
      <p:pic>
        <p:nvPicPr>
          <p:cNvPr id="18" name="Picture 4" descr="Sharepoint Logo">
            <a:extLst>
              <a:ext uri="{FF2B5EF4-FFF2-40B4-BE49-F238E27FC236}">
                <a16:creationId xmlns:a16="http://schemas.microsoft.com/office/drawing/2014/main" id="{A1ED091A-95C9-4E68-9FED-94A2DAE6F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606" y="1042383"/>
            <a:ext cx="422724" cy="4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18">
            <a:hlinkClick r:id="rId4"/>
            <a:extLst>
              <a:ext uri="{FF2B5EF4-FFF2-40B4-BE49-F238E27FC236}">
                <a16:creationId xmlns:a16="http://schemas.microsoft.com/office/drawing/2014/main" id="{CB752D9A-94BE-4F7F-A5FA-295AA0E9D5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550" t="1" r="14882" b="2182"/>
          <a:stretch/>
        </p:blipFill>
        <p:spPr>
          <a:xfrm>
            <a:off x="6468120" y="966919"/>
            <a:ext cx="607320" cy="56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0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ternal identity providers">
            <a:hlinkClick r:id="rId2"/>
            <a:extLst>
              <a:ext uri="{FF2B5EF4-FFF2-40B4-BE49-F238E27FC236}">
                <a16:creationId xmlns:a16="http://schemas.microsoft.com/office/drawing/2014/main" id="{AB5F677B-A287-4B42-81C3-6629073CF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23155"/>
            <a:ext cx="5719763" cy="209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C6C447C9-BDD6-4184-A6EA-9EE940646DDE}"/>
              </a:ext>
            </a:extLst>
          </p:cNvPr>
          <p:cNvSpPr/>
          <p:nvPr/>
        </p:nvSpPr>
        <p:spPr>
          <a:xfrm>
            <a:off x="5905500" y="4543425"/>
            <a:ext cx="1543050" cy="5238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59A74E-5AA3-9640-83B9-8C84687A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"/>
            <a:ext cx="12192000" cy="518795"/>
          </a:xfrm>
        </p:spPr>
        <p:txBody>
          <a:bodyPr/>
          <a:lstStyle/>
          <a:p>
            <a:pPr algn="l"/>
            <a:r>
              <a:rPr lang="en-US" sz="2000" dirty="0"/>
              <a:t>      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A464-CAC6-B349-A40F-4397C67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2E478F-E849-4A8C-AF1F-CBCC78A7CBFA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D3D92D-4A91-42C6-8BD1-FF124E702E37}"/>
              </a:ext>
            </a:extLst>
          </p:cNvPr>
          <p:cNvSpPr txBox="1"/>
          <p:nvPr/>
        </p:nvSpPr>
        <p:spPr>
          <a:xfrm>
            <a:off x="703730" y="920120"/>
            <a:ext cx="4848309" cy="531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Architecture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Teams Site  (Private/Public)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Communication Site (Intranet/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Extranet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End User Access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Internal Members on Tenant  (      )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External Organizational Account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B2B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External Identity Providers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B2C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Access Controls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Access requests and invitations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SharePoint Security Groups / Site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Azure AD User / Azure AD Group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4BA512-72E9-4E0A-AD21-1D5633C5B114}"/>
              </a:ext>
            </a:extLst>
          </p:cNvPr>
          <p:cNvGrpSpPr/>
          <p:nvPr/>
        </p:nvGrpSpPr>
        <p:grpSpPr>
          <a:xfrm>
            <a:off x="5753101" y="908545"/>
            <a:ext cx="6120279" cy="3235607"/>
            <a:chOff x="885253" y="1216098"/>
            <a:chExt cx="10144569" cy="5363128"/>
          </a:xfrm>
        </p:grpSpPr>
        <p:pic>
          <p:nvPicPr>
            <p:cNvPr id="9" name="Picture 2" descr="bainsight.png">
              <a:extLst>
                <a:ext uri="{FF2B5EF4-FFF2-40B4-BE49-F238E27FC236}">
                  <a16:creationId xmlns:a16="http://schemas.microsoft.com/office/drawing/2014/main" id="{FE6A8C21-0A00-4799-AAD7-28BC4E884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776" y="2289813"/>
              <a:ext cx="1762532" cy="514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KnowledgeVault_logo.png">
              <a:extLst>
                <a:ext uri="{FF2B5EF4-FFF2-40B4-BE49-F238E27FC236}">
                  <a16:creationId xmlns:a16="http://schemas.microsoft.com/office/drawing/2014/main" id="{41A2C657-72B5-4B17-B44B-152FC6C95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44" y="2403888"/>
              <a:ext cx="2382668" cy="371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Greystone Solutions">
              <a:extLst>
                <a:ext uri="{FF2B5EF4-FFF2-40B4-BE49-F238E27FC236}">
                  <a16:creationId xmlns:a16="http://schemas.microsoft.com/office/drawing/2014/main" id="{512AD351-24EA-4153-9326-D14AA4375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357" y="4781368"/>
              <a:ext cx="1601229" cy="608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Lighthouse">
              <a:extLst>
                <a:ext uri="{FF2B5EF4-FFF2-40B4-BE49-F238E27FC236}">
                  <a16:creationId xmlns:a16="http://schemas.microsoft.com/office/drawing/2014/main" id="{68B8FEEE-4E88-4D12-BD88-FE20315B3C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8593" y="3118099"/>
              <a:ext cx="1601229" cy="1152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Varonis.png">
              <a:extLst>
                <a:ext uri="{FF2B5EF4-FFF2-40B4-BE49-F238E27FC236}">
                  <a16:creationId xmlns:a16="http://schemas.microsoft.com/office/drawing/2014/main" id="{F4CEE8B6-97D2-4D40-B0A1-CC4493893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253" y="3659568"/>
              <a:ext cx="1601229" cy="272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Microsoft">
              <a:extLst>
                <a:ext uri="{FF2B5EF4-FFF2-40B4-BE49-F238E27FC236}">
                  <a16:creationId xmlns:a16="http://schemas.microsoft.com/office/drawing/2014/main" id="{4069AEED-71DF-4120-ABB9-B0ED4CD45A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75" y="3687898"/>
              <a:ext cx="1280984" cy="272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 descr="slalom.png">
              <a:extLst>
                <a:ext uri="{FF2B5EF4-FFF2-40B4-BE49-F238E27FC236}">
                  <a16:creationId xmlns:a16="http://schemas.microsoft.com/office/drawing/2014/main" id="{92B5D7BD-A2C1-43CC-80F3-E682783657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307" y="5936186"/>
              <a:ext cx="1648327" cy="448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8" descr="Wellington Street Consulting">
              <a:extLst>
                <a:ext uri="{FF2B5EF4-FFF2-40B4-BE49-F238E27FC236}">
                  <a16:creationId xmlns:a16="http://schemas.microsoft.com/office/drawing/2014/main" id="{28F4062B-36C0-42AF-A984-443149876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3343" y="5845922"/>
              <a:ext cx="763858" cy="73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9AA840B-EA21-4925-A294-80B164C02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8897" y="2289813"/>
              <a:ext cx="2477913" cy="487323"/>
            </a:xfrm>
            <a:prstGeom prst="rect">
              <a:avLst/>
            </a:prstGeom>
          </p:spPr>
        </p:pic>
        <p:pic>
          <p:nvPicPr>
            <p:cNvPr id="19" name="Picture 2" descr="SPTechCon 2016 | Boston - June 27-30 | San Francisco - Dec 5-8">
              <a:extLst>
                <a:ext uri="{FF2B5EF4-FFF2-40B4-BE49-F238E27FC236}">
                  <a16:creationId xmlns:a16="http://schemas.microsoft.com/office/drawing/2014/main" id="{D0974B6B-4478-4571-96D0-88BC8B7300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1035" y="3480425"/>
              <a:ext cx="2274034" cy="687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59CDD7C-0D0D-424E-A531-25C0496B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105244" y="3475702"/>
              <a:ext cx="1963173" cy="53987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C7A38DA-944C-44F2-9F12-0AC497DEF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193210" y="4888959"/>
              <a:ext cx="1747929" cy="39328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8D64873-3BF1-4958-93D3-663CDD9AD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5185" y="4913413"/>
              <a:ext cx="2461601" cy="48130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F2A2C1-8D41-4D2E-AF3B-DE08CA8AA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19982" y="4786098"/>
              <a:ext cx="2163048" cy="929216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7527FCC-AB1D-44BE-86C2-00B0BBB47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2850559" y="6013775"/>
              <a:ext cx="2465796" cy="469430"/>
            </a:xfrm>
            <a:prstGeom prst="rect">
              <a:avLst/>
            </a:prstGeom>
          </p:spPr>
        </p:pic>
        <p:pic>
          <p:nvPicPr>
            <p:cNvPr id="25" name="Picture 2" descr="http://www.bostono365usergroup.com/Graphics/skysync.png">
              <a:extLst>
                <a:ext uri="{FF2B5EF4-FFF2-40B4-BE49-F238E27FC236}">
                  <a16:creationId xmlns:a16="http://schemas.microsoft.com/office/drawing/2014/main" id="{C8AEDF18-68BE-41AE-A4FA-395EADD3B0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9505" y="2297292"/>
              <a:ext cx="2001538" cy="472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8087223-D4E3-4551-9655-7E4C0F2F8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03078" y="1216098"/>
              <a:ext cx="2382668" cy="523325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391DF1-F6DA-4A8E-AB33-1DDD9A24C3BD}"/>
              </a:ext>
            </a:extLst>
          </p:cNvPr>
          <p:cNvSpPr/>
          <p:nvPr/>
        </p:nvSpPr>
        <p:spPr>
          <a:xfrm>
            <a:off x="5534837" y="752475"/>
            <a:ext cx="6517736" cy="350520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DA4262F4-E9E0-4B6F-86DC-656258A4B16C}"/>
              </a:ext>
            </a:extLst>
          </p:cNvPr>
          <p:cNvCxnSpPr>
            <a:cxnSpLocks/>
          </p:cNvCxnSpPr>
          <p:nvPr/>
        </p:nvCxnSpPr>
        <p:spPr>
          <a:xfrm flipV="1">
            <a:off x="5205069" y="3284344"/>
            <a:ext cx="554535" cy="417404"/>
          </a:xfrm>
          <a:prstGeom prst="bentConnector3">
            <a:avLst>
              <a:gd name="adj1" fmla="val 23687"/>
            </a:avLst>
          </a:prstGeom>
          <a:ln w="19050">
            <a:solidFill>
              <a:schemeClr val="accent6">
                <a:lumMod val="50000"/>
              </a:schemeClr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23CBAC04-5C53-40F3-B5E0-8C412DAD2844}"/>
              </a:ext>
            </a:extLst>
          </p:cNvPr>
          <p:cNvCxnSpPr>
            <a:cxnSpLocks/>
          </p:cNvCxnSpPr>
          <p:nvPr/>
        </p:nvCxnSpPr>
        <p:spPr>
          <a:xfrm>
            <a:off x="4766553" y="4144152"/>
            <a:ext cx="975986" cy="66121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50000"/>
              </a:schemeClr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Deep Dive into Azure AD and AWS SSO Integration – Part 4">
            <a:extLst>
              <a:ext uri="{FF2B5EF4-FFF2-40B4-BE49-F238E27FC236}">
                <a16:creationId xmlns:a16="http://schemas.microsoft.com/office/drawing/2014/main" id="{DE69C588-DBDE-4FDF-B5D8-C10B5D96D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13" y="312445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73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88F17-A820-3C4D-929C-512C9B7C1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9</a:t>
            </a:fld>
            <a:endParaRPr lang="en-US" dirty="0"/>
          </a:p>
        </p:txBody>
      </p:sp>
      <p:pic>
        <p:nvPicPr>
          <p:cNvPr id="11" name="Picture 10" descr="Graphical user interface, applicati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C1E63BE-6E2C-7840-AC8F-AFF911882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76" r="10402"/>
          <a:stretch/>
        </p:blipFill>
        <p:spPr>
          <a:xfrm>
            <a:off x="796374" y="2754776"/>
            <a:ext cx="10752897" cy="3848875"/>
          </a:xfrm>
          <a:prstGeom prst="rect">
            <a:avLst/>
          </a:prstGeom>
        </p:spPr>
      </p:pic>
      <p:pic>
        <p:nvPicPr>
          <p:cNvPr id="13" name="Graphic 12" descr="Cloud outline">
            <a:extLst>
              <a:ext uri="{FF2B5EF4-FFF2-40B4-BE49-F238E27FC236}">
                <a16:creationId xmlns:a16="http://schemas.microsoft.com/office/drawing/2014/main" id="{6C5965B5-9575-F34C-AB08-420B41C248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266" t="19168" r="2720" b="20062"/>
          <a:stretch/>
        </p:blipFill>
        <p:spPr>
          <a:xfrm>
            <a:off x="1018573" y="482291"/>
            <a:ext cx="3483980" cy="1902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817B9D-D3CF-6144-9AE6-B1119BCEE367}"/>
              </a:ext>
            </a:extLst>
          </p:cNvPr>
          <p:cNvSpPr txBox="1"/>
          <p:nvPr/>
        </p:nvSpPr>
        <p:spPr>
          <a:xfrm>
            <a:off x="4968570" y="937835"/>
            <a:ext cx="6204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2"/>
              </a:rPr>
              <a:t>One account for all things Microsoft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29507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A995D35632C64E8F3B58AEA10AAE2A" ma:contentTypeVersion="8" ma:contentTypeDescription="Create a new document." ma:contentTypeScope="" ma:versionID="f9ec21fd484f8d7f02647e0b6dfc4d19">
  <xsd:schema xmlns:xsd="http://www.w3.org/2001/XMLSchema" xmlns:xs="http://www.w3.org/2001/XMLSchema" xmlns:p="http://schemas.microsoft.com/office/2006/metadata/properties" xmlns:ns2="2c24aa78-7cfe-4c4e-8d21-eb54ef605319" xmlns:ns3="f485920e-e6dd-4165-bc1f-f63aa9f717f1" targetNamespace="http://schemas.microsoft.com/office/2006/metadata/properties" ma:root="true" ma:fieldsID="f4e85ceeb633bbbec2181fc9d93f8539" ns2:_="" ns3:_="">
    <xsd:import namespace="2c24aa78-7cfe-4c4e-8d21-eb54ef605319"/>
    <xsd:import namespace="f485920e-e6dd-4165-bc1f-f63aa9f717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4aa78-7cfe-4c4e-8d21-eb54ef6053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85920e-e6dd-4165-bc1f-f63aa9f717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770AFE-1386-4478-8EC6-F7D67727E2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24aa78-7cfe-4c4e-8d21-eb54ef605319"/>
    <ds:schemaRef ds:uri="f485920e-e6dd-4165-bc1f-f63aa9f717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D9F223-918A-45AF-9B53-56AB9E5E2182}">
  <ds:schemaRefs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f485920e-e6dd-4165-bc1f-f63aa9f717f1"/>
    <ds:schemaRef ds:uri="http://schemas.microsoft.com/office/2006/documentManagement/types"/>
    <ds:schemaRef ds:uri="2c24aa78-7cfe-4c4e-8d21-eb54ef60531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7E2D32-4FDD-4266-880C-17595B8014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1308</Words>
  <Application>Microsoft Macintosh PowerPoint</Application>
  <PresentationFormat>Widescreen</PresentationFormat>
  <Paragraphs>311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az_ea_font</vt:lpstr>
      <vt:lpstr>Calibri</vt:lpstr>
      <vt:lpstr>Calibri Light</vt:lpstr>
      <vt:lpstr>Consolas</vt:lpstr>
      <vt:lpstr>Lucida Console</vt:lpstr>
      <vt:lpstr>Segoe UI</vt:lpstr>
      <vt:lpstr>Segoe UI Black</vt:lpstr>
      <vt:lpstr>Segoe UI Light</vt:lpstr>
      <vt:lpstr>Segoe UI Semibold</vt:lpstr>
      <vt:lpstr>Segoe UI Semilight</vt:lpstr>
      <vt:lpstr>Wingdings</vt:lpstr>
      <vt:lpstr>Office Theme</vt:lpstr>
      <vt:lpstr>The unintended consequences of External Sharing from SharePoint 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SharePoint Sharing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unintended consequences of External Sharing from SharePoint sites</dc:title>
  <dc:creator/>
  <cp:lastModifiedBy/>
  <cp:revision>8</cp:revision>
  <dcterms:created xsi:type="dcterms:W3CDTF">2021-01-27T19:51:11Z</dcterms:created>
  <dcterms:modified xsi:type="dcterms:W3CDTF">2021-02-20T01:06:55Z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0x01010005A995D35632C64E8F3B58AEA10AAE2A</vt:lpwstr>
  </property>
</Properties>
</file>