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280" r:id="rId7"/>
    <p:sldId id="294" r:id="rId8"/>
    <p:sldId id="260" r:id="rId9"/>
    <p:sldId id="276" r:id="rId10"/>
    <p:sldId id="271" r:id="rId11"/>
    <p:sldId id="277" r:id="rId12"/>
    <p:sldId id="281" r:id="rId13"/>
    <p:sldId id="282" r:id="rId14"/>
    <p:sldId id="283" r:id="rId15"/>
    <p:sldId id="278" r:id="rId16"/>
    <p:sldId id="284" r:id="rId17"/>
    <p:sldId id="295" r:id="rId18"/>
    <p:sldId id="296" r:id="rId19"/>
    <p:sldId id="285" r:id="rId20"/>
    <p:sldId id="287" r:id="rId21"/>
    <p:sldId id="288" r:id="rId22"/>
    <p:sldId id="289" r:id="rId23"/>
    <p:sldId id="291" r:id="rId24"/>
    <p:sldId id="286" r:id="rId25"/>
    <p:sldId id="297" r:id="rId26"/>
    <p:sldId id="258" r:id="rId27"/>
    <p:sldId id="261" r:id="rId28"/>
    <p:sldId id="2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iu, Beatrice" initials="BB" lastIdx="1" clrIdx="0">
    <p:extLst>
      <p:ext uri="{19B8F6BF-5375-455C-9EA6-DF929625EA0E}">
        <p15:presenceInfo xmlns:p15="http://schemas.microsoft.com/office/powerpoint/2012/main" userId="S-1-5-21-3556655524-2955770263-2800229750-402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A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565" autoAdjust="0"/>
  </p:normalViewPr>
  <p:slideViewPr>
    <p:cSldViewPr snapToGrid="0">
      <p:cViewPr varScale="1">
        <p:scale>
          <a:sx n="71" d="100"/>
          <a:sy n="71" d="100"/>
        </p:scale>
        <p:origin x="514" y="48"/>
      </p:cViewPr>
      <p:guideLst/>
    </p:cSldViewPr>
  </p:slideViewPr>
  <p:outlineViewPr>
    <p:cViewPr>
      <p:scale>
        <a:sx n="33" d="100"/>
        <a:sy n="33" d="100"/>
      </p:scale>
      <p:origin x="0" y="-16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6218E-4FCD-4DB2-A0D4-DE7AD42B869B}" type="datetimeFigureOut">
              <a:rPr lang="en-US" smtClean="0"/>
              <a:t>07/28/2016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05BCE-0C6B-4DF8-ABFF-431DB9C064C4}" type="slidenum">
              <a:rPr lang="en-US" smtClean="0"/>
              <a:t>‹#›</a:t>
            </a:fld>
            <a:endParaRPr lang="en-US"/>
          </a:p>
        </p:txBody>
      </p:sp>
    </p:spTree>
    <p:extLst>
      <p:ext uri="{BB962C8B-B14F-4D97-AF65-F5344CB8AC3E}">
        <p14:creationId xmlns:p14="http://schemas.microsoft.com/office/powerpoint/2010/main" val="193139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a:t>
            </a:r>
            <a:r>
              <a:rPr lang="en-US" sz="1200" kern="1200" dirty="0" smtClean="0">
                <a:solidFill>
                  <a:schemeClr val="tx1"/>
                </a:solidFill>
                <a:effectLst/>
                <a:latin typeface="+mn-lt"/>
                <a:ea typeface="+mn-ea"/>
                <a:cs typeface="+mn-cs"/>
              </a:rPr>
              <a:t>Cover splash screen that can be displayed at the beginning of 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event while people are coming in or logging on. This slide is optional and can be removed if desired.</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1</a:t>
            </a:fld>
            <a:endParaRPr lang="en-US"/>
          </a:p>
        </p:txBody>
      </p:sp>
    </p:spTree>
    <p:extLst>
      <p:ext uri="{BB962C8B-B14F-4D97-AF65-F5344CB8AC3E}">
        <p14:creationId xmlns:p14="http://schemas.microsoft.com/office/powerpoint/2010/main" val="1865496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10</a:t>
            </a:fld>
            <a:endParaRPr lang="en-US"/>
          </a:p>
        </p:txBody>
      </p:sp>
    </p:spTree>
    <p:extLst>
      <p:ext uri="{BB962C8B-B14F-4D97-AF65-F5344CB8AC3E}">
        <p14:creationId xmlns:p14="http://schemas.microsoft.com/office/powerpoint/2010/main" val="2104543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11</a:t>
            </a:fld>
            <a:endParaRPr lang="en-US"/>
          </a:p>
        </p:txBody>
      </p:sp>
    </p:spTree>
    <p:extLst>
      <p:ext uri="{BB962C8B-B14F-4D97-AF65-F5344CB8AC3E}">
        <p14:creationId xmlns:p14="http://schemas.microsoft.com/office/powerpoint/2010/main" val="197237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12</a:t>
            </a:fld>
            <a:endParaRPr lang="en-US"/>
          </a:p>
        </p:txBody>
      </p:sp>
    </p:spTree>
    <p:extLst>
      <p:ext uri="{BB962C8B-B14F-4D97-AF65-F5344CB8AC3E}">
        <p14:creationId xmlns:p14="http://schemas.microsoft.com/office/powerpoint/2010/main" val="293265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13</a:t>
            </a:fld>
            <a:endParaRPr lang="en-US"/>
          </a:p>
        </p:txBody>
      </p:sp>
    </p:spTree>
    <p:extLst>
      <p:ext uri="{BB962C8B-B14F-4D97-AF65-F5344CB8AC3E}">
        <p14:creationId xmlns:p14="http://schemas.microsoft.com/office/powerpoint/2010/main" val="594148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Title page to</a:t>
            </a:r>
            <a:r>
              <a:rPr lang="en-US" sz="1200" kern="1200" baseline="0" dirty="0" smtClean="0">
                <a:solidFill>
                  <a:schemeClr val="tx1"/>
                </a:solidFill>
                <a:effectLst/>
                <a:latin typeface="+mn-lt"/>
                <a:ea typeface="+mn-ea"/>
                <a:cs typeface="+mn-cs"/>
              </a:rPr>
              <a:t> include presentation </a:t>
            </a:r>
            <a:r>
              <a:rPr lang="en-US" sz="1200" kern="1200" dirty="0" smtClean="0">
                <a:solidFill>
                  <a:schemeClr val="tx1"/>
                </a:solidFill>
                <a:effectLst/>
                <a:latin typeface="+mn-lt"/>
                <a:ea typeface="+mn-ea"/>
                <a:cs typeface="+mn-cs"/>
              </a:rPr>
              <a:t>title/topic, speaker, date etc. </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15</a:t>
            </a:fld>
            <a:endParaRPr lang="en-US"/>
          </a:p>
        </p:txBody>
      </p:sp>
    </p:spTree>
    <p:extLst>
      <p:ext uri="{BB962C8B-B14F-4D97-AF65-F5344CB8AC3E}">
        <p14:creationId xmlns:p14="http://schemas.microsoft.com/office/powerpoint/2010/main" val="2262492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search a particular content type</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19</a:t>
            </a:fld>
            <a:endParaRPr lang="en-US"/>
          </a:p>
        </p:txBody>
      </p:sp>
    </p:spTree>
    <p:extLst>
      <p:ext uri="{BB962C8B-B14F-4D97-AF65-F5344CB8AC3E}">
        <p14:creationId xmlns:p14="http://schemas.microsoft.com/office/powerpoint/2010/main" val="3521394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Title page to</a:t>
            </a:r>
            <a:r>
              <a:rPr lang="en-US" sz="1200" kern="1200" baseline="0" dirty="0" smtClean="0">
                <a:solidFill>
                  <a:schemeClr val="tx1"/>
                </a:solidFill>
                <a:effectLst/>
                <a:latin typeface="+mn-lt"/>
                <a:ea typeface="+mn-ea"/>
                <a:cs typeface="+mn-cs"/>
              </a:rPr>
              <a:t> include presentation </a:t>
            </a:r>
            <a:r>
              <a:rPr lang="en-US" sz="1200" kern="1200" dirty="0" smtClean="0">
                <a:solidFill>
                  <a:schemeClr val="tx1"/>
                </a:solidFill>
                <a:effectLst/>
                <a:latin typeface="+mn-lt"/>
                <a:ea typeface="+mn-ea"/>
                <a:cs typeface="+mn-cs"/>
              </a:rPr>
              <a:t>title/topic, speaker, date etc. </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22</a:t>
            </a:fld>
            <a:endParaRPr lang="en-US"/>
          </a:p>
        </p:txBody>
      </p:sp>
    </p:spTree>
    <p:extLst>
      <p:ext uri="{BB962C8B-B14F-4D97-AF65-F5344CB8AC3E}">
        <p14:creationId xmlns:p14="http://schemas.microsoft.com/office/powerpoint/2010/main" val="99844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Splash</a:t>
            </a:r>
            <a:r>
              <a:rPr lang="en-US" baseline="0" dirty="0" smtClean="0"/>
              <a:t> screen thanking attendees for their time. </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23</a:t>
            </a:fld>
            <a:endParaRPr lang="en-US"/>
          </a:p>
        </p:txBody>
      </p:sp>
    </p:spTree>
    <p:extLst>
      <p:ext uri="{BB962C8B-B14F-4D97-AF65-F5344CB8AC3E}">
        <p14:creationId xmlns:p14="http://schemas.microsoft.com/office/powerpoint/2010/main" val="1905241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If</a:t>
            </a:r>
            <a:r>
              <a:rPr lang="en-US" baseline="0" dirty="0" smtClean="0"/>
              <a:t> including a question and answer session, this is the preferred splash screen to denote that.</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24</a:t>
            </a:fld>
            <a:endParaRPr lang="en-US"/>
          </a:p>
        </p:txBody>
      </p:sp>
    </p:spTree>
    <p:extLst>
      <p:ext uri="{BB962C8B-B14F-4D97-AF65-F5344CB8AC3E}">
        <p14:creationId xmlns:p14="http://schemas.microsoft.com/office/powerpoint/2010/main" val="17057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Title page to</a:t>
            </a:r>
            <a:r>
              <a:rPr lang="en-US" sz="1200" kern="1200" baseline="0" dirty="0" smtClean="0">
                <a:solidFill>
                  <a:schemeClr val="tx1"/>
                </a:solidFill>
                <a:effectLst/>
                <a:latin typeface="+mn-lt"/>
                <a:ea typeface="+mn-ea"/>
                <a:cs typeface="+mn-cs"/>
              </a:rPr>
              <a:t> include presentation </a:t>
            </a:r>
            <a:r>
              <a:rPr lang="en-US" sz="1200" kern="1200" dirty="0" smtClean="0">
                <a:solidFill>
                  <a:schemeClr val="tx1"/>
                </a:solidFill>
                <a:effectLst/>
                <a:latin typeface="+mn-lt"/>
                <a:ea typeface="+mn-ea"/>
                <a:cs typeface="+mn-cs"/>
              </a:rPr>
              <a:t>title/topic, speaker, date etc. </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2</a:t>
            </a:fld>
            <a:endParaRPr lang="en-US"/>
          </a:p>
        </p:txBody>
      </p:sp>
    </p:spTree>
    <p:extLst>
      <p:ext uri="{BB962C8B-B14F-4D97-AF65-F5344CB8AC3E}">
        <p14:creationId xmlns:p14="http://schemas.microsoft.com/office/powerpoint/2010/main" val="196121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a:t>
            </a:r>
            <a:r>
              <a:rPr lang="en-US" baseline="0" dirty="0" smtClean="0"/>
              <a:t> speaker list. Simply upload the photo and enter speaker bio information</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3</a:t>
            </a:fld>
            <a:endParaRPr lang="en-US"/>
          </a:p>
        </p:txBody>
      </p:sp>
    </p:spTree>
    <p:extLst>
      <p:ext uri="{BB962C8B-B14F-4D97-AF65-F5344CB8AC3E}">
        <p14:creationId xmlns:p14="http://schemas.microsoft.com/office/powerpoint/2010/main" val="49822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MS PGothic" pitchFamily="34" charset="-128"/>
              </a:rPr>
              <a:t>RSM is the fifth largest audit, tax and consulting firm in the U.S.  But, it’s our collaborative approach that differentiates us.  Our vision is to </a:t>
            </a:r>
            <a:r>
              <a:rPr lang="en-US" dirty="0" smtClean="0"/>
              <a:t>deliver global capabilities with the </a:t>
            </a:r>
            <a:r>
              <a:rPr lang="en-US" i="1" dirty="0" smtClean="0"/>
              <a:t>local</a:t>
            </a:r>
            <a:r>
              <a:rPr lang="en-US" i="0" dirty="0" smtClean="0"/>
              <a:t> </a:t>
            </a:r>
            <a:r>
              <a:rPr lang="en-US" dirty="0" smtClean="0"/>
              <a:t>touch that brings world class audit, tax and consulting experience to our clients through enduring relationships built on genuine understanding and trust. The following slides give you a brief overview of our firm and how we serve our clients.</a:t>
            </a:r>
          </a:p>
          <a:p>
            <a:pPr eaLnBrk="1" hangingPunct="1">
              <a:spcBef>
                <a:spcPct val="0"/>
              </a:spcBef>
            </a:pPr>
            <a:endParaRPr lang="en-US" dirty="0" smtClean="0">
              <a:ea typeface="MS PGothic" pitchFamily="34" charset="-128"/>
            </a:endParaRPr>
          </a:p>
        </p:txBody>
      </p:sp>
    </p:spTree>
    <p:extLst>
      <p:ext uri="{BB962C8B-B14F-4D97-AF65-F5344CB8AC3E}">
        <p14:creationId xmlns:p14="http://schemas.microsoft.com/office/powerpoint/2010/main" val="129215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Putting</a:t>
            </a:r>
            <a:r>
              <a:rPr lang="en-US" baseline="0" dirty="0" smtClean="0"/>
              <a:t> s + </a:t>
            </a:r>
            <a:r>
              <a:rPr lang="en-US" baseline="0" dirty="0" err="1" smtClean="0"/>
              <a:t>ia</a:t>
            </a:r>
            <a:r>
              <a:rPr lang="en-US" baseline="0" dirty="0" smtClean="0"/>
              <a:t> together to have a cohesive approach and to really drive value and answer our client’s needs</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5</a:t>
            </a:fld>
            <a:endParaRPr lang="en-US"/>
          </a:p>
        </p:txBody>
      </p:sp>
    </p:spTree>
    <p:extLst>
      <p:ext uri="{BB962C8B-B14F-4D97-AF65-F5344CB8AC3E}">
        <p14:creationId xmlns:p14="http://schemas.microsoft.com/office/powerpoint/2010/main" val="393448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want to own it, not IT” changes</a:t>
            </a:r>
            <a:r>
              <a:rPr lang="en-US" baseline="0" dirty="0" smtClean="0"/>
              <a:t> the structure of content. IT, efficiency and hardware is not the driver anymore: social, collaboration, search become the driver of the new IA in SharePoint</a:t>
            </a:r>
          </a:p>
          <a:p>
            <a:pPr marL="171450" indent="-171450">
              <a:buFont typeface="Arial" panose="020B0604020202020204" pitchFamily="34" charset="0"/>
              <a:buChar char="•"/>
            </a:pPr>
            <a:r>
              <a:rPr lang="en-US" baseline="0" dirty="0" smtClean="0"/>
              <a:t>When investing in a big migration from file shares to SharePoint or even just in the adoption of a new platform, all our clients expect to get a better search experience. </a:t>
            </a:r>
          </a:p>
        </p:txBody>
      </p:sp>
      <p:sp>
        <p:nvSpPr>
          <p:cNvPr id="4" name="Slide Number Placeholder 3"/>
          <p:cNvSpPr>
            <a:spLocks noGrp="1"/>
          </p:cNvSpPr>
          <p:nvPr>
            <p:ph type="sldNum" sz="quarter" idx="10"/>
          </p:nvPr>
        </p:nvSpPr>
        <p:spPr/>
        <p:txBody>
          <a:bodyPr/>
          <a:lstStyle/>
          <a:p>
            <a:fld id="{48305BCE-0C6B-4DF8-ABFF-431DB9C064C4}" type="slidenum">
              <a:rPr lang="en-US" smtClean="0"/>
              <a:t>6</a:t>
            </a:fld>
            <a:endParaRPr lang="en-US"/>
          </a:p>
        </p:txBody>
      </p:sp>
    </p:spTree>
    <p:extLst>
      <p:ext uri="{BB962C8B-B14F-4D97-AF65-F5344CB8AC3E}">
        <p14:creationId xmlns:p14="http://schemas.microsoft.com/office/powerpoint/2010/main" val="389977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7</a:t>
            </a:fld>
            <a:endParaRPr lang="en-US"/>
          </a:p>
        </p:txBody>
      </p:sp>
    </p:spTree>
    <p:extLst>
      <p:ext uri="{BB962C8B-B14F-4D97-AF65-F5344CB8AC3E}">
        <p14:creationId xmlns:p14="http://schemas.microsoft.com/office/powerpoint/2010/main" val="118667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we have confidential areas of HR sites for example</a:t>
            </a:r>
          </a:p>
          <a:p>
            <a:r>
              <a:rPr lang="en-US" dirty="0" smtClean="0"/>
              <a:t>500 site collections limit</a:t>
            </a:r>
          </a:p>
          <a:p>
            <a:r>
              <a:rPr lang="en-US" dirty="0" smtClean="0"/>
              <a:t>1T per </a:t>
            </a:r>
            <a:r>
              <a:rPr lang="en-US" dirty="0" err="1" smtClean="0"/>
              <a:t>sc</a:t>
            </a:r>
            <a:r>
              <a:rPr lang="en-US" dirty="0" smtClean="0"/>
              <a:t> vs. on </a:t>
            </a:r>
            <a:r>
              <a:rPr lang="en-US" dirty="0" err="1" smtClean="0"/>
              <a:t>prem</a:t>
            </a:r>
            <a:r>
              <a:rPr lang="en-US" dirty="0" smtClean="0"/>
              <a:t> 200G</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8</a:t>
            </a:fld>
            <a:endParaRPr lang="en-US"/>
          </a:p>
        </p:txBody>
      </p:sp>
    </p:spTree>
    <p:extLst>
      <p:ext uri="{BB962C8B-B14F-4D97-AF65-F5344CB8AC3E}">
        <p14:creationId xmlns:p14="http://schemas.microsoft.com/office/powerpoint/2010/main" val="381818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9</a:t>
            </a:fld>
            <a:endParaRPr lang="en-US"/>
          </a:p>
        </p:txBody>
      </p:sp>
    </p:spTree>
    <p:extLst>
      <p:ext uri="{BB962C8B-B14F-4D97-AF65-F5344CB8AC3E}">
        <p14:creationId xmlns:p14="http://schemas.microsoft.com/office/powerpoint/2010/main" val="1249355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 sc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 y="-1"/>
            <a:ext cx="12191619" cy="6858214"/>
          </a:xfrm>
          <a:prstGeom prst="rect">
            <a:avLst/>
          </a:prstGeom>
        </p:spPr>
      </p:pic>
      <p:sp>
        <p:nvSpPr>
          <p:cNvPr id="11" name="TextBox 10"/>
          <p:cNvSpPr txBox="1"/>
          <p:nvPr userDrawn="1"/>
        </p:nvSpPr>
        <p:spPr>
          <a:xfrm>
            <a:off x="508000" y="6453716"/>
            <a:ext cx="3056467"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50000"/>
                    <a:lumOff val="50000"/>
                  </a:schemeClr>
                </a:solidFill>
                <a:latin typeface="Arial" panose="020B0604020202020204" pitchFamily="34" charset="0"/>
                <a:cs typeface="Arial" panose="020B0604020202020204" pitchFamily="34" charset="0"/>
              </a:rPr>
              <a:t>©2015 RSM US LLP. All Rights Reserved. </a:t>
            </a:r>
          </a:p>
        </p:txBody>
      </p:sp>
    </p:spTree>
    <p:extLst>
      <p:ext uri="{BB962C8B-B14F-4D97-AF65-F5344CB8AC3E}">
        <p14:creationId xmlns:p14="http://schemas.microsoft.com/office/powerpoint/2010/main" val="293086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s_Gr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508000" y="6195483"/>
            <a:ext cx="2743200" cy="256117"/>
          </a:xfrm>
          <a:prstGeom prst="rect">
            <a:avLst/>
          </a:prstGeom>
        </p:spPr>
        <p:txBody>
          <a:bodyPr/>
          <a:lstStyle/>
          <a:p>
            <a:fld id="{936A99BC-3C9D-4DF8-8B8C-E1FD2BDF0AD4}" type="slidenum">
              <a:rPr lang="en-US" smtClean="0"/>
              <a:t>‹#›</a:t>
            </a:fld>
            <a:endParaRPr lang="en-US"/>
          </a:p>
        </p:txBody>
      </p:sp>
      <p:sp>
        <p:nvSpPr>
          <p:cNvPr id="7" name="Picture Placeholder 11"/>
          <p:cNvSpPr>
            <a:spLocks noGrp="1"/>
          </p:cNvSpPr>
          <p:nvPr>
            <p:ph type="pic" sz="quarter" idx="14"/>
          </p:nvPr>
        </p:nvSpPr>
        <p:spPr>
          <a:xfrm>
            <a:off x="508000" y="1606021"/>
            <a:ext cx="1783077" cy="1781848"/>
          </a:xfrm>
          <a:prstGeom prst="rect">
            <a:avLst/>
          </a:prstGeom>
        </p:spPr>
        <p:txBody>
          <a:bodyPr>
            <a:normAutofit/>
          </a:bodyPr>
          <a:lstStyle>
            <a:lvl1pPr marL="0" indent="0">
              <a:buNone/>
              <a:defRPr sz="1000"/>
            </a:lvl1pPr>
          </a:lstStyle>
          <a:p>
            <a:r>
              <a:rPr lang="en-US" smtClean="0"/>
              <a:t>Click icon to add picture</a:t>
            </a:r>
            <a:endParaRPr lang="en-GB" dirty="0"/>
          </a:p>
        </p:txBody>
      </p:sp>
      <p:sp>
        <p:nvSpPr>
          <p:cNvPr id="8" name="Rectangle 7"/>
          <p:cNvSpPr/>
          <p:nvPr userDrawn="1"/>
        </p:nvSpPr>
        <p:spPr>
          <a:xfrm>
            <a:off x="2407386" y="1605722"/>
            <a:ext cx="3499605"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4"/>
          <p:cNvSpPr>
            <a:spLocks noGrp="1"/>
          </p:cNvSpPr>
          <p:nvPr>
            <p:ph type="body" sz="quarter" idx="20" hasCustomPrompt="1"/>
          </p:nvPr>
        </p:nvSpPr>
        <p:spPr>
          <a:xfrm>
            <a:off x="2559787" y="2325801"/>
            <a:ext cx="3141850" cy="883065"/>
          </a:xfrm>
          <a:prstGeom prst="rect">
            <a:avLst/>
          </a:prstGeom>
        </p:spPr>
        <p:txBody>
          <a:bodyPr>
            <a:noAutofit/>
          </a:bodyPr>
          <a:lstStyle>
            <a:lvl1pPr marL="0" indent="0">
              <a:buNone/>
              <a:defRPr sz="1400" b="0" baseline="0">
                <a:solidFill>
                  <a:schemeClr val="tx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Brief sentence about the team member.</a:t>
            </a:r>
          </a:p>
        </p:txBody>
      </p:sp>
      <p:sp>
        <p:nvSpPr>
          <p:cNvPr id="10" name="Text Placeholder 24"/>
          <p:cNvSpPr>
            <a:spLocks noGrp="1"/>
          </p:cNvSpPr>
          <p:nvPr>
            <p:ph type="body" sz="quarter" idx="21" hasCustomPrompt="1"/>
          </p:nvPr>
        </p:nvSpPr>
        <p:spPr>
          <a:xfrm>
            <a:off x="2559787" y="1749739"/>
            <a:ext cx="3141847" cy="286804"/>
          </a:xfrm>
          <a:prstGeom prst="rect">
            <a:avLst/>
          </a:prstGeom>
        </p:spPr>
        <p:txBody>
          <a:bodyPr>
            <a:noAutofit/>
          </a:bodyPr>
          <a:lstStyle>
            <a:lvl1pPr marL="0" indent="0">
              <a:buNone/>
              <a:defRPr sz="1400" b="1"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Name</a:t>
            </a:r>
          </a:p>
        </p:txBody>
      </p:sp>
      <p:sp>
        <p:nvSpPr>
          <p:cNvPr id="11" name="Text Placeholder 24"/>
          <p:cNvSpPr>
            <a:spLocks noGrp="1"/>
          </p:cNvSpPr>
          <p:nvPr>
            <p:ph type="body" sz="quarter" idx="22" hasCustomPrompt="1"/>
          </p:nvPr>
        </p:nvSpPr>
        <p:spPr>
          <a:xfrm>
            <a:off x="2559787" y="2037771"/>
            <a:ext cx="3141847" cy="286804"/>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Title</a:t>
            </a:r>
          </a:p>
        </p:txBody>
      </p:sp>
      <p:sp>
        <p:nvSpPr>
          <p:cNvPr id="12" name="Picture Placeholder 11"/>
          <p:cNvSpPr>
            <a:spLocks noGrp="1"/>
          </p:cNvSpPr>
          <p:nvPr>
            <p:ph type="pic" sz="quarter" idx="27"/>
          </p:nvPr>
        </p:nvSpPr>
        <p:spPr>
          <a:xfrm>
            <a:off x="508000" y="3816348"/>
            <a:ext cx="1783077" cy="1781848"/>
          </a:xfrm>
          <a:prstGeom prst="rect">
            <a:avLst/>
          </a:prstGeom>
        </p:spPr>
        <p:txBody>
          <a:bodyPr>
            <a:normAutofit/>
          </a:bodyPr>
          <a:lstStyle>
            <a:lvl1pPr marL="0" indent="0">
              <a:buNone/>
              <a:defRPr sz="1000"/>
            </a:lvl1pPr>
          </a:lstStyle>
          <a:p>
            <a:r>
              <a:rPr lang="en-US" smtClean="0"/>
              <a:t>Click icon to add picture</a:t>
            </a:r>
            <a:endParaRPr lang="en-GB" dirty="0"/>
          </a:p>
        </p:txBody>
      </p:sp>
      <p:sp>
        <p:nvSpPr>
          <p:cNvPr id="13" name="Rectangle 12"/>
          <p:cNvSpPr/>
          <p:nvPr userDrawn="1"/>
        </p:nvSpPr>
        <p:spPr>
          <a:xfrm>
            <a:off x="2407386" y="3816049"/>
            <a:ext cx="3496720"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24"/>
          <p:cNvSpPr>
            <a:spLocks noGrp="1"/>
          </p:cNvSpPr>
          <p:nvPr>
            <p:ph type="body" sz="quarter" idx="28" hasCustomPrompt="1"/>
          </p:nvPr>
        </p:nvSpPr>
        <p:spPr>
          <a:xfrm>
            <a:off x="2547137" y="4536129"/>
            <a:ext cx="3154500" cy="924872"/>
          </a:xfrm>
          <a:prstGeom prst="rect">
            <a:avLst/>
          </a:prstGeom>
        </p:spPr>
        <p:txBody>
          <a:bodyPr>
            <a:noAutofit/>
          </a:bodyPr>
          <a:lstStyle>
            <a:lvl1pPr marL="0" indent="0">
              <a:buNone/>
              <a:defRPr sz="1400" b="0" baseline="0">
                <a:solidFill>
                  <a:schemeClr val="tx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Brief sentence about the team member.</a:t>
            </a:r>
          </a:p>
        </p:txBody>
      </p:sp>
      <p:sp>
        <p:nvSpPr>
          <p:cNvPr id="15" name="Text Placeholder 24"/>
          <p:cNvSpPr>
            <a:spLocks noGrp="1"/>
          </p:cNvSpPr>
          <p:nvPr>
            <p:ph type="body" sz="quarter" idx="29" hasCustomPrompt="1"/>
          </p:nvPr>
        </p:nvSpPr>
        <p:spPr>
          <a:xfrm>
            <a:off x="2547137" y="3960066"/>
            <a:ext cx="3154497"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16" name="Text Placeholder 24"/>
          <p:cNvSpPr>
            <a:spLocks noGrp="1"/>
          </p:cNvSpPr>
          <p:nvPr>
            <p:ph type="body" sz="quarter" idx="30" hasCustomPrompt="1"/>
          </p:nvPr>
        </p:nvSpPr>
        <p:spPr>
          <a:xfrm>
            <a:off x="2547137" y="4248098"/>
            <a:ext cx="3154497" cy="288032"/>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Title</a:t>
            </a:r>
          </a:p>
        </p:txBody>
      </p:sp>
      <p:sp>
        <p:nvSpPr>
          <p:cNvPr id="28" name="Picture Placeholder 11"/>
          <p:cNvSpPr>
            <a:spLocks noGrp="1"/>
          </p:cNvSpPr>
          <p:nvPr>
            <p:ph type="pic" sz="quarter" idx="31"/>
          </p:nvPr>
        </p:nvSpPr>
        <p:spPr>
          <a:xfrm>
            <a:off x="6081908" y="1606021"/>
            <a:ext cx="1783077" cy="1781848"/>
          </a:xfrm>
          <a:prstGeom prst="rect">
            <a:avLst/>
          </a:prstGeom>
        </p:spPr>
        <p:txBody>
          <a:bodyPr>
            <a:normAutofit/>
          </a:bodyPr>
          <a:lstStyle>
            <a:lvl1pPr marL="0" indent="0">
              <a:buNone/>
              <a:defRPr sz="1000"/>
            </a:lvl1pPr>
          </a:lstStyle>
          <a:p>
            <a:r>
              <a:rPr lang="en-US" smtClean="0"/>
              <a:t>Click icon to add picture</a:t>
            </a:r>
            <a:endParaRPr lang="en-GB" dirty="0"/>
          </a:p>
        </p:txBody>
      </p:sp>
      <p:sp>
        <p:nvSpPr>
          <p:cNvPr id="29" name="Rectangle 28"/>
          <p:cNvSpPr/>
          <p:nvPr userDrawn="1"/>
        </p:nvSpPr>
        <p:spPr>
          <a:xfrm>
            <a:off x="7981294" y="1605722"/>
            <a:ext cx="3499605"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 Placeholder 24"/>
          <p:cNvSpPr>
            <a:spLocks noGrp="1"/>
          </p:cNvSpPr>
          <p:nvPr>
            <p:ph type="body" sz="quarter" idx="32" hasCustomPrompt="1"/>
          </p:nvPr>
        </p:nvSpPr>
        <p:spPr>
          <a:xfrm>
            <a:off x="8133695" y="2325801"/>
            <a:ext cx="3141850" cy="883065"/>
          </a:xfrm>
          <a:prstGeom prst="rect">
            <a:avLst/>
          </a:prstGeom>
        </p:spPr>
        <p:txBody>
          <a:bodyPr>
            <a:noAutofit/>
          </a:bodyPr>
          <a:lstStyle>
            <a:lvl1pPr marL="0" indent="0">
              <a:buNone/>
              <a:defRPr sz="1400" b="0" baseline="0">
                <a:solidFill>
                  <a:schemeClr val="tx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1" name="Text Placeholder 24"/>
          <p:cNvSpPr>
            <a:spLocks noGrp="1"/>
          </p:cNvSpPr>
          <p:nvPr>
            <p:ph type="body" sz="quarter" idx="33" hasCustomPrompt="1"/>
          </p:nvPr>
        </p:nvSpPr>
        <p:spPr>
          <a:xfrm>
            <a:off x="8133695" y="1749739"/>
            <a:ext cx="3141847" cy="286804"/>
          </a:xfrm>
          <a:prstGeom prst="rect">
            <a:avLst/>
          </a:prstGeom>
        </p:spPr>
        <p:txBody>
          <a:bodyPr>
            <a:noAutofit/>
          </a:bodyPr>
          <a:lstStyle>
            <a:lvl1pPr marL="0" indent="0">
              <a:buNone/>
              <a:defRPr sz="1400" b="1"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Name</a:t>
            </a:r>
          </a:p>
        </p:txBody>
      </p:sp>
      <p:sp>
        <p:nvSpPr>
          <p:cNvPr id="32" name="Text Placeholder 24"/>
          <p:cNvSpPr>
            <a:spLocks noGrp="1"/>
          </p:cNvSpPr>
          <p:nvPr>
            <p:ph type="body" sz="quarter" idx="34" hasCustomPrompt="1"/>
          </p:nvPr>
        </p:nvSpPr>
        <p:spPr>
          <a:xfrm>
            <a:off x="8133695" y="2037771"/>
            <a:ext cx="3141847" cy="286804"/>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Title</a:t>
            </a:r>
          </a:p>
        </p:txBody>
      </p:sp>
      <p:sp>
        <p:nvSpPr>
          <p:cNvPr id="33" name="Picture Placeholder 11"/>
          <p:cNvSpPr>
            <a:spLocks noGrp="1"/>
          </p:cNvSpPr>
          <p:nvPr>
            <p:ph type="pic" sz="quarter" idx="35"/>
          </p:nvPr>
        </p:nvSpPr>
        <p:spPr>
          <a:xfrm>
            <a:off x="6081908" y="3816348"/>
            <a:ext cx="1783077" cy="1781848"/>
          </a:xfrm>
          <a:prstGeom prst="rect">
            <a:avLst/>
          </a:prstGeom>
        </p:spPr>
        <p:txBody>
          <a:bodyPr>
            <a:normAutofit/>
          </a:bodyPr>
          <a:lstStyle>
            <a:lvl1pPr marL="0" indent="0">
              <a:buNone/>
              <a:defRPr sz="1000"/>
            </a:lvl1pPr>
          </a:lstStyle>
          <a:p>
            <a:r>
              <a:rPr lang="en-US" smtClean="0"/>
              <a:t>Click icon to add picture</a:t>
            </a:r>
            <a:endParaRPr lang="en-GB" dirty="0"/>
          </a:p>
        </p:txBody>
      </p:sp>
      <p:sp>
        <p:nvSpPr>
          <p:cNvPr id="34" name="Rectangle 33"/>
          <p:cNvSpPr/>
          <p:nvPr userDrawn="1"/>
        </p:nvSpPr>
        <p:spPr>
          <a:xfrm>
            <a:off x="7981294" y="3816049"/>
            <a:ext cx="3496720"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4"/>
          <p:cNvSpPr>
            <a:spLocks noGrp="1"/>
          </p:cNvSpPr>
          <p:nvPr>
            <p:ph type="body" sz="quarter" idx="36" hasCustomPrompt="1"/>
          </p:nvPr>
        </p:nvSpPr>
        <p:spPr>
          <a:xfrm>
            <a:off x="8121045" y="4536129"/>
            <a:ext cx="3154500" cy="924872"/>
          </a:xfrm>
          <a:prstGeom prst="rect">
            <a:avLst/>
          </a:prstGeom>
        </p:spPr>
        <p:txBody>
          <a:bodyPr>
            <a:noAutofit/>
          </a:bodyPr>
          <a:lstStyle>
            <a:lvl1pPr marL="0" indent="0">
              <a:buNone/>
              <a:defRPr sz="1400" b="0" baseline="0">
                <a:solidFill>
                  <a:schemeClr val="tx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6" name="Text Placeholder 24"/>
          <p:cNvSpPr>
            <a:spLocks noGrp="1"/>
          </p:cNvSpPr>
          <p:nvPr>
            <p:ph type="body" sz="quarter" idx="37" hasCustomPrompt="1"/>
          </p:nvPr>
        </p:nvSpPr>
        <p:spPr>
          <a:xfrm>
            <a:off x="8121045" y="3960066"/>
            <a:ext cx="3154497"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7" name="Text Placeholder 24"/>
          <p:cNvSpPr>
            <a:spLocks noGrp="1"/>
          </p:cNvSpPr>
          <p:nvPr>
            <p:ph type="body" sz="quarter" idx="38" hasCustomPrompt="1"/>
          </p:nvPr>
        </p:nvSpPr>
        <p:spPr>
          <a:xfrm>
            <a:off x="8121045" y="4248098"/>
            <a:ext cx="3154497" cy="288032"/>
          </a:xfrm>
          <a:prstGeom prst="rect">
            <a:avLst/>
          </a:prstGeom>
        </p:spPr>
        <p:txBody>
          <a:bodyPr>
            <a:noAutofit/>
          </a:bodyPr>
          <a:lstStyle>
            <a:lvl1pPr marL="0" indent="0">
              <a:buNone/>
              <a:defRPr sz="14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Title</a:t>
            </a:r>
          </a:p>
        </p:txBody>
      </p:sp>
    </p:spTree>
    <p:extLst>
      <p:ext uri="{BB962C8B-B14F-4D97-AF65-F5344CB8AC3E}">
        <p14:creationId xmlns:p14="http://schemas.microsoft.com/office/powerpoint/2010/main" val="28277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ash screen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 y="-1"/>
            <a:ext cx="12191617" cy="6858214"/>
          </a:xfrm>
          <a:prstGeom prst="rect">
            <a:avLst/>
          </a:prstGeom>
        </p:spPr>
      </p:pic>
      <p:sp>
        <p:nvSpPr>
          <p:cNvPr id="6" name="Slide Number Placeholder 5"/>
          <p:cNvSpPr>
            <a:spLocks noGrp="1"/>
          </p:cNvSpPr>
          <p:nvPr>
            <p:ph type="sldNum" sz="quarter" idx="12"/>
          </p:nvPr>
        </p:nvSpPr>
        <p:spPr>
          <a:xfrm>
            <a:off x="512233" y="6197599"/>
            <a:ext cx="2743200" cy="285751"/>
          </a:xfrm>
          <a:prstGeom prst="rect">
            <a:avLst/>
          </a:prstGeom>
        </p:spPr>
        <p:txBody>
          <a:bodyPr/>
          <a:lstStyle/>
          <a:p>
            <a:fld id="{936A99BC-3C9D-4DF8-8B8C-E1FD2BDF0AD4}" type="slidenum">
              <a:rPr lang="en-US" smtClean="0"/>
              <a:t>‹#›</a:t>
            </a:fld>
            <a:endParaRPr lang="en-US"/>
          </a:p>
        </p:txBody>
      </p:sp>
      <p:sp>
        <p:nvSpPr>
          <p:cNvPr id="11" name="TextBox 10"/>
          <p:cNvSpPr txBox="1"/>
          <p:nvPr userDrawn="1"/>
        </p:nvSpPr>
        <p:spPr>
          <a:xfrm>
            <a:off x="508000" y="6453716"/>
            <a:ext cx="3056467"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50000"/>
                    <a:lumOff val="50000"/>
                  </a:schemeClr>
                </a:solidFill>
                <a:latin typeface="Arial" panose="020B0604020202020204" pitchFamily="34" charset="0"/>
                <a:cs typeface="Arial" panose="020B0604020202020204" pitchFamily="34" charset="0"/>
              </a:rPr>
              <a:t>©2015 RSM US LLP. All Rights Reserved. </a:t>
            </a:r>
          </a:p>
        </p:txBody>
      </p:sp>
    </p:spTree>
    <p:extLst>
      <p:ext uri="{BB962C8B-B14F-4D97-AF65-F5344CB8AC3E}">
        <p14:creationId xmlns:p14="http://schemas.microsoft.com/office/powerpoint/2010/main" val="3475280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 y="-1"/>
            <a:ext cx="12191617" cy="6858213"/>
          </a:xfrm>
          <a:prstGeom prst="rect">
            <a:avLst/>
          </a:prstGeom>
        </p:spPr>
      </p:pic>
      <p:sp>
        <p:nvSpPr>
          <p:cNvPr id="6" name="Slide Number Placeholder 5"/>
          <p:cNvSpPr>
            <a:spLocks noGrp="1"/>
          </p:cNvSpPr>
          <p:nvPr>
            <p:ph type="sldNum" sz="quarter" idx="12"/>
          </p:nvPr>
        </p:nvSpPr>
        <p:spPr>
          <a:xfrm>
            <a:off x="512233" y="6197599"/>
            <a:ext cx="2743200" cy="285751"/>
          </a:xfrm>
          <a:prstGeom prst="rect">
            <a:avLst/>
          </a:prstGeom>
        </p:spPr>
        <p:txBody>
          <a:bodyPr/>
          <a:lstStyle/>
          <a:p>
            <a:fld id="{936A99BC-3C9D-4DF8-8B8C-E1FD2BDF0AD4}" type="slidenum">
              <a:rPr lang="en-US" smtClean="0"/>
              <a:t>‹#›</a:t>
            </a:fld>
            <a:endParaRPr lang="en-US"/>
          </a:p>
        </p:txBody>
      </p:sp>
      <p:sp>
        <p:nvSpPr>
          <p:cNvPr id="11" name="TextBox 10"/>
          <p:cNvSpPr txBox="1"/>
          <p:nvPr userDrawn="1"/>
        </p:nvSpPr>
        <p:spPr>
          <a:xfrm>
            <a:off x="508000" y="6453716"/>
            <a:ext cx="3056467"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50000"/>
                    <a:lumOff val="50000"/>
                  </a:schemeClr>
                </a:solidFill>
                <a:latin typeface="Arial" panose="020B0604020202020204" pitchFamily="34" charset="0"/>
                <a:cs typeface="Arial" panose="020B0604020202020204" pitchFamily="34" charset="0"/>
              </a:rPr>
              <a:t>©2015 RSM US LLP. All Rights Reserved. </a:t>
            </a:r>
          </a:p>
        </p:txBody>
      </p:sp>
    </p:spTree>
    <p:extLst>
      <p:ext uri="{BB962C8B-B14F-4D97-AF65-F5344CB8AC3E}">
        <p14:creationId xmlns:p14="http://schemas.microsoft.com/office/powerpoint/2010/main" val="1180290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Disclaim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 y="-1"/>
            <a:ext cx="12191619" cy="6858215"/>
          </a:xfrm>
          <a:prstGeom prst="rect">
            <a:avLst/>
          </a:prstGeom>
        </p:spPr>
      </p:pic>
      <p:sp>
        <p:nvSpPr>
          <p:cNvPr id="6" name="Slide Number Placeholder 5"/>
          <p:cNvSpPr>
            <a:spLocks noGrp="1"/>
          </p:cNvSpPr>
          <p:nvPr>
            <p:ph type="sldNum" sz="quarter" idx="12"/>
          </p:nvPr>
        </p:nvSpPr>
        <p:spPr>
          <a:xfrm>
            <a:off x="508000" y="6206067"/>
            <a:ext cx="2743200" cy="264583"/>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
        <p:nvSpPr>
          <p:cNvPr id="4" name="TextBox 3"/>
          <p:cNvSpPr txBox="1"/>
          <p:nvPr userDrawn="1"/>
        </p:nvSpPr>
        <p:spPr>
          <a:xfrm>
            <a:off x="508000" y="3310467"/>
            <a:ext cx="10651067" cy="1554272"/>
          </a:xfrm>
          <a:prstGeom prst="rect">
            <a:avLst/>
          </a:prstGeom>
          <a:noFill/>
        </p:spPr>
        <p:txBody>
          <a:bodyPr wrap="square" rtlCol="0">
            <a:spAutoFit/>
          </a:bodyPr>
          <a:lstStyle/>
          <a:p>
            <a:pPr>
              <a:spcAft>
                <a:spcPts val="600"/>
              </a:spcAft>
            </a:pPr>
            <a:r>
              <a:rPr lang="en-US" sz="1000" dirty="0" smtClean="0">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a:t>
            </a:r>
          </a:p>
          <a:p>
            <a:pPr>
              <a:spcAft>
                <a:spcPts val="600"/>
              </a:spcAft>
            </a:pPr>
            <a:r>
              <a:rPr lang="en-US" sz="1000" dirty="0" smtClean="0">
                <a:latin typeface="Arial" panose="020B0604020202020204" pitchFamily="34" charset="0"/>
                <a:cs typeface="Arial" panose="020B0604020202020204" pitchFamily="34" charset="0"/>
              </a:rPr>
              <a:t>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t>
            </a:r>
            <a:r>
              <a:rPr lang="en-US" sz="1000" dirty="0" err="1" smtClean="0">
                <a:latin typeface="Arial" panose="020B0604020202020204" pitchFamily="34" charset="0"/>
                <a:cs typeface="Arial" panose="020B0604020202020204" pitchFamily="34" charset="0"/>
              </a:rPr>
              <a:t>aboutus</a:t>
            </a:r>
            <a:r>
              <a:rPr lang="en-US" sz="1000" dirty="0" smtClean="0">
                <a:latin typeface="Arial" panose="020B0604020202020204" pitchFamily="34" charset="0"/>
                <a:cs typeface="Arial" panose="020B0604020202020204" pitchFamily="34" charset="0"/>
              </a:rPr>
              <a:t> for more information regarding RSM US LLP and RSM International. </a:t>
            </a:r>
          </a:p>
          <a:p>
            <a:pPr>
              <a:spcAft>
                <a:spcPts val="600"/>
              </a:spcAft>
            </a:pPr>
            <a:r>
              <a:rPr lang="en-US" sz="1000" dirty="0" smtClean="0">
                <a:latin typeface="Arial" panose="020B0604020202020204" pitchFamily="34" charset="0"/>
                <a:cs typeface="Arial" panose="020B0604020202020204" pitchFamily="34" charset="0"/>
              </a:rPr>
              <a:t>RSM® and the RSM logo are registered trademarks of RSM International Association. The power of being understood® is a registered trademark of RSM US LLP. </a:t>
            </a:r>
          </a:p>
          <a:p>
            <a:pPr>
              <a:spcAft>
                <a:spcPts val="600"/>
              </a:spcAft>
            </a:pPr>
            <a:r>
              <a:rPr lang="en-US" sz="1000" dirty="0" smtClean="0">
                <a:latin typeface="Arial" panose="020B0604020202020204" pitchFamily="34" charset="0"/>
                <a:cs typeface="Arial" panose="020B0604020202020204" pitchFamily="34" charset="0"/>
              </a:rPr>
              <a:t>© 2015 RSM US LLP. All Rights Reserved.</a:t>
            </a:r>
          </a:p>
        </p:txBody>
      </p:sp>
    </p:spTree>
    <p:extLst>
      <p:ext uri="{BB962C8B-B14F-4D97-AF65-F5344CB8AC3E}">
        <p14:creationId xmlns:p14="http://schemas.microsoft.com/office/powerpoint/2010/main" val="340982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1619" cy="6858214"/>
          </a:xfrm>
          <a:prstGeom prst="rect">
            <a:avLst/>
          </a:prstGeom>
        </p:spPr>
      </p:pic>
      <p:sp>
        <p:nvSpPr>
          <p:cNvPr id="2" name="Title 1"/>
          <p:cNvSpPr>
            <a:spLocks noGrp="1"/>
          </p:cNvSpPr>
          <p:nvPr>
            <p:ph type="ctrTitle"/>
          </p:nvPr>
        </p:nvSpPr>
        <p:spPr>
          <a:xfrm>
            <a:off x="508000" y="1382394"/>
            <a:ext cx="10160000" cy="1129242"/>
          </a:xfrm>
        </p:spPr>
        <p:txBody>
          <a:bodyPr anchor="b">
            <a:normAutofit/>
          </a:bodyPr>
          <a:lstStyle>
            <a:lvl1pPr algn="l">
              <a:defRPr sz="3200" cap="all" baseline="0">
                <a:solidFill>
                  <a:srgbClr val="4AAA4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2598949"/>
            <a:ext cx="10160000" cy="770467"/>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Text Placeholder 4"/>
          <p:cNvSpPr>
            <a:spLocks noGrp="1"/>
          </p:cNvSpPr>
          <p:nvPr>
            <p:ph type="body" sz="quarter" idx="13" hasCustomPrompt="1"/>
          </p:nvPr>
        </p:nvSpPr>
        <p:spPr>
          <a:xfrm>
            <a:off x="508000" y="4715564"/>
            <a:ext cx="10160000" cy="387350"/>
          </a:xfrm>
        </p:spPr>
        <p:txBody>
          <a:bodyPr>
            <a:normAutofit/>
          </a:bodyPr>
          <a:lstStyle>
            <a:lvl1pPr marL="0" indent="0">
              <a:buNone/>
              <a:defRPr sz="1800"/>
            </a:lvl1pPr>
          </a:lstStyle>
          <a:p>
            <a:pPr lvl="0"/>
            <a:r>
              <a:rPr lang="en-US" dirty="0" smtClean="0"/>
              <a:t>Click to edit Date (optional)</a:t>
            </a:r>
            <a:endParaRPr lang="en-US" dirty="0"/>
          </a:p>
        </p:txBody>
      </p:sp>
      <p:sp>
        <p:nvSpPr>
          <p:cNvPr id="8" name="TextBox 7"/>
          <p:cNvSpPr txBox="1"/>
          <p:nvPr userDrawn="1"/>
        </p:nvSpPr>
        <p:spPr>
          <a:xfrm>
            <a:off x="508000" y="6453716"/>
            <a:ext cx="3056467"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50000"/>
                    <a:lumOff val="50000"/>
                  </a:schemeClr>
                </a:solidFill>
                <a:latin typeface="Arial" panose="020B0604020202020204" pitchFamily="34" charset="0"/>
                <a:cs typeface="Arial" panose="020B0604020202020204" pitchFamily="34" charset="0"/>
              </a:rPr>
              <a:t>©2015 RSM US LLP. All Rights Reserved. </a:t>
            </a:r>
          </a:p>
        </p:txBody>
      </p:sp>
    </p:spTree>
    <p:extLst>
      <p:ext uri="{BB962C8B-B14F-4D97-AF65-F5344CB8AC3E}">
        <p14:creationId xmlns:p14="http://schemas.microsoft.com/office/powerpoint/2010/main" val="107283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 y="-1"/>
            <a:ext cx="12191619" cy="6858214"/>
          </a:xfrm>
          <a:prstGeom prst="rect">
            <a:avLst/>
          </a:prstGeom>
        </p:spPr>
      </p:pic>
      <p:sp>
        <p:nvSpPr>
          <p:cNvPr id="2" name="Title 1"/>
          <p:cNvSpPr>
            <a:spLocks noGrp="1"/>
          </p:cNvSpPr>
          <p:nvPr>
            <p:ph type="title"/>
          </p:nvPr>
        </p:nvSpPr>
        <p:spPr>
          <a:xfrm>
            <a:off x="2573866" y="2277006"/>
            <a:ext cx="6231468" cy="1973262"/>
          </a:xfrm>
        </p:spPr>
        <p:txBody>
          <a:bodyPr anchor="b">
            <a:normAutofit/>
          </a:bodyPr>
          <a:lstStyle>
            <a:lvl1pPr>
              <a:defRPr sz="440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556932" y="4811448"/>
            <a:ext cx="5901268" cy="420951"/>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1" name="TextBox 10"/>
          <p:cNvSpPr txBox="1"/>
          <p:nvPr userDrawn="1"/>
        </p:nvSpPr>
        <p:spPr>
          <a:xfrm>
            <a:off x="508000" y="6453716"/>
            <a:ext cx="3056467"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50000"/>
                    <a:lumOff val="50000"/>
                  </a:schemeClr>
                </a:solidFill>
                <a:latin typeface="Arial" panose="020B0604020202020204" pitchFamily="34" charset="0"/>
                <a:cs typeface="Arial" panose="020B0604020202020204" pitchFamily="34" charset="0"/>
              </a:rPr>
              <a:t>©2015 RSM US LLP. All Rights Reserved. </a:t>
            </a:r>
          </a:p>
        </p:txBody>
      </p:sp>
    </p:spTree>
    <p:extLst>
      <p:ext uri="{BB962C8B-B14F-4D97-AF65-F5344CB8AC3E}">
        <p14:creationId xmlns:p14="http://schemas.microsoft.com/office/powerpoint/2010/main" val="336686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380067"/>
            <a:ext cx="10845800" cy="46397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5"/>
          <p:cNvSpPr>
            <a:spLocks noGrp="1"/>
          </p:cNvSpPr>
          <p:nvPr>
            <p:ph type="sldNum" sz="quarter" idx="12"/>
          </p:nvPr>
        </p:nvSpPr>
        <p:spPr>
          <a:xfrm>
            <a:off x="508000" y="6206067"/>
            <a:ext cx="2743200" cy="264583"/>
          </a:xfrm>
          <a:prstGeom prst="rect">
            <a:avLst/>
          </a:prstGeom>
        </p:spPr>
        <p:txBody>
          <a:bodyPr/>
          <a:lstStyle>
            <a:lvl1pPr algn="l">
              <a:defRPr sz="100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14429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99532" y="237067"/>
            <a:ext cx="10854268" cy="88053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99532" y="1363133"/>
            <a:ext cx="5342467" cy="48138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9800" y="1363133"/>
            <a:ext cx="5334000" cy="48138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499533" y="6191781"/>
            <a:ext cx="2743200" cy="279664"/>
          </a:xfrm>
          <a:prstGeom prst="rect">
            <a:avLst/>
          </a:prstGeom>
        </p:spPr>
        <p:txBody>
          <a:bodyPr/>
          <a:lstStyle/>
          <a:p>
            <a:fld id="{936A99BC-3C9D-4DF8-8B8C-E1FD2BDF0AD4}" type="slidenum">
              <a:rPr lang="en-US" smtClean="0"/>
              <a:t>‹#›</a:t>
            </a:fld>
            <a:endParaRPr lang="en-US"/>
          </a:p>
        </p:txBody>
      </p:sp>
    </p:spTree>
    <p:extLst>
      <p:ext uri="{BB962C8B-B14F-4D97-AF65-F5344CB8AC3E}">
        <p14:creationId xmlns:p14="http://schemas.microsoft.com/office/powerpoint/2010/main" val="331799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with text">
    <p:spTree>
      <p:nvGrpSpPr>
        <p:cNvPr id="1" name=""/>
        <p:cNvGrpSpPr/>
        <p:nvPr/>
      </p:nvGrpSpPr>
      <p:grpSpPr>
        <a:xfrm>
          <a:off x="0" y="0"/>
          <a:ext cx="0" cy="0"/>
          <a:chOff x="0" y="0"/>
          <a:chExt cx="0" cy="0"/>
        </a:xfrm>
      </p:grpSpPr>
      <p:sp>
        <p:nvSpPr>
          <p:cNvPr id="2" name="Title 1"/>
          <p:cNvSpPr>
            <a:spLocks noGrp="1"/>
          </p:cNvSpPr>
          <p:nvPr>
            <p:ph type="title"/>
          </p:nvPr>
        </p:nvSpPr>
        <p:spPr>
          <a:xfrm>
            <a:off x="499532" y="237067"/>
            <a:ext cx="10854268" cy="880533"/>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6019800" y="1363133"/>
            <a:ext cx="5334000" cy="481383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499533" y="6191781"/>
            <a:ext cx="2743200" cy="279664"/>
          </a:xfrm>
          <a:prstGeom prst="rect">
            <a:avLst/>
          </a:prstGeom>
        </p:spPr>
        <p:txBody>
          <a:bodyPr/>
          <a:lstStyle/>
          <a:p>
            <a:fld id="{936A99BC-3C9D-4DF8-8B8C-E1FD2BDF0AD4}" type="slidenum">
              <a:rPr lang="en-US" smtClean="0"/>
              <a:t>‹#›</a:t>
            </a:fld>
            <a:endParaRPr lang="en-US"/>
          </a:p>
        </p:txBody>
      </p:sp>
    </p:spTree>
    <p:extLst>
      <p:ext uri="{BB962C8B-B14F-4D97-AF65-F5344CB8AC3E}">
        <p14:creationId xmlns:p14="http://schemas.microsoft.com/office/powerpoint/2010/main" val="197442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_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341774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36A99BC-3C9D-4DF8-8B8C-E1FD2BDF0AD4}" type="slidenum">
              <a:rPr lang="en-US" smtClean="0"/>
              <a:pPr/>
              <a:t>‹#›</a:t>
            </a:fld>
            <a:endParaRPr lang="en-US" dirty="0"/>
          </a:p>
        </p:txBody>
      </p:sp>
      <p:sp>
        <p:nvSpPr>
          <p:cNvPr id="4" name="Rectangle 3"/>
          <p:cNvSpPr/>
          <p:nvPr userDrawn="1"/>
        </p:nvSpPr>
        <p:spPr>
          <a:xfrm>
            <a:off x="-1" y="1415521"/>
            <a:ext cx="5884334" cy="398751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6138415" y="1415521"/>
            <a:ext cx="5697985" cy="219725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6138416" y="3776057"/>
            <a:ext cx="5697984" cy="1627469"/>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p:cNvSpPr>
            <a:spLocks noGrp="1"/>
          </p:cNvSpPr>
          <p:nvPr>
            <p:ph type="body" sz="quarter" idx="20" hasCustomPrompt="1"/>
          </p:nvPr>
        </p:nvSpPr>
        <p:spPr>
          <a:xfrm>
            <a:off x="6354763" y="3992082"/>
            <a:ext cx="4999037" cy="1139086"/>
          </a:xfrm>
          <a:prstGeom prst="rect">
            <a:avLst/>
          </a:prstGeom>
        </p:spPr>
        <p:txBody>
          <a:bodyPr anchor="ctr" anchorCtr="0">
            <a:normAutofit/>
          </a:bodyPr>
          <a:lstStyle>
            <a:lvl1pPr marL="0" indent="0">
              <a:buNone/>
              <a:defRPr sz="1600">
                <a:solidFill>
                  <a:schemeClr val="tx2"/>
                </a:solidFill>
                <a:latin typeface="Arial" panose="020B0604020202020204" pitchFamily="34" charset="0"/>
                <a:cs typeface="Arial" panose="020B0604020202020204" pitchFamily="34" charset="0"/>
              </a:defRPr>
            </a:lvl1pPr>
          </a:lstStyle>
          <a:p>
            <a:pPr lvl="0"/>
            <a:r>
              <a:rPr lang="en-US" dirty="0" smtClean="0"/>
              <a:t>“Click to edit quote”</a:t>
            </a:r>
          </a:p>
        </p:txBody>
      </p:sp>
      <p:sp>
        <p:nvSpPr>
          <p:cNvPr id="8" name="Text Placeholder 5"/>
          <p:cNvSpPr>
            <a:spLocks noGrp="1"/>
          </p:cNvSpPr>
          <p:nvPr>
            <p:ph type="body" sz="quarter" idx="22" hasCustomPrompt="1"/>
          </p:nvPr>
        </p:nvSpPr>
        <p:spPr>
          <a:xfrm>
            <a:off x="6354763" y="1631420"/>
            <a:ext cx="4999037" cy="1749706"/>
          </a:xfrm>
          <a:prstGeom prst="rect">
            <a:avLst/>
          </a:prstGeom>
        </p:spPr>
        <p:txBody>
          <a:bodyPr anchor="ctr" anchorCtr="0">
            <a:normAutofit/>
          </a:bodyPr>
          <a:lstStyle>
            <a:lvl1pPr marL="0" indent="0">
              <a:buNone/>
              <a:defRPr sz="1600">
                <a:solidFill>
                  <a:schemeClr val="tx2"/>
                </a:solidFill>
                <a:latin typeface="Arial" panose="020B0604020202020204" pitchFamily="34" charset="0"/>
                <a:cs typeface="Arial" panose="020B0604020202020204" pitchFamily="34" charset="0"/>
              </a:defRPr>
            </a:lvl1pPr>
          </a:lstStyle>
          <a:p>
            <a:pPr lvl="0"/>
            <a:r>
              <a:rPr lang="en-US" dirty="0" smtClean="0"/>
              <a:t>“Click to edit quote”</a:t>
            </a:r>
          </a:p>
        </p:txBody>
      </p:sp>
      <p:sp>
        <p:nvSpPr>
          <p:cNvPr id="9" name="Text Placeholder 5"/>
          <p:cNvSpPr>
            <a:spLocks noGrp="1"/>
          </p:cNvSpPr>
          <p:nvPr>
            <p:ph type="body" sz="quarter" idx="23" hasCustomPrompt="1"/>
          </p:nvPr>
        </p:nvSpPr>
        <p:spPr>
          <a:xfrm>
            <a:off x="468089" y="1631420"/>
            <a:ext cx="5128378" cy="3499748"/>
          </a:xfrm>
          <a:prstGeom prst="rect">
            <a:avLst/>
          </a:prstGeom>
        </p:spPr>
        <p:txBody>
          <a:bodyPr anchor="ctr" anchorCtr="0">
            <a:normAutofit/>
          </a:bodyPr>
          <a:lstStyle>
            <a:lvl1pPr marL="0" indent="0">
              <a:buNone/>
              <a:defRPr sz="1600">
                <a:solidFill>
                  <a:schemeClr val="tx2"/>
                </a:solidFill>
                <a:latin typeface="Arial" panose="020B0604020202020204" pitchFamily="34" charset="0"/>
                <a:cs typeface="Arial" panose="020B0604020202020204" pitchFamily="34" charset="0"/>
              </a:defRPr>
            </a:lvl1pPr>
          </a:lstStyle>
          <a:p>
            <a:pPr lvl="0"/>
            <a:r>
              <a:rPr lang="en-US" dirty="0" smtClean="0"/>
              <a:t>“Click to edit quote”</a:t>
            </a:r>
          </a:p>
        </p:txBody>
      </p:sp>
    </p:spTree>
    <p:extLst>
      <p:ext uri="{BB962C8B-B14F-4D97-AF65-F5344CB8AC3E}">
        <p14:creationId xmlns:p14="http://schemas.microsoft.com/office/powerpoint/2010/main" val="384435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s_Si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508000" y="6195483"/>
            <a:ext cx="2743200" cy="256117"/>
          </a:xfrm>
          <a:prstGeom prst="rect">
            <a:avLst/>
          </a:prstGeom>
        </p:spPr>
        <p:txBody>
          <a:bodyPr/>
          <a:lstStyle/>
          <a:p>
            <a:fld id="{936A99BC-3C9D-4DF8-8B8C-E1FD2BDF0AD4}" type="slidenum">
              <a:rPr lang="en-US" smtClean="0"/>
              <a:t>‹#›</a:t>
            </a:fld>
            <a:endParaRPr lang="en-US"/>
          </a:p>
        </p:txBody>
      </p:sp>
      <p:sp>
        <p:nvSpPr>
          <p:cNvPr id="7" name="Picture Placeholder 11"/>
          <p:cNvSpPr>
            <a:spLocks noGrp="1"/>
          </p:cNvSpPr>
          <p:nvPr>
            <p:ph type="pic" sz="quarter" idx="14"/>
          </p:nvPr>
        </p:nvSpPr>
        <p:spPr>
          <a:xfrm>
            <a:off x="508000" y="1606021"/>
            <a:ext cx="2459561" cy="2457866"/>
          </a:xfrm>
          <a:prstGeom prst="rect">
            <a:avLst/>
          </a:prstGeom>
        </p:spPr>
        <p:txBody>
          <a:bodyPr>
            <a:normAutofit/>
          </a:bodyPr>
          <a:lstStyle>
            <a:lvl1pPr marL="0" indent="0">
              <a:buNone/>
              <a:defRPr sz="1000"/>
            </a:lvl1pPr>
          </a:lstStyle>
          <a:p>
            <a:r>
              <a:rPr lang="en-US" smtClean="0"/>
              <a:t>Click icon to add picture</a:t>
            </a:r>
            <a:endParaRPr lang="en-GB" dirty="0"/>
          </a:p>
        </p:txBody>
      </p:sp>
      <p:sp>
        <p:nvSpPr>
          <p:cNvPr id="8" name="Rectangle 7"/>
          <p:cNvSpPr/>
          <p:nvPr userDrawn="1"/>
        </p:nvSpPr>
        <p:spPr>
          <a:xfrm>
            <a:off x="3118586" y="1605722"/>
            <a:ext cx="6033881" cy="245827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4"/>
          <p:cNvSpPr>
            <a:spLocks noGrp="1"/>
          </p:cNvSpPr>
          <p:nvPr>
            <p:ph type="body" sz="quarter" idx="20" hasCustomPrompt="1"/>
          </p:nvPr>
        </p:nvSpPr>
        <p:spPr>
          <a:xfrm>
            <a:off x="3270986" y="2421464"/>
            <a:ext cx="5619014" cy="1436274"/>
          </a:xfrm>
          <a:prstGeom prst="rect">
            <a:avLst/>
          </a:prstGeom>
        </p:spPr>
        <p:txBody>
          <a:bodyPr>
            <a:noAutofit/>
          </a:bodyPr>
          <a:lstStyle>
            <a:lvl1pPr marL="0" indent="0">
              <a:buNone/>
              <a:defRPr sz="1400" b="0" baseline="0">
                <a:solidFill>
                  <a:schemeClr val="tx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Brief sentence or bio about the team member.</a:t>
            </a:r>
          </a:p>
        </p:txBody>
      </p:sp>
      <p:sp>
        <p:nvSpPr>
          <p:cNvPr id="10" name="Text Placeholder 24"/>
          <p:cNvSpPr>
            <a:spLocks noGrp="1"/>
          </p:cNvSpPr>
          <p:nvPr>
            <p:ph type="body" sz="quarter" idx="21" hasCustomPrompt="1"/>
          </p:nvPr>
        </p:nvSpPr>
        <p:spPr>
          <a:xfrm>
            <a:off x="3270987" y="1749738"/>
            <a:ext cx="5619010" cy="316129"/>
          </a:xfrm>
          <a:prstGeom prst="rect">
            <a:avLst/>
          </a:prstGeom>
        </p:spPr>
        <p:txBody>
          <a:bodyPr>
            <a:noAutofit/>
          </a:bodyPr>
          <a:lstStyle>
            <a:lvl1pPr marL="0" indent="0">
              <a:buNone/>
              <a:defRPr sz="1800" b="1"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Name</a:t>
            </a:r>
          </a:p>
        </p:txBody>
      </p:sp>
      <p:sp>
        <p:nvSpPr>
          <p:cNvPr id="11" name="Text Placeholder 24"/>
          <p:cNvSpPr>
            <a:spLocks noGrp="1"/>
          </p:cNvSpPr>
          <p:nvPr>
            <p:ph type="body" sz="quarter" idx="22" hasCustomPrompt="1"/>
          </p:nvPr>
        </p:nvSpPr>
        <p:spPr>
          <a:xfrm>
            <a:off x="3270987" y="2096541"/>
            <a:ext cx="5619010" cy="324923"/>
          </a:xfrm>
          <a:prstGeom prst="rect">
            <a:avLst/>
          </a:prstGeom>
        </p:spPr>
        <p:txBody>
          <a:bodyPr>
            <a:noAutofit/>
          </a:bodyPr>
          <a:lstStyle>
            <a:lvl1pPr marL="0" indent="0">
              <a:buNone/>
              <a:defRPr sz="1800" b="0" baseline="0">
                <a:solidFill>
                  <a:schemeClr val="accent2"/>
                </a:solidFill>
                <a:latin typeface="Arial" panose="020B0604020202020204" pitchFamily="34" charset="0"/>
                <a:cs typeface="Arial" panose="020B0604020202020204" pitchFamily="34" charset="0"/>
              </a:defRPr>
            </a:lvl1pPr>
            <a:lvl2pPr>
              <a:defRPr sz="1600"/>
            </a:lvl2pPr>
            <a:lvl3pPr>
              <a:defRPr sz="1400"/>
            </a:lvl3pPr>
            <a:lvl4pPr>
              <a:defRPr sz="1200"/>
            </a:lvl4pPr>
            <a:lvl5pPr>
              <a:defRPr sz="1200"/>
            </a:lvl5pPr>
          </a:lstStyle>
          <a:p>
            <a:pPr lvl="0"/>
            <a:r>
              <a:rPr lang="en-US" dirty="0" smtClean="0"/>
              <a:t>Title</a:t>
            </a:r>
          </a:p>
        </p:txBody>
      </p:sp>
    </p:spTree>
    <p:extLst>
      <p:ext uri="{BB962C8B-B14F-4D97-AF65-F5344CB8AC3E}">
        <p14:creationId xmlns:p14="http://schemas.microsoft.com/office/powerpoint/2010/main" val="129420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81" y="0"/>
            <a:ext cx="12191619" cy="6858214"/>
          </a:xfrm>
          <a:prstGeom prst="rect">
            <a:avLst/>
          </a:prstGeom>
        </p:spPr>
      </p:pic>
      <p:sp>
        <p:nvSpPr>
          <p:cNvPr id="2" name="Title Placeholder 1"/>
          <p:cNvSpPr>
            <a:spLocks noGrp="1"/>
          </p:cNvSpPr>
          <p:nvPr>
            <p:ph type="title"/>
          </p:nvPr>
        </p:nvSpPr>
        <p:spPr>
          <a:xfrm>
            <a:off x="508000" y="237067"/>
            <a:ext cx="10845800" cy="85513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0" y="1383086"/>
            <a:ext cx="10845800" cy="46367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508000" y="6176963"/>
            <a:ext cx="2743200" cy="276753"/>
          </a:xfrm>
          <a:prstGeom prst="rect">
            <a:avLst/>
          </a:prstGeom>
        </p:spPr>
        <p:txBody>
          <a:bodyPr/>
          <a:lstStyle>
            <a:lvl1pPr algn="l">
              <a:defRPr sz="100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
        <p:nvSpPr>
          <p:cNvPr id="12" name="TextBox 11"/>
          <p:cNvSpPr txBox="1"/>
          <p:nvPr userDrawn="1"/>
        </p:nvSpPr>
        <p:spPr>
          <a:xfrm>
            <a:off x="508000" y="6453716"/>
            <a:ext cx="3056467"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50000"/>
                    <a:lumOff val="50000"/>
                  </a:schemeClr>
                </a:solidFill>
                <a:latin typeface="Arial" panose="020B0604020202020204" pitchFamily="34" charset="0"/>
                <a:cs typeface="Arial" panose="020B0604020202020204" pitchFamily="34" charset="0"/>
              </a:rPr>
              <a:t>©2015 RSM US LLP. All Rights Reserved. </a:t>
            </a:r>
          </a:p>
        </p:txBody>
      </p:sp>
    </p:spTree>
    <p:extLst>
      <p:ext uri="{BB962C8B-B14F-4D97-AF65-F5344CB8AC3E}">
        <p14:creationId xmlns:p14="http://schemas.microsoft.com/office/powerpoint/2010/main" val="3072203259"/>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5" r:id="rId3"/>
    <p:sldLayoutId id="2147483665" r:id="rId4"/>
    <p:sldLayoutId id="2147483652" r:id="rId5"/>
    <p:sldLayoutId id="2147483661" r:id="rId6"/>
    <p:sldLayoutId id="2147483662" r:id="rId7"/>
    <p:sldLayoutId id="2147483660" r:id="rId8"/>
    <p:sldLayoutId id="2147483659" r:id="rId9"/>
    <p:sldLayoutId id="2147483654" r:id="rId10"/>
    <p:sldLayoutId id="2147483657" r:id="rId11"/>
    <p:sldLayoutId id="2147483658" r:id="rId12"/>
    <p:sldLayoutId id="2147483663" r:id="rId13"/>
  </p:sldLayoutIdLst>
  <p:hf hdr="0" ftr="0" dt="0"/>
  <p:txStyles>
    <p:titleStyle>
      <a:lvl1pPr algn="l" defTabSz="914400" rtl="0" eaLnBrk="1" latinLnBrk="0" hangingPunct="1">
        <a:lnSpc>
          <a:spcPct val="90000"/>
        </a:lnSpc>
        <a:spcBef>
          <a:spcPct val="0"/>
        </a:spcBef>
        <a:buNone/>
        <a:defRPr sz="28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Calibri" panose="020F050202020403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in/beatricebaciu"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hyperlink" Target="http://thebookofsharepoint.blogspot.com/" TargetMode="External"/><Relationship Id="rId4" Type="http://schemas.openxmlformats.org/officeDocument/2006/relationships/hyperlink" Target="mailto:bcbeatrice@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71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 SharePoint IA components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Visual elements:</a:t>
            </a:r>
          </a:p>
          <a:p>
            <a:pPr lvl="1">
              <a:buFont typeface="Wingdings" panose="05000000000000000000" pitchFamily="2" charset="2"/>
              <a:buChar char="Ø"/>
            </a:pPr>
            <a:r>
              <a:rPr lang="en-US" dirty="0"/>
              <a:t>Navigation: </a:t>
            </a:r>
            <a:endParaRPr lang="en-US" dirty="0" smtClean="0"/>
          </a:p>
          <a:p>
            <a:pPr lvl="2">
              <a:buFont typeface="Wingdings" panose="05000000000000000000" pitchFamily="2" charset="2"/>
              <a:buChar char="q"/>
            </a:pPr>
            <a:r>
              <a:rPr lang="en-US" dirty="0" smtClean="0"/>
              <a:t> top bar (limitations – MMS)</a:t>
            </a:r>
          </a:p>
          <a:p>
            <a:pPr lvl="2">
              <a:buFont typeface="Wingdings" panose="05000000000000000000" pitchFamily="2" charset="2"/>
              <a:buChar char="q"/>
            </a:pPr>
            <a:r>
              <a:rPr lang="en-US" dirty="0" smtClean="0"/>
              <a:t> left navigation (contextual)</a:t>
            </a:r>
            <a:endParaRPr lang="en-US" dirty="0"/>
          </a:p>
          <a:p>
            <a:pPr lvl="1">
              <a:buFont typeface="Wingdings" panose="05000000000000000000" pitchFamily="2" charset="2"/>
              <a:buChar char="Ø"/>
            </a:pPr>
            <a:r>
              <a:rPr lang="en-US" dirty="0"/>
              <a:t>Quick </a:t>
            </a:r>
            <a:r>
              <a:rPr lang="en-US" dirty="0" smtClean="0"/>
              <a:t>links/tiles (number of links defines choice)</a:t>
            </a:r>
            <a:endParaRPr lang="en-US" dirty="0"/>
          </a:p>
          <a:p>
            <a:pPr lvl="1">
              <a:buFont typeface="Wingdings" panose="05000000000000000000" pitchFamily="2" charset="2"/>
              <a:buChar char="Ø"/>
            </a:pPr>
            <a:r>
              <a:rPr lang="en-US" dirty="0" smtClean="0"/>
              <a:t>Folders</a:t>
            </a:r>
          </a:p>
          <a:p>
            <a:pPr lvl="2">
              <a:buFont typeface="Wingdings" panose="05000000000000000000" pitchFamily="2" charset="2"/>
              <a:buChar char="q"/>
            </a:pPr>
            <a:r>
              <a:rPr lang="en-US" dirty="0" smtClean="0"/>
              <a:t> hard to change the status of a document</a:t>
            </a:r>
          </a:p>
          <a:p>
            <a:pPr lvl="2">
              <a:buFont typeface="Wingdings" panose="05000000000000000000" pitchFamily="2" charset="2"/>
              <a:buChar char="q"/>
            </a:pPr>
            <a:r>
              <a:rPr lang="en-US" dirty="0" smtClean="0"/>
              <a:t> file duplicates </a:t>
            </a:r>
          </a:p>
          <a:p>
            <a:pPr lvl="2">
              <a:buFont typeface="Wingdings" panose="05000000000000000000" pitchFamily="2" charset="2"/>
              <a:buChar char="q"/>
            </a:pPr>
            <a:r>
              <a:rPr lang="en-US" dirty="0" smtClean="0"/>
              <a:t> additional clicks	</a:t>
            </a:r>
          </a:p>
          <a:p>
            <a:pPr lvl="2">
              <a:buFont typeface="Wingdings" panose="05000000000000000000" pitchFamily="2" charset="2"/>
              <a:buChar char="q"/>
            </a:pPr>
            <a:r>
              <a:rPr lang="en-US" dirty="0"/>
              <a:t> </a:t>
            </a:r>
            <a:r>
              <a:rPr lang="en-US" dirty="0" smtClean="0"/>
              <a:t>unnecessary crawler depth</a:t>
            </a:r>
          </a:p>
          <a:p>
            <a:pPr lvl="2">
              <a:buFont typeface="Wingdings" panose="05000000000000000000" pitchFamily="2" charset="2"/>
              <a:buChar char="q"/>
            </a:pPr>
            <a:r>
              <a:rPr lang="en-US" dirty="0" smtClean="0"/>
              <a:t>URL limit(256 characters)</a:t>
            </a:r>
          </a:p>
          <a:p>
            <a:pPr lvl="1">
              <a:buFont typeface="Wingdings" panose="05000000000000000000" pitchFamily="2" charset="2"/>
              <a:buChar char="Ø"/>
            </a:pPr>
            <a:r>
              <a:rPr lang="en-US" dirty="0" smtClean="0"/>
              <a:t>List views and forms</a:t>
            </a:r>
          </a:p>
          <a:p>
            <a:pPr lvl="2">
              <a:buFont typeface="Wingdings" panose="05000000000000000000" pitchFamily="2" charset="2"/>
              <a:buChar char="q"/>
            </a:pPr>
            <a:r>
              <a:rPr lang="en-US" dirty="0" smtClean="0"/>
              <a:t>Filter/sort: “Excel” analogy</a:t>
            </a:r>
          </a:p>
          <a:p>
            <a:pPr lvl="2">
              <a:buFont typeface="Wingdings" panose="05000000000000000000" pitchFamily="2" charset="2"/>
              <a:buChar char="q"/>
            </a:pPr>
            <a:r>
              <a:rPr lang="en-US" dirty="0" smtClean="0"/>
              <a:t>Metadata navigation</a:t>
            </a:r>
          </a:p>
          <a:p>
            <a:pPr marL="457200" lvl="1" indent="0">
              <a:buNone/>
            </a:pPr>
            <a:endParaRPr lang="en-US" dirty="0"/>
          </a:p>
          <a:p>
            <a:pPr marL="0" indent="0">
              <a:buNone/>
            </a:pP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Non-visual elements</a:t>
            </a:r>
            <a:r>
              <a:rPr lang="en-US" dirty="0"/>
              <a:t>:</a:t>
            </a:r>
          </a:p>
          <a:p>
            <a:pPr lvl="1">
              <a:buFont typeface="Wingdings" panose="05000000000000000000" pitchFamily="2" charset="2"/>
              <a:buChar char="Ø"/>
            </a:pPr>
            <a:r>
              <a:rPr lang="en-US" dirty="0"/>
              <a:t>Site collections or subsites</a:t>
            </a:r>
            <a:r>
              <a:rPr lang="en-US" dirty="0" smtClean="0"/>
              <a:t>?</a:t>
            </a:r>
          </a:p>
          <a:p>
            <a:pPr lvl="2">
              <a:buFont typeface="Wingdings" panose="05000000000000000000" pitchFamily="2" charset="2"/>
              <a:buChar char="q"/>
            </a:pPr>
            <a:r>
              <a:rPr lang="en-US" dirty="0" smtClean="0"/>
              <a:t>Size</a:t>
            </a:r>
          </a:p>
          <a:p>
            <a:pPr lvl="2">
              <a:buFont typeface="Wingdings" panose="05000000000000000000" pitchFamily="2" charset="2"/>
              <a:buChar char="q"/>
            </a:pPr>
            <a:r>
              <a:rPr lang="en-US" dirty="0" smtClean="0"/>
              <a:t>Permissions</a:t>
            </a:r>
          </a:p>
          <a:p>
            <a:pPr lvl="2">
              <a:buFont typeface="Wingdings" panose="05000000000000000000" pitchFamily="2" charset="2"/>
              <a:buChar char="q"/>
            </a:pPr>
            <a:r>
              <a:rPr lang="en-US" dirty="0" smtClean="0"/>
              <a:t>Sharing</a:t>
            </a:r>
          </a:p>
          <a:p>
            <a:pPr lvl="2">
              <a:buFont typeface="Wingdings" panose="05000000000000000000" pitchFamily="2" charset="2"/>
              <a:buChar char="q"/>
            </a:pPr>
            <a:r>
              <a:rPr lang="en-US" dirty="0" smtClean="0"/>
              <a:t>Template management</a:t>
            </a:r>
          </a:p>
          <a:p>
            <a:pPr lvl="2">
              <a:buFont typeface="Wingdings" panose="05000000000000000000" pitchFamily="2" charset="2"/>
              <a:buChar char="q"/>
            </a:pPr>
            <a:r>
              <a:rPr lang="en-US" dirty="0" smtClean="0"/>
              <a:t>Common UI elements (theme, top menu bar)</a:t>
            </a:r>
            <a:endParaRPr lang="en-US" dirty="0"/>
          </a:p>
          <a:p>
            <a:pPr lvl="1">
              <a:buFont typeface="Wingdings" panose="05000000000000000000" pitchFamily="2" charset="2"/>
              <a:buChar char="Ø"/>
            </a:pPr>
            <a:r>
              <a:rPr lang="en-US" dirty="0"/>
              <a:t>Site columns and Content </a:t>
            </a:r>
            <a:r>
              <a:rPr lang="en-US" dirty="0" smtClean="0"/>
              <a:t>types</a:t>
            </a:r>
          </a:p>
          <a:p>
            <a:pPr lvl="2">
              <a:buFont typeface="Wingdings" panose="05000000000000000000" pitchFamily="2" charset="2"/>
              <a:buChar char="q"/>
            </a:pPr>
            <a:r>
              <a:rPr lang="en-US" dirty="0"/>
              <a:t>S</a:t>
            </a:r>
            <a:r>
              <a:rPr lang="en-US" dirty="0" smtClean="0"/>
              <a:t>ite or list level</a:t>
            </a:r>
            <a:endParaRPr lang="en-US" dirty="0"/>
          </a:p>
          <a:p>
            <a:pPr lvl="1">
              <a:buFont typeface="Wingdings" panose="05000000000000000000" pitchFamily="2" charset="2"/>
              <a:buChar char="Ø"/>
            </a:pPr>
            <a:r>
              <a:rPr lang="en-US" dirty="0"/>
              <a:t>Subsites or libraries</a:t>
            </a:r>
            <a:r>
              <a:rPr lang="en-US" dirty="0" smtClean="0"/>
              <a:t>?</a:t>
            </a:r>
          </a:p>
          <a:p>
            <a:pPr lvl="1">
              <a:buFont typeface="Wingdings" panose="05000000000000000000" pitchFamily="2" charset="2"/>
              <a:buChar char="Ø"/>
            </a:pPr>
            <a:r>
              <a:rPr lang="en-US" dirty="0"/>
              <a:t>Metadata</a:t>
            </a:r>
          </a:p>
          <a:p>
            <a:pPr lvl="2">
              <a:buFont typeface="Wingdings" panose="05000000000000000000" pitchFamily="2" charset="2"/>
              <a:buChar char="q"/>
            </a:pPr>
            <a:r>
              <a:rPr lang="en-US" dirty="0"/>
              <a:t>Centralized: MMS or Content Type </a:t>
            </a:r>
            <a:r>
              <a:rPr lang="en-US" dirty="0" smtClean="0"/>
              <a:t>Hub</a:t>
            </a:r>
          </a:p>
          <a:p>
            <a:pPr lvl="1">
              <a:buFont typeface="Wingdings" panose="05000000000000000000" pitchFamily="2" charset="2"/>
              <a:buChar char="Ø"/>
            </a:pPr>
            <a:r>
              <a:rPr lang="en-US" dirty="0"/>
              <a:t>MMS: </a:t>
            </a:r>
          </a:p>
          <a:p>
            <a:pPr lvl="2">
              <a:buFont typeface="Wingdings" panose="05000000000000000000" pitchFamily="2" charset="2"/>
              <a:buChar char="q"/>
            </a:pPr>
            <a:r>
              <a:rPr lang="en-US" dirty="0"/>
              <a:t>Hierarchical</a:t>
            </a:r>
          </a:p>
          <a:p>
            <a:pPr lvl="2">
              <a:buFont typeface="Wingdings" panose="05000000000000000000" pitchFamily="2" charset="2"/>
              <a:buChar char="q"/>
            </a:pPr>
            <a:r>
              <a:rPr lang="en-US" dirty="0"/>
              <a:t>Segregated administration</a:t>
            </a:r>
          </a:p>
          <a:p>
            <a:pPr marL="457200" lvl="1" indent="0">
              <a:buNone/>
            </a:pPr>
            <a:endParaRPr lang="en-US" dirty="0"/>
          </a:p>
        </p:txBody>
      </p:sp>
      <p:sp>
        <p:nvSpPr>
          <p:cNvPr id="5" name="Slide Number Placeholder 4"/>
          <p:cNvSpPr>
            <a:spLocks noGrp="1"/>
          </p:cNvSpPr>
          <p:nvPr>
            <p:ph type="sldNum" sz="quarter" idx="12"/>
          </p:nvPr>
        </p:nvSpPr>
        <p:spPr/>
        <p:txBody>
          <a:bodyPr/>
          <a:lstStyle/>
          <a:p>
            <a:fld id="{936A99BC-3C9D-4DF8-8B8C-E1FD2BDF0AD4}" type="slidenum">
              <a:rPr lang="en-US" smtClean="0"/>
              <a:t>10</a:t>
            </a:fld>
            <a:endParaRPr lang="en-US" dirty="0"/>
          </a:p>
        </p:txBody>
      </p:sp>
    </p:spTree>
    <p:extLst>
      <p:ext uri="{BB962C8B-B14F-4D97-AF65-F5344CB8AC3E}">
        <p14:creationId xmlns:p14="http://schemas.microsoft.com/office/powerpoint/2010/main" val="3369181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 Migration complexity / Migration tools</a:t>
            </a:r>
            <a:endParaRPr lang="en-US" dirty="0"/>
          </a:p>
        </p:txBody>
      </p:sp>
      <p:sp>
        <p:nvSpPr>
          <p:cNvPr id="3" name="Content Placeholder 2"/>
          <p:cNvSpPr>
            <a:spLocks noGrp="1"/>
          </p:cNvSpPr>
          <p:nvPr>
            <p:ph sz="half" idx="1"/>
          </p:nvPr>
        </p:nvSpPr>
        <p:spPr/>
        <p:txBody>
          <a:bodyPr>
            <a:normAutofit fontScale="77500" lnSpcReduction="20000"/>
          </a:bodyPr>
          <a:lstStyle/>
          <a:p>
            <a:pPr marL="514350" indent="-514350">
              <a:buAutoNum type="arabicPeriod"/>
            </a:pPr>
            <a:r>
              <a:rPr lang="en-US" dirty="0" smtClean="0"/>
              <a:t>Define what makes content “active” vs “archived”:</a:t>
            </a:r>
          </a:p>
          <a:p>
            <a:pPr lvl="1">
              <a:buFont typeface="Wingdings" panose="05000000000000000000" pitchFamily="2" charset="2"/>
              <a:buChar char="q"/>
            </a:pPr>
            <a:r>
              <a:rPr lang="en-US" dirty="0"/>
              <a:t> L</a:t>
            </a:r>
            <a:r>
              <a:rPr lang="en-US" dirty="0" smtClean="0"/>
              <a:t>ast modified date</a:t>
            </a:r>
          </a:p>
          <a:p>
            <a:pPr lvl="1">
              <a:buFont typeface="Wingdings" panose="05000000000000000000" pitchFamily="2" charset="2"/>
              <a:buChar char="q"/>
            </a:pPr>
            <a:r>
              <a:rPr lang="en-US" dirty="0" smtClean="0"/>
              <a:t> Size of files</a:t>
            </a:r>
          </a:p>
          <a:p>
            <a:pPr lvl="1">
              <a:buFont typeface="Wingdings" panose="05000000000000000000" pitchFamily="2" charset="2"/>
              <a:buChar char="q"/>
            </a:pPr>
            <a:r>
              <a:rPr lang="en-US" dirty="0" smtClean="0"/>
              <a:t> Type of files</a:t>
            </a:r>
          </a:p>
          <a:p>
            <a:pPr marL="514350" indent="-514350">
              <a:buAutoNum type="arabicPeriod"/>
            </a:pPr>
            <a:r>
              <a:rPr lang="en-US" dirty="0" smtClean="0"/>
              <a:t>Run reports on existing content</a:t>
            </a:r>
          </a:p>
          <a:p>
            <a:pPr marL="514350" indent="-514350">
              <a:buAutoNum type="arabicPeriod"/>
            </a:pPr>
            <a:r>
              <a:rPr lang="en-US" dirty="0" smtClean="0"/>
              <a:t>Aggregate reports to identify “active” portions</a:t>
            </a:r>
          </a:p>
          <a:p>
            <a:pPr lvl="1">
              <a:buFont typeface="Wingdings" panose="05000000000000000000" pitchFamily="2" charset="2"/>
              <a:buChar char="q"/>
            </a:pPr>
            <a:r>
              <a:rPr lang="en-US" dirty="0" smtClean="0"/>
              <a:t> Join with active users list</a:t>
            </a:r>
          </a:p>
          <a:p>
            <a:pPr lvl="1">
              <a:buFont typeface="Wingdings" panose="05000000000000000000" pitchFamily="2" charset="2"/>
              <a:buChar char="q"/>
            </a:pPr>
            <a:r>
              <a:rPr lang="en-US" dirty="0" smtClean="0"/>
              <a:t> Use PowerPivot to slice and dice</a:t>
            </a:r>
          </a:p>
          <a:p>
            <a:pPr marL="514350" indent="-514350">
              <a:buAutoNum type="arabicPeriod"/>
            </a:pPr>
            <a:r>
              <a:rPr lang="en-US" dirty="0" smtClean="0"/>
              <a:t>Build “active” content IA</a:t>
            </a:r>
          </a:p>
          <a:p>
            <a:pPr marL="514350" indent="-514350">
              <a:buAutoNum type="arabicPeriod"/>
            </a:pPr>
            <a:r>
              <a:rPr lang="en-US" dirty="0" smtClean="0"/>
              <a:t>Migrate “active” content only</a:t>
            </a:r>
          </a:p>
          <a:p>
            <a:pPr marL="514350" indent="-514350">
              <a:buAutoNum type="arabicPeriod"/>
            </a:pPr>
            <a:r>
              <a:rPr lang="en-US" dirty="0" smtClean="0"/>
              <a:t>Crawl archive via hybrid or migrate archive with permissions </a:t>
            </a:r>
          </a:p>
          <a:p>
            <a:pPr marL="514350" indent="-514350">
              <a:buAutoNum type="arabicPeriod"/>
            </a:pP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smtClean="0"/>
              <a:t>Migration tools:</a:t>
            </a:r>
          </a:p>
          <a:p>
            <a:pPr>
              <a:buFont typeface="Wingdings" panose="05000000000000000000" pitchFamily="2" charset="2"/>
              <a:buChar char="Ø"/>
            </a:pPr>
            <a:r>
              <a:rPr lang="en-US" dirty="0" smtClean="0"/>
              <a:t>Manual: </a:t>
            </a:r>
            <a:r>
              <a:rPr lang="en-US" dirty="0"/>
              <a:t>D</a:t>
            </a:r>
            <a:r>
              <a:rPr lang="en-US" dirty="0" smtClean="0"/>
              <a:t>ata View for &lt; 100 files</a:t>
            </a:r>
          </a:p>
          <a:p>
            <a:pPr>
              <a:buFont typeface="Wingdings" panose="05000000000000000000" pitchFamily="2" charset="2"/>
              <a:buChar char="Ø"/>
            </a:pPr>
            <a:r>
              <a:rPr lang="en-US" dirty="0" smtClean="0"/>
              <a:t>Manual: map drive &gt; 100 files</a:t>
            </a:r>
          </a:p>
          <a:p>
            <a:pPr>
              <a:buFont typeface="Wingdings" panose="05000000000000000000" pitchFamily="2" charset="2"/>
              <a:buChar char="Ø"/>
            </a:pPr>
            <a:r>
              <a:rPr lang="en-US" dirty="0" smtClean="0"/>
              <a:t>Tools:</a:t>
            </a:r>
          </a:p>
          <a:p>
            <a:pPr lvl="1">
              <a:buFont typeface="Wingdings" panose="05000000000000000000" pitchFamily="2" charset="2"/>
              <a:buChar char="q"/>
            </a:pPr>
            <a:r>
              <a:rPr lang="en-US" dirty="0" smtClean="0"/>
              <a:t>Folders paths become metadata tags</a:t>
            </a:r>
          </a:p>
          <a:p>
            <a:pPr lvl="1">
              <a:buFont typeface="Wingdings" panose="05000000000000000000" pitchFamily="2" charset="2"/>
              <a:buChar char="q"/>
            </a:pPr>
            <a:r>
              <a:rPr lang="en-US" dirty="0" smtClean="0"/>
              <a:t>Migration Excel configuration sheets for bulk tagging</a:t>
            </a:r>
          </a:p>
          <a:p>
            <a:pPr lvl="1">
              <a:buFont typeface="Wingdings" panose="05000000000000000000" pitchFamily="2" charset="2"/>
              <a:buChar char="q"/>
            </a:pPr>
            <a:r>
              <a:rPr lang="en-US" dirty="0" smtClean="0"/>
              <a:t>Filters: ignore empty folders, ignore files older than 365 days, etc.</a:t>
            </a:r>
          </a:p>
          <a:p>
            <a:pPr>
              <a:buFont typeface="Wingdings" panose="05000000000000000000" pitchFamily="2" charset="2"/>
              <a:buChar char="Ø"/>
            </a:pPr>
            <a:r>
              <a:rPr lang="en-US" dirty="0" smtClean="0"/>
              <a:t>Migrate by SharePoint IA component (by department, by project)</a:t>
            </a:r>
            <a:endParaRPr lang="en-US" dirty="0"/>
          </a:p>
        </p:txBody>
      </p:sp>
      <p:sp>
        <p:nvSpPr>
          <p:cNvPr id="5" name="Slide Number Placeholder 4"/>
          <p:cNvSpPr>
            <a:spLocks noGrp="1"/>
          </p:cNvSpPr>
          <p:nvPr>
            <p:ph type="sldNum" sz="quarter" idx="12"/>
          </p:nvPr>
        </p:nvSpPr>
        <p:spPr/>
        <p:txBody>
          <a:bodyPr/>
          <a:lstStyle/>
          <a:p>
            <a:fld id="{936A99BC-3C9D-4DF8-8B8C-E1FD2BDF0AD4}" type="slidenum">
              <a:rPr lang="en-US" smtClean="0"/>
              <a:t>11</a:t>
            </a:fld>
            <a:endParaRPr lang="en-US"/>
          </a:p>
        </p:txBody>
      </p:sp>
    </p:spTree>
    <p:extLst>
      <p:ext uri="{BB962C8B-B14F-4D97-AF65-F5344CB8AC3E}">
        <p14:creationId xmlns:p14="http://schemas.microsoft.com/office/powerpoint/2010/main" val="3145889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 Top 10 Information Architecture mistakes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Poorly integrated micro-sites (clutter)</a:t>
            </a:r>
          </a:p>
          <a:p>
            <a:pPr lvl="1">
              <a:buFont typeface="Wingdings" panose="05000000000000000000" pitchFamily="2" charset="2"/>
              <a:buChar char="Ø"/>
            </a:pPr>
            <a:r>
              <a:rPr lang="en-US" dirty="0"/>
              <a:t>Inconsistent look and feel across different </a:t>
            </a:r>
            <a:r>
              <a:rPr lang="en-US" dirty="0" smtClean="0"/>
              <a:t>levels</a:t>
            </a:r>
          </a:p>
          <a:p>
            <a:pPr lvl="1">
              <a:buFont typeface="Wingdings" panose="05000000000000000000" pitchFamily="2" charset="2"/>
              <a:buChar char="Ø"/>
            </a:pPr>
            <a:r>
              <a:rPr lang="en-US" dirty="0" smtClean="0"/>
              <a:t>Sites have little to do with main site</a:t>
            </a:r>
          </a:p>
          <a:p>
            <a:pPr marL="0" indent="0">
              <a:buNone/>
            </a:pPr>
            <a:r>
              <a:rPr lang="en-US" dirty="0" smtClean="0"/>
              <a:t>2. No landing pages for main areas; no section overview</a:t>
            </a:r>
          </a:p>
          <a:p>
            <a:pPr marL="0" indent="0">
              <a:buNone/>
            </a:pPr>
            <a:r>
              <a:rPr lang="en-US" dirty="0" smtClean="0"/>
              <a:t>3. Too many levels of sites</a:t>
            </a:r>
          </a:p>
          <a:p>
            <a:pPr lvl="1">
              <a:buFont typeface="Wingdings" panose="05000000000000000000" pitchFamily="2" charset="2"/>
              <a:buChar char="Ø"/>
            </a:pPr>
            <a:r>
              <a:rPr lang="en-US" dirty="0" smtClean="0"/>
              <a:t> try “locking down” the level via templates and governance</a:t>
            </a:r>
          </a:p>
          <a:p>
            <a:pPr marL="0" indent="0">
              <a:buNone/>
            </a:pPr>
            <a:r>
              <a:rPr lang="en-US" dirty="0" smtClean="0"/>
              <a:t>4. Navigation does not indicate the current location of the user</a:t>
            </a:r>
          </a:p>
          <a:p>
            <a:pPr marL="0" indent="0">
              <a:buNone/>
            </a:pPr>
            <a:r>
              <a:rPr lang="en-US" dirty="0" smtClean="0"/>
              <a:t>5. Inconsistent navigation or no navigation</a:t>
            </a:r>
          </a:p>
          <a:p>
            <a:pPr lvl="1">
              <a:buFont typeface="Wingdings" panose="05000000000000000000" pitchFamily="2" charset="2"/>
              <a:buChar char="Ø"/>
            </a:pPr>
            <a:r>
              <a:rPr lang="en-US" dirty="0" smtClean="0"/>
              <a:t>There is a reason it’s called the “Global” </a:t>
            </a:r>
            <a:r>
              <a:rPr lang="en-US" dirty="0" err="1" smtClean="0"/>
              <a:t>nav</a:t>
            </a:r>
            <a:endParaRPr lang="en-US" dirty="0" smtClean="0"/>
          </a:p>
          <a:p>
            <a:pPr marL="457200" lvl="1" indent="0">
              <a:buNone/>
            </a:pPr>
            <a:r>
              <a:rPr lang="en-US" dirty="0"/>
              <a:t>	</a:t>
            </a:r>
            <a:r>
              <a:rPr lang="en-US" dirty="0" smtClean="0"/>
              <a:t>	</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36A99BC-3C9D-4DF8-8B8C-E1FD2BDF0AD4}" type="slidenum">
              <a:rPr lang="en-US" smtClean="0"/>
              <a:pPr/>
              <a:t>12</a:t>
            </a:fld>
            <a:endParaRPr lang="en-US" dirty="0"/>
          </a:p>
        </p:txBody>
      </p:sp>
    </p:spTree>
    <p:extLst>
      <p:ext uri="{BB962C8B-B14F-4D97-AF65-F5344CB8AC3E}">
        <p14:creationId xmlns:p14="http://schemas.microsoft.com/office/powerpoint/2010/main" val="3630827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Information Architecture mistakes continued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6. Too </a:t>
            </a:r>
            <a:r>
              <a:rPr lang="en-US" dirty="0"/>
              <a:t>much </a:t>
            </a:r>
            <a:r>
              <a:rPr lang="en-US" dirty="0" smtClean="0"/>
              <a:t>navigation </a:t>
            </a:r>
          </a:p>
          <a:p>
            <a:pPr lvl="1">
              <a:buFont typeface="Wingdings" panose="05000000000000000000" pitchFamily="2" charset="2"/>
              <a:buChar char="Ø"/>
            </a:pPr>
            <a:r>
              <a:rPr lang="en-US" dirty="0" smtClean="0"/>
              <a:t> Top navigation with 4+ levels</a:t>
            </a:r>
          </a:p>
          <a:p>
            <a:pPr lvl="1">
              <a:buFont typeface="Wingdings" panose="05000000000000000000" pitchFamily="2" charset="2"/>
              <a:buChar char="Ø"/>
            </a:pPr>
            <a:r>
              <a:rPr lang="en-US" dirty="0" smtClean="0"/>
              <a:t> Top navigation with levels immediately followed by in-line tabs</a:t>
            </a:r>
          </a:p>
          <a:p>
            <a:pPr lvl="1">
              <a:buFont typeface="Wingdings" panose="05000000000000000000" pitchFamily="2" charset="2"/>
              <a:buChar char="Ø"/>
            </a:pPr>
            <a:r>
              <a:rPr lang="en-US" dirty="0" smtClean="0"/>
              <a:t> Too many items in each level	</a:t>
            </a:r>
          </a:p>
          <a:p>
            <a:pPr marL="0" indent="0">
              <a:buNone/>
            </a:pPr>
            <a:r>
              <a:rPr lang="en-US" dirty="0" smtClean="0"/>
              <a:t>7. Made-up menu options</a:t>
            </a:r>
          </a:p>
          <a:p>
            <a:pPr lvl="1">
              <a:buFont typeface="Wingdings" panose="05000000000000000000" pitchFamily="2" charset="2"/>
              <a:buChar char="Ø"/>
            </a:pPr>
            <a:r>
              <a:rPr lang="en-US" dirty="0"/>
              <a:t> </a:t>
            </a:r>
            <a:r>
              <a:rPr lang="en-US" dirty="0" smtClean="0"/>
              <a:t>Use the language of your audience!</a:t>
            </a:r>
          </a:p>
          <a:p>
            <a:pPr marL="0" indent="0">
              <a:buNone/>
            </a:pPr>
            <a:r>
              <a:rPr lang="en-US" dirty="0" smtClean="0"/>
              <a:t>8. Too much metadata</a:t>
            </a:r>
          </a:p>
          <a:p>
            <a:pPr lvl="1">
              <a:buFont typeface="Wingdings" panose="05000000000000000000" pitchFamily="2" charset="2"/>
              <a:buChar char="Ø"/>
            </a:pPr>
            <a:r>
              <a:rPr lang="en-US" dirty="0"/>
              <a:t> </a:t>
            </a:r>
            <a:r>
              <a:rPr lang="en-US" dirty="0" smtClean="0"/>
              <a:t>Someone needs to supply the values when content is uploaded</a:t>
            </a:r>
          </a:p>
          <a:p>
            <a:pPr marL="0" indent="0">
              <a:buNone/>
            </a:pPr>
            <a:r>
              <a:rPr lang="en-US" dirty="0" smtClean="0"/>
              <a:t>9. Folders instead of metadata</a:t>
            </a:r>
          </a:p>
          <a:p>
            <a:pPr marL="0" indent="0">
              <a:buNone/>
            </a:pPr>
            <a:r>
              <a:rPr lang="en-US" dirty="0" smtClean="0"/>
              <a:t>10. No integration with search </a:t>
            </a:r>
            <a:endParaRPr lang="en-US" dirty="0"/>
          </a:p>
          <a:p>
            <a:endParaRPr lang="en-US" dirty="0"/>
          </a:p>
        </p:txBody>
      </p:sp>
      <p:sp>
        <p:nvSpPr>
          <p:cNvPr id="4" name="Slide Number Placeholder 3"/>
          <p:cNvSpPr>
            <a:spLocks noGrp="1"/>
          </p:cNvSpPr>
          <p:nvPr>
            <p:ph type="sldNum" sz="quarter" idx="12"/>
          </p:nvPr>
        </p:nvSpPr>
        <p:spPr/>
        <p:txBody>
          <a:bodyPr/>
          <a:lstStyle/>
          <a:p>
            <a:fld id="{936A99BC-3C9D-4DF8-8B8C-E1FD2BDF0AD4}" type="slidenum">
              <a:rPr lang="en-US" smtClean="0"/>
              <a:pPr/>
              <a:t>13</a:t>
            </a:fld>
            <a:endParaRPr lang="en-US" dirty="0"/>
          </a:p>
        </p:txBody>
      </p:sp>
    </p:spTree>
    <p:extLst>
      <p:ext uri="{BB962C8B-B14F-4D97-AF65-F5344CB8AC3E}">
        <p14:creationId xmlns:p14="http://schemas.microsoft.com/office/powerpoint/2010/main" val="921985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Mistake no.6: too much navigation</a:t>
            </a:r>
            <a:endParaRPr lang="en-US" dirty="0"/>
          </a:p>
        </p:txBody>
      </p:sp>
      <p:sp>
        <p:nvSpPr>
          <p:cNvPr id="4" name="Slide Number Placeholder 3"/>
          <p:cNvSpPr>
            <a:spLocks noGrp="1"/>
          </p:cNvSpPr>
          <p:nvPr>
            <p:ph type="sldNum" sz="quarter" idx="12"/>
          </p:nvPr>
        </p:nvSpPr>
        <p:spPr/>
        <p:txBody>
          <a:bodyPr/>
          <a:lstStyle/>
          <a:p>
            <a:fld id="{936A99BC-3C9D-4DF8-8B8C-E1FD2BDF0AD4}" type="slidenum">
              <a:rPr lang="en-US" smtClean="0"/>
              <a:pPr/>
              <a:t>14</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2309" y="1379538"/>
            <a:ext cx="7417182" cy="4640262"/>
          </a:xfrm>
          <a:prstGeom prst="rect">
            <a:avLst/>
          </a:prstGeom>
        </p:spPr>
      </p:pic>
    </p:spTree>
    <p:extLst>
      <p:ext uri="{BB962C8B-B14F-4D97-AF65-F5344CB8AC3E}">
        <p14:creationId xmlns:p14="http://schemas.microsoft.com/office/powerpoint/2010/main" val="478211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818237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how does search work?</a:t>
            </a:r>
            <a:endParaRPr lang="en-US" dirty="0"/>
          </a:p>
        </p:txBody>
      </p:sp>
      <p:sp>
        <p:nvSpPr>
          <p:cNvPr id="3" name="Content Placeholder 2"/>
          <p:cNvSpPr>
            <a:spLocks noGrp="1"/>
          </p:cNvSpPr>
          <p:nvPr>
            <p:ph idx="1"/>
          </p:nvPr>
        </p:nvSpPr>
        <p:spPr/>
        <p:txBody>
          <a:bodyPr/>
          <a:lstStyle/>
          <a:p>
            <a:r>
              <a:rPr lang="en-US" dirty="0" smtClean="0"/>
              <a:t>Free text search vs metadata search: explain it!</a:t>
            </a:r>
          </a:p>
          <a:p>
            <a:r>
              <a:rPr lang="en-US" dirty="0" smtClean="0"/>
              <a:t>Default relevance schema of SharePoint Online Search</a:t>
            </a:r>
          </a:p>
          <a:p>
            <a:r>
              <a:rPr lang="en-US" dirty="0" smtClean="0"/>
              <a:t>You can refine by tags that are relevant to you!</a:t>
            </a:r>
          </a:p>
          <a:p>
            <a:r>
              <a:rPr lang="en-US" dirty="0" smtClean="0"/>
              <a:t>Custom results pages</a:t>
            </a:r>
          </a:p>
          <a:p>
            <a:r>
              <a:rPr lang="en-US" dirty="0" smtClean="0"/>
              <a:t>Continuous crawl in 365 (&lt;15 min update time)</a:t>
            </a:r>
          </a:p>
          <a:p>
            <a:r>
              <a:rPr lang="en-US" dirty="0" smtClean="0"/>
              <a:t>Structural changes overnight</a:t>
            </a:r>
          </a:p>
          <a:p>
            <a:pPr marL="0" indent="0">
              <a:buNone/>
            </a:pPr>
            <a:endParaRPr lang="en-US" dirty="0"/>
          </a:p>
        </p:txBody>
      </p:sp>
      <p:sp>
        <p:nvSpPr>
          <p:cNvPr id="4" name="Slide Number Placeholder 3"/>
          <p:cNvSpPr>
            <a:spLocks noGrp="1"/>
          </p:cNvSpPr>
          <p:nvPr>
            <p:ph type="sldNum" sz="quarter" idx="12"/>
          </p:nvPr>
        </p:nvSpPr>
        <p:spPr/>
        <p:txBody>
          <a:bodyPr/>
          <a:lstStyle/>
          <a:p>
            <a:fld id="{936A99BC-3C9D-4DF8-8B8C-E1FD2BDF0AD4}" type="slidenum">
              <a:rPr lang="en-US" smtClean="0"/>
              <a:pPr/>
              <a:t>16</a:t>
            </a:fld>
            <a:endParaRPr lang="en-US" dirty="0"/>
          </a:p>
        </p:txBody>
      </p:sp>
    </p:spTree>
    <p:extLst>
      <p:ext uri="{BB962C8B-B14F-4D97-AF65-F5344CB8AC3E}">
        <p14:creationId xmlns:p14="http://schemas.microsoft.com/office/powerpoint/2010/main" val="768971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Structure of a search page</a:t>
            </a:r>
            <a:endParaRPr lang="en-US" dirty="0"/>
          </a:p>
        </p:txBody>
      </p:sp>
      <p:pic>
        <p:nvPicPr>
          <p:cNvPr id="5" name="Content Placeholder 4"/>
          <p:cNvPicPr>
            <a:picLocks noGrp="1" noChangeAspect="1"/>
          </p:cNvPicPr>
          <p:nvPr>
            <p:ph idx="1"/>
          </p:nvPr>
        </p:nvPicPr>
        <p:blipFill>
          <a:blip r:embed="rId2"/>
          <a:stretch>
            <a:fillRect/>
          </a:stretch>
        </p:blipFill>
        <p:spPr>
          <a:xfrm>
            <a:off x="2598797" y="1379538"/>
            <a:ext cx="6664206" cy="4640262"/>
          </a:xfrm>
          <a:prstGeom prst="rect">
            <a:avLst/>
          </a:prstGeom>
        </p:spPr>
      </p:pic>
      <p:sp>
        <p:nvSpPr>
          <p:cNvPr id="4" name="Slide Number Placeholder 3"/>
          <p:cNvSpPr>
            <a:spLocks noGrp="1"/>
          </p:cNvSpPr>
          <p:nvPr>
            <p:ph type="sldNum" sz="quarter" idx="12"/>
          </p:nvPr>
        </p:nvSpPr>
        <p:spPr/>
        <p:txBody>
          <a:bodyPr/>
          <a:lstStyle/>
          <a:p>
            <a:fld id="{936A99BC-3C9D-4DF8-8B8C-E1FD2BDF0AD4}" type="slidenum">
              <a:rPr lang="en-US" smtClean="0"/>
              <a:pPr/>
              <a:t>17</a:t>
            </a:fld>
            <a:endParaRPr lang="en-US" dirty="0"/>
          </a:p>
        </p:txBody>
      </p:sp>
    </p:spTree>
    <p:extLst>
      <p:ext uri="{BB962C8B-B14F-4D97-AF65-F5344CB8AC3E}">
        <p14:creationId xmlns:p14="http://schemas.microsoft.com/office/powerpoint/2010/main" val="308462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clean up search</a:t>
            </a:r>
            <a:endParaRPr lang="en-US" dirty="0"/>
          </a:p>
        </p:txBody>
      </p:sp>
      <p:sp>
        <p:nvSpPr>
          <p:cNvPr id="3" name="Content Placeholder 2"/>
          <p:cNvSpPr>
            <a:spLocks noGrp="1"/>
          </p:cNvSpPr>
          <p:nvPr>
            <p:ph idx="1"/>
          </p:nvPr>
        </p:nvSpPr>
        <p:spPr/>
        <p:txBody>
          <a:bodyPr/>
          <a:lstStyle/>
          <a:p>
            <a:r>
              <a:rPr lang="en-US" dirty="0" smtClean="0"/>
              <a:t>Enhance the queries:</a:t>
            </a:r>
          </a:p>
          <a:p>
            <a:pPr lvl="1">
              <a:buFont typeface="Wingdings" panose="05000000000000000000" pitchFamily="2" charset="2"/>
              <a:buChar char="Ø"/>
            </a:pPr>
            <a:r>
              <a:rPr lang="en-US" dirty="0" smtClean="0"/>
              <a:t>			remove folders:		remove links lists:</a:t>
            </a:r>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r>
              <a:rPr lang="en-US" dirty="0" smtClean="0"/>
              <a:t>			remove list views:		remove Explorer views:</a:t>
            </a:r>
          </a:p>
          <a:p>
            <a:pPr marL="457200" lvl="1"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36A99BC-3C9D-4DF8-8B8C-E1FD2BDF0AD4}" type="slidenum">
              <a:rPr lang="en-US" smtClean="0"/>
              <a:pPr/>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85" y="1966130"/>
            <a:ext cx="1781175" cy="304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00" y="2270760"/>
            <a:ext cx="2819794" cy="12193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200" y="3998088"/>
            <a:ext cx="2819794" cy="14098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5334" y="2270760"/>
            <a:ext cx="2905530" cy="132416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5334" y="4001125"/>
            <a:ext cx="2905530" cy="1400370"/>
          </a:xfrm>
          <a:prstGeom prst="rect">
            <a:avLst/>
          </a:prstGeom>
        </p:spPr>
      </p:pic>
    </p:spTree>
    <p:extLst>
      <p:ext uri="{BB962C8B-B14F-4D97-AF65-F5344CB8AC3E}">
        <p14:creationId xmlns:p14="http://schemas.microsoft.com/office/powerpoint/2010/main" val="140815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make search reflect the IA</a:t>
            </a:r>
            <a:endParaRPr lang="en-US" dirty="0"/>
          </a:p>
        </p:txBody>
      </p:sp>
      <p:sp>
        <p:nvSpPr>
          <p:cNvPr id="3" name="Content Placeholder 2"/>
          <p:cNvSpPr>
            <a:spLocks noGrp="1"/>
          </p:cNvSpPr>
          <p:nvPr>
            <p:ph idx="1"/>
          </p:nvPr>
        </p:nvSpPr>
        <p:spPr/>
        <p:txBody>
          <a:bodyPr>
            <a:normAutofit lnSpcReduction="10000"/>
          </a:bodyPr>
          <a:lstStyle/>
          <a:p>
            <a:r>
              <a:rPr lang="en-US" dirty="0" smtClean="0"/>
              <a:t>Use custom result sources</a:t>
            </a:r>
          </a:p>
          <a:p>
            <a:r>
              <a:rPr lang="en-US" dirty="0" smtClean="0"/>
              <a:t>Use custom result pages</a:t>
            </a:r>
          </a:p>
          <a:p>
            <a:r>
              <a:rPr lang="en-US" dirty="0" smtClean="0"/>
              <a:t>Custom refiners: metadata </a:t>
            </a:r>
            <a:r>
              <a:rPr lang="en-US" dirty="0"/>
              <a:t>as search refiners</a:t>
            </a:r>
          </a:p>
          <a:p>
            <a:pPr lvl="1">
              <a:buFont typeface="Wingdings" panose="05000000000000000000" pitchFamily="2" charset="2"/>
              <a:buChar char="Ø"/>
            </a:pPr>
            <a:r>
              <a:rPr lang="en-US" dirty="0"/>
              <a:t>Start with the content </a:t>
            </a:r>
            <a:r>
              <a:rPr lang="en-US" dirty="0" smtClean="0"/>
              <a:t>types!</a:t>
            </a:r>
            <a:endParaRPr lang="en-US" dirty="0"/>
          </a:p>
          <a:p>
            <a:r>
              <a:rPr lang="en-US" dirty="0" smtClean="0"/>
              <a:t>Using </a:t>
            </a:r>
            <a:r>
              <a:rPr lang="en-US" dirty="0"/>
              <a:t>Search to display content</a:t>
            </a:r>
          </a:p>
          <a:p>
            <a:pPr lvl="1">
              <a:buFont typeface="Wingdings" panose="05000000000000000000" pitchFamily="2" charset="2"/>
              <a:buChar char="Ø"/>
            </a:pPr>
            <a:r>
              <a:rPr lang="en-US" dirty="0" smtClean="0"/>
              <a:t>Via Display Templates</a:t>
            </a:r>
          </a:p>
          <a:p>
            <a:pPr lvl="1">
              <a:buFont typeface="Wingdings" panose="05000000000000000000" pitchFamily="2" charset="2"/>
              <a:buChar char="Ø"/>
            </a:pPr>
            <a:r>
              <a:rPr lang="en-US" dirty="0" smtClean="0"/>
              <a:t>15 </a:t>
            </a:r>
            <a:r>
              <a:rPr lang="en-US" dirty="0"/>
              <a:t>min delay after the document is uploaded</a:t>
            </a:r>
          </a:p>
          <a:p>
            <a:pPr lvl="1">
              <a:buFont typeface="Wingdings" panose="05000000000000000000" pitchFamily="2" charset="2"/>
              <a:buChar char="Ø"/>
            </a:pPr>
            <a:r>
              <a:rPr lang="en-US" dirty="0"/>
              <a:t> Personalized experience</a:t>
            </a:r>
          </a:p>
          <a:p>
            <a:pPr lvl="1">
              <a:buFont typeface="Wingdings" panose="05000000000000000000" pitchFamily="2" charset="2"/>
              <a:buChar char="Ø"/>
            </a:pPr>
            <a:r>
              <a:rPr lang="en-US" dirty="0"/>
              <a:t> Highly customized UI</a:t>
            </a:r>
          </a:p>
          <a:p>
            <a:pPr lvl="1">
              <a:buFont typeface="Wingdings" panose="05000000000000000000" pitchFamily="2" charset="2"/>
              <a:buChar char="Ø"/>
            </a:pPr>
            <a:r>
              <a:rPr lang="en-US" dirty="0"/>
              <a:t> Very little custom code</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36A99BC-3C9D-4DF8-8B8C-E1FD2BDF0AD4}" type="slidenum">
              <a:rPr lang="en-US" smtClean="0"/>
              <a:pPr/>
              <a:t>19</a:t>
            </a:fld>
            <a:endParaRPr lang="en-US" dirty="0"/>
          </a:p>
        </p:txBody>
      </p:sp>
    </p:spTree>
    <p:extLst>
      <p:ext uri="{BB962C8B-B14F-4D97-AF65-F5344CB8AC3E}">
        <p14:creationId xmlns:p14="http://schemas.microsoft.com/office/powerpoint/2010/main" val="3012959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Hand in hand: Information Architecture and Search</a:t>
            </a:r>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3"/>
          </p:nvPr>
        </p:nvSpPr>
        <p:spPr/>
        <p:txBody>
          <a:bodyPr/>
          <a:lstStyle/>
          <a:p>
            <a:r>
              <a:rPr lang="en-US" dirty="0" smtClean="0"/>
              <a:t>07/21/2016</a:t>
            </a:r>
            <a:endParaRPr lang="en-US" dirty="0"/>
          </a:p>
        </p:txBody>
      </p:sp>
    </p:spTree>
    <p:extLst>
      <p:ext uri="{BB962C8B-B14F-4D97-AF65-F5344CB8AC3E}">
        <p14:creationId xmlns:p14="http://schemas.microsoft.com/office/powerpoint/2010/main" val="3777531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where is the content?</a:t>
            </a:r>
            <a:endParaRPr lang="en-US" dirty="0"/>
          </a:p>
        </p:txBody>
      </p:sp>
      <p:sp>
        <p:nvSpPr>
          <p:cNvPr id="3" name="Content Placeholder 2"/>
          <p:cNvSpPr>
            <a:spLocks noGrp="1"/>
          </p:cNvSpPr>
          <p:nvPr>
            <p:ph idx="1"/>
          </p:nvPr>
        </p:nvSpPr>
        <p:spPr/>
        <p:txBody>
          <a:bodyPr/>
          <a:lstStyle/>
          <a:p>
            <a:r>
              <a:rPr lang="en-US" dirty="0" smtClean="0"/>
              <a:t>Site collections in Office 365</a:t>
            </a:r>
          </a:p>
          <a:p>
            <a:r>
              <a:rPr lang="en-US" dirty="0" smtClean="0"/>
              <a:t>Exchange</a:t>
            </a:r>
          </a:p>
          <a:p>
            <a:r>
              <a:rPr lang="en-US" dirty="0" smtClean="0"/>
              <a:t>External content types exposed via BDC</a:t>
            </a:r>
          </a:p>
          <a:p>
            <a:r>
              <a:rPr lang="en-US" dirty="0" smtClean="0"/>
              <a:t>On-premise files via a Hybrid connection</a:t>
            </a:r>
          </a:p>
          <a:p>
            <a:pPr lvl="1">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936A99BC-3C9D-4DF8-8B8C-E1FD2BDF0AD4}" type="slidenum">
              <a:rPr lang="en-US" smtClean="0"/>
              <a:pPr/>
              <a:t>20</a:t>
            </a:fld>
            <a:endParaRPr lang="en-US" dirty="0"/>
          </a:p>
        </p:txBody>
      </p:sp>
    </p:spTree>
    <p:extLst>
      <p:ext uri="{BB962C8B-B14F-4D97-AF65-F5344CB8AC3E}">
        <p14:creationId xmlns:p14="http://schemas.microsoft.com/office/powerpoint/2010/main" val="3900329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real-life scenario: The Wills Group</a:t>
            </a:r>
            <a:endParaRPr lang="en-US" dirty="0"/>
          </a:p>
        </p:txBody>
      </p:sp>
      <p:sp>
        <p:nvSpPr>
          <p:cNvPr id="3" name="Content Placeholder 2"/>
          <p:cNvSpPr>
            <a:spLocks noGrp="1"/>
          </p:cNvSpPr>
          <p:nvPr>
            <p:ph idx="1"/>
          </p:nvPr>
        </p:nvSpPr>
        <p:spPr/>
        <p:txBody>
          <a:bodyPr/>
          <a:lstStyle/>
          <a:p>
            <a:r>
              <a:rPr lang="en-US" dirty="0" smtClean="0"/>
              <a:t>Over 20 years of content</a:t>
            </a:r>
          </a:p>
          <a:p>
            <a:r>
              <a:rPr lang="en-US" dirty="0" smtClean="0"/>
              <a:t>Over 10 years of digital content</a:t>
            </a:r>
          </a:p>
          <a:p>
            <a:r>
              <a:rPr lang="en-US" dirty="0" smtClean="0"/>
              <a:t>Collaboration on active content: permission-trimmed</a:t>
            </a:r>
          </a:p>
          <a:p>
            <a:r>
              <a:rPr lang="en-US" dirty="0" smtClean="0"/>
              <a:t>Auto-archiving of finalized, published documents</a:t>
            </a:r>
          </a:p>
          <a:p>
            <a:r>
              <a:rPr lang="en-US" dirty="0" smtClean="0"/>
              <a:t>Search archive by document type and other metadata</a:t>
            </a:r>
          </a:p>
          <a:p>
            <a:endParaRPr lang="en-US" dirty="0"/>
          </a:p>
        </p:txBody>
      </p:sp>
      <p:sp>
        <p:nvSpPr>
          <p:cNvPr id="4" name="Slide Number Placeholder 3"/>
          <p:cNvSpPr>
            <a:spLocks noGrp="1"/>
          </p:cNvSpPr>
          <p:nvPr>
            <p:ph type="sldNum" sz="quarter" idx="12"/>
          </p:nvPr>
        </p:nvSpPr>
        <p:spPr/>
        <p:txBody>
          <a:bodyPr/>
          <a:lstStyle/>
          <a:p>
            <a:fld id="{936A99BC-3C9D-4DF8-8B8C-E1FD2BDF0AD4}" type="slidenum">
              <a:rPr lang="en-US" smtClean="0"/>
              <a:pPr/>
              <a:t>21</a:t>
            </a:fld>
            <a:endParaRPr lang="en-US" dirty="0"/>
          </a:p>
        </p:txBody>
      </p:sp>
    </p:spTree>
    <p:extLst>
      <p:ext uri="{BB962C8B-B14F-4D97-AF65-F5344CB8AC3E}">
        <p14:creationId xmlns:p14="http://schemas.microsoft.com/office/powerpoint/2010/main" val="2459466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 Putting IA &amp; Search together</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361401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6A99BC-3C9D-4DF8-8B8C-E1FD2BDF0AD4}" type="slidenum">
              <a:rPr lang="en-US" smtClean="0"/>
              <a:t>23</a:t>
            </a:fld>
            <a:endParaRPr lang="en-US"/>
          </a:p>
        </p:txBody>
      </p:sp>
    </p:spTree>
    <p:extLst>
      <p:ext uri="{BB962C8B-B14F-4D97-AF65-F5344CB8AC3E}">
        <p14:creationId xmlns:p14="http://schemas.microsoft.com/office/powerpoint/2010/main" val="3103796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6A99BC-3C9D-4DF8-8B8C-E1FD2BDF0AD4}" type="slidenum">
              <a:rPr lang="en-US" smtClean="0"/>
              <a:t>24</a:t>
            </a:fld>
            <a:endParaRPr lang="en-US"/>
          </a:p>
        </p:txBody>
      </p:sp>
    </p:spTree>
    <p:extLst>
      <p:ext uri="{BB962C8B-B14F-4D97-AF65-F5344CB8AC3E}">
        <p14:creationId xmlns:p14="http://schemas.microsoft.com/office/powerpoint/2010/main" val="465528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Wills Group: a solution</a:t>
            </a:r>
            <a:endParaRPr lang="en-US" dirty="0"/>
          </a:p>
        </p:txBody>
      </p:sp>
      <p:sp>
        <p:nvSpPr>
          <p:cNvPr id="3" name="Content Placeholder 2"/>
          <p:cNvSpPr>
            <a:spLocks noGrp="1"/>
          </p:cNvSpPr>
          <p:nvPr>
            <p:ph idx="1"/>
          </p:nvPr>
        </p:nvSpPr>
        <p:spPr/>
        <p:txBody>
          <a:bodyPr>
            <a:normAutofit lnSpcReduction="10000"/>
          </a:bodyPr>
          <a:lstStyle/>
          <a:p>
            <a:r>
              <a:rPr lang="en-US" dirty="0" smtClean="0"/>
              <a:t>“Document center” site collection</a:t>
            </a:r>
          </a:p>
          <a:p>
            <a:pPr lvl="1">
              <a:buFont typeface="Wingdings" panose="05000000000000000000" pitchFamily="2" charset="2"/>
              <a:buChar char="Ø"/>
            </a:pPr>
            <a:r>
              <a:rPr lang="en-US" dirty="0" smtClean="0"/>
              <a:t>Read-only repository of contracts and claim information</a:t>
            </a:r>
          </a:p>
          <a:p>
            <a:pPr lvl="1">
              <a:buFont typeface="Wingdings" panose="05000000000000000000" pitchFamily="2" charset="2"/>
              <a:buChar char="Ø"/>
            </a:pPr>
            <a:r>
              <a:rPr lang="en-US" dirty="0" smtClean="0"/>
              <a:t>Content-type-hub-driven</a:t>
            </a:r>
          </a:p>
          <a:p>
            <a:pPr lvl="1">
              <a:buFont typeface="Wingdings" panose="05000000000000000000" pitchFamily="2" charset="2"/>
              <a:buChar char="Ø"/>
            </a:pPr>
            <a:r>
              <a:rPr lang="en-US" dirty="0" smtClean="0"/>
              <a:t>Same IA as the current intranet</a:t>
            </a:r>
          </a:p>
          <a:p>
            <a:r>
              <a:rPr lang="en-US" dirty="0" smtClean="0"/>
              <a:t>Intranet portal</a:t>
            </a:r>
          </a:p>
          <a:p>
            <a:pPr lvl="1">
              <a:buFont typeface="Wingdings" panose="05000000000000000000" pitchFamily="2" charset="2"/>
              <a:buChar char="Ø"/>
            </a:pPr>
            <a:r>
              <a:rPr lang="en-US" dirty="0" smtClean="0"/>
              <a:t>Routing via Content organizer</a:t>
            </a:r>
          </a:p>
          <a:p>
            <a:pPr lvl="1">
              <a:buFont typeface="Wingdings" panose="05000000000000000000" pitchFamily="2" charset="2"/>
              <a:buChar char="Ø"/>
            </a:pPr>
            <a:r>
              <a:rPr lang="en-US" dirty="0" smtClean="0"/>
              <a:t>Contains all current active claims and contracts</a:t>
            </a:r>
          </a:p>
          <a:p>
            <a:pPr lvl="1">
              <a:buFont typeface="Wingdings" panose="05000000000000000000" pitchFamily="2" charset="2"/>
              <a:buChar char="Ø"/>
            </a:pPr>
            <a:r>
              <a:rPr lang="en-US" dirty="0" smtClean="0"/>
              <a:t>Contains all other company content</a:t>
            </a:r>
          </a:p>
          <a:p>
            <a:r>
              <a:rPr lang="en-US" dirty="0" smtClean="0"/>
              <a:t>Search</a:t>
            </a:r>
          </a:p>
          <a:p>
            <a:pPr lvl="1">
              <a:buFont typeface="Wingdings" panose="05000000000000000000" pitchFamily="2" charset="2"/>
              <a:buChar char="Ø"/>
            </a:pPr>
            <a:r>
              <a:rPr lang="en-US" dirty="0" smtClean="0"/>
              <a:t>Displays permission-trimmed intranet content</a:t>
            </a:r>
          </a:p>
          <a:p>
            <a:pPr lvl="1">
              <a:buFont typeface="Wingdings" panose="05000000000000000000" pitchFamily="2" charset="2"/>
              <a:buChar char="Ø"/>
            </a:pPr>
            <a:r>
              <a:rPr lang="en-US" dirty="0" smtClean="0"/>
              <a:t>Displays all archived contracts and claims</a:t>
            </a:r>
          </a:p>
        </p:txBody>
      </p:sp>
      <p:sp>
        <p:nvSpPr>
          <p:cNvPr id="4" name="Slide Number Placeholder 3"/>
          <p:cNvSpPr>
            <a:spLocks noGrp="1"/>
          </p:cNvSpPr>
          <p:nvPr>
            <p:ph type="sldNum" sz="quarter" idx="12"/>
          </p:nvPr>
        </p:nvSpPr>
        <p:spPr/>
        <p:txBody>
          <a:bodyPr/>
          <a:lstStyle/>
          <a:p>
            <a:fld id="{936A99BC-3C9D-4DF8-8B8C-E1FD2BDF0AD4}" type="slidenum">
              <a:rPr lang="en-US" smtClean="0"/>
              <a:pPr/>
              <a:t>25</a:t>
            </a:fld>
            <a:endParaRPr lang="en-US" dirty="0"/>
          </a:p>
        </p:txBody>
      </p:sp>
    </p:spTree>
    <p:extLst>
      <p:ext uri="{BB962C8B-B14F-4D97-AF65-F5344CB8AC3E}">
        <p14:creationId xmlns:p14="http://schemas.microsoft.com/office/powerpoint/2010/main" val="2042841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24" name="Text Placeholder 23"/>
          <p:cNvSpPr>
            <a:spLocks noGrp="1"/>
          </p:cNvSpPr>
          <p:nvPr>
            <p:ph type="body" sz="quarter" idx="20"/>
          </p:nvPr>
        </p:nvSpPr>
        <p:spPr/>
        <p:txBody>
          <a:bodyPr/>
          <a:lstStyle/>
          <a:p>
            <a:r>
              <a:rPr lang="en-US" dirty="0"/>
              <a:t>SharePoint Architect, Developer, Configurator</a:t>
            </a:r>
          </a:p>
          <a:p>
            <a:r>
              <a:rPr lang="en-US" dirty="0">
                <a:hlinkClick r:id="rId3"/>
              </a:rPr>
              <a:t>https://www.linkedin.com/in/beatricebaciu</a:t>
            </a:r>
            <a:endParaRPr lang="en-US" dirty="0"/>
          </a:p>
          <a:p>
            <a:r>
              <a:rPr lang="en-US" dirty="0">
                <a:hlinkClick r:id="rId4"/>
              </a:rPr>
              <a:t>bcbeatrice@gmail.com</a:t>
            </a:r>
            <a:endParaRPr lang="en-US" dirty="0"/>
          </a:p>
          <a:p>
            <a:r>
              <a:rPr lang="en-US" dirty="0">
                <a:hlinkClick r:id="rId5"/>
              </a:rPr>
              <a:t>http://thebookofsharepoint.blogspot.com/</a:t>
            </a:r>
            <a:endParaRPr lang="en-US" dirty="0"/>
          </a:p>
          <a:p>
            <a:endParaRPr lang="en-US" dirty="0"/>
          </a:p>
        </p:txBody>
      </p:sp>
      <p:sp>
        <p:nvSpPr>
          <p:cNvPr id="25" name="Text Placeholder 24"/>
          <p:cNvSpPr>
            <a:spLocks noGrp="1"/>
          </p:cNvSpPr>
          <p:nvPr>
            <p:ph type="body" sz="quarter" idx="21"/>
          </p:nvPr>
        </p:nvSpPr>
        <p:spPr/>
        <p:txBody>
          <a:bodyPr/>
          <a:lstStyle/>
          <a:p>
            <a:r>
              <a:rPr lang="en-US" dirty="0" smtClean="0"/>
              <a:t>Beatrice Baciu</a:t>
            </a:r>
            <a:endParaRPr lang="en-US" dirty="0"/>
          </a:p>
        </p:txBody>
      </p:sp>
      <p:sp>
        <p:nvSpPr>
          <p:cNvPr id="26" name="Text Placeholder 25"/>
          <p:cNvSpPr>
            <a:spLocks noGrp="1"/>
          </p:cNvSpPr>
          <p:nvPr>
            <p:ph type="body" sz="quarter" idx="22"/>
          </p:nvPr>
        </p:nvSpPr>
        <p:spPr/>
        <p:txBody>
          <a:bodyPr/>
          <a:lstStyle/>
          <a:p>
            <a:r>
              <a:rPr lang="en-US" dirty="0" smtClean="0"/>
              <a:t>ECM Practice Manager</a:t>
            </a:r>
            <a:endParaRPr lang="en-US" dirty="0"/>
          </a:p>
        </p:txBody>
      </p:sp>
      <p:sp>
        <p:nvSpPr>
          <p:cNvPr id="3" name="Slide Number Placeholder 2"/>
          <p:cNvSpPr>
            <a:spLocks noGrp="1"/>
          </p:cNvSpPr>
          <p:nvPr>
            <p:ph type="sldNum" sz="quarter" idx="12"/>
          </p:nvPr>
        </p:nvSpPr>
        <p:spPr/>
        <p:txBody>
          <a:bodyPr/>
          <a:lstStyle/>
          <a:p>
            <a:fld id="{936A99BC-3C9D-4DF8-8B8C-E1FD2BDF0AD4}" type="slidenum">
              <a:rPr lang="en-US" smtClean="0"/>
              <a:t>3</a:t>
            </a:fld>
            <a:endParaRPr lang="en-US"/>
          </a:p>
        </p:txBody>
      </p:sp>
      <p:pic>
        <p:nvPicPr>
          <p:cNvPr id="8" name="Content Placeholder 3"/>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32" b="32"/>
          <a:stretch>
            <a:fillRect/>
          </a:stretch>
        </p:blipFill>
        <p:spPr/>
      </p:pic>
    </p:spTree>
    <p:extLst>
      <p:ext uri="{BB962C8B-B14F-4D97-AF65-F5344CB8AC3E}">
        <p14:creationId xmlns:p14="http://schemas.microsoft.com/office/powerpoint/2010/main" val="2825586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1" y="319312"/>
            <a:ext cx="8822266" cy="5497288"/>
            <a:chOff x="1" y="319312"/>
            <a:chExt cx="8822266" cy="5497288"/>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319313"/>
              <a:ext cx="8822266" cy="5497287"/>
            </a:xfrm>
            <a:prstGeom prst="rect">
              <a:avLst/>
            </a:prstGeom>
          </p:spPr>
        </p:pic>
        <p:sp>
          <p:nvSpPr>
            <p:cNvPr id="7" name="Rectangle 6"/>
            <p:cNvSpPr/>
            <p:nvPr/>
          </p:nvSpPr>
          <p:spPr>
            <a:xfrm>
              <a:off x="844305" y="319312"/>
              <a:ext cx="3934883" cy="54972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0810" y="319312"/>
              <a:ext cx="495300" cy="5497287"/>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6"/>
          <p:cNvSpPr>
            <a:spLocks noGrp="1"/>
          </p:cNvSpPr>
          <p:nvPr>
            <p:ph type="title"/>
          </p:nvPr>
        </p:nvSpPr>
        <p:spPr>
          <a:xfrm>
            <a:off x="2500921" y="365127"/>
            <a:ext cx="3620481" cy="779730"/>
          </a:xfrm>
        </p:spPr>
        <p:txBody>
          <a:bodyPr/>
          <a:lstStyle/>
          <a:p>
            <a:pPr eaLnBrk="1" hangingPunct="1"/>
            <a:r>
              <a:rPr lang="en-US" dirty="0" smtClean="0"/>
              <a:t>RSM overview</a:t>
            </a:r>
          </a:p>
        </p:txBody>
      </p:sp>
      <p:sp>
        <p:nvSpPr>
          <p:cNvPr id="17" name="Content Placeholder 5"/>
          <p:cNvSpPr>
            <a:spLocks noGrp="1"/>
          </p:cNvSpPr>
          <p:nvPr>
            <p:ph idx="1"/>
          </p:nvPr>
        </p:nvSpPr>
        <p:spPr>
          <a:xfrm>
            <a:off x="2500920" y="1355597"/>
            <a:ext cx="3620481" cy="4317071"/>
          </a:xfrm>
        </p:spPr>
        <p:txBody>
          <a:bodyPr rtlCol="0">
            <a:noAutofit/>
          </a:bodyPr>
          <a:lstStyle/>
          <a:p>
            <a:pPr marL="0" indent="0">
              <a:buNone/>
              <a:defRPr/>
            </a:pPr>
            <a:r>
              <a:rPr lang="en-US" sz="2000" dirty="0">
                <a:solidFill>
                  <a:schemeClr val="bg1"/>
                </a:solidFill>
              </a:rPr>
              <a:t>Fifth largest audit, tax and consulting firm in the U.S.</a:t>
            </a:r>
          </a:p>
          <a:p>
            <a:pPr marL="401638" indent="-174625">
              <a:defRPr/>
            </a:pPr>
            <a:r>
              <a:rPr lang="en-US" sz="1400" dirty="0">
                <a:solidFill>
                  <a:schemeClr val="bg1"/>
                </a:solidFill>
              </a:rPr>
              <a:t>Over $1.6 billion in revenue</a:t>
            </a:r>
          </a:p>
          <a:p>
            <a:pPr marL="401638" indent="-174625">
              <a:defRPr/>
            </a:pPr>
            <a:r>
              <a:rPr lang="en-US" sz="1400" dirty="0">
                <a:solidFill>
                  <a:schemeClr val="bg1"/>
                </a:solidFill>
              </a:rPr>
              <a:t>80 cities and more than 8,000 employees in the United States</a:t>
            </a:r>
          </a:p>
          <a:p>
            <a:pPr marL="401638" indent="-174625">
              <a:defRPr/>
            </a:pPr>
            <a:r>
              <a:rPr lang="en-US" sz="1400" dirty="0">
                <a:solidFill>
                  <a:schemeClr val="bg1"/>
                </a:solidFill>
              </a:rPr>
              <a:t>Internationally*</a:t>
            </a:r>
          </a:p>
          <a:p>
            <a:pPr marL="858838" lvl="1" indent="-174625">
              <a:buSzPct val="100000"/>
              <a:buFont typeface="Wingdings" pitchFamily="2" charset="2"/>
              <a:buChar char="§"/>
              <a:defRPr/>
            </a:pPr>
            <a:r>
              <a:rPr lang="en-US" sz="1100" dirty="0">
                <a:solidFill>
                  <a:schemeClr val="bg1"/>
                </a:solidFill>
              </a:rPr>
              <a:t>Presence in more than 110 countries</a:t>
            </a:r>
          </a:p>
          <a:p>
            <a:pPr marL="858838" lvl="1" indent="-174625">
              <a:buSzPct val="100000"/>
              <a:buFont typeface="Wingdings" pitchFamily="2" charset="2"/>
              <a:buChar char="§"/>
              <a:defRPr/>
            </a:pPr>
            <a:r>
              <a:rPr lang="en-US" sz="1100" dirty="0">
                <a:solidFill>
                  <a:schemeClr val="bg1"/>
                </a:solidFill>
              </a:rPr>
              <a:t>More than 37,000 people in over </a:t>
            </a:r>
            <a:br>
              <a:rPr lang="en-US" sz="1100" dirty="0">
                <a:solidFill>
                  <a:schemeClr val="bg1"/>
                </a:solidFill>
              </a:rPr>
            </a:br>
            <a:r>
              <a:rPr lang="en-US" sz="1100" dirty="0">
                <a:solidFill>
                  <a:schemeClr val="bg1"/>
                </a:solidFill>
              </a:rPr>
              <a:t>740 offices</a:t>
            </a:r>
          </a:p>
          <a:p>
            <a:pPr marL="858838" lvl="1" indent="-174625">
              <a:buSzPct val="100000"/>
              <a:buFont typeface="Wingdings" pitchFamily="2" charset="2"/>
              <a:buChar char="§"/>
              <a:defRPr/>
            </a:pPr>
            <a:r>
              <a:rPr lang="en-US" sz="1100" dirty="0">
                <a:solidFill>
                  <a:schemeClr val="bg1"/>
                </a:solidFill>
              </a:rPr>
              <a:t>$4.4 billion (U.S.) in worldwide revenues</a:t>
            </a:r>
            <a:br>
              <a:rPr lang="en-US" sz="1100" dirty="0">
                <a:solidFill>
                  <a:schemeClr val="bg1"/>
                </a:solidFill>
              </a:rPr>
            </a:br>
            <a:r>
              <a:rPr lang="en-US" sz="1100" dirty="0">
                <a:solidFill>
                  <a:schemeClr val="bg1"/>
                </a:solidFill>
              </a:rPr>
              <a:t/>
            </a:r>
            <a:br>
              <a:rPr lang="en-US" sz="1100" dirty="0">
                <a:solidFill>
                  <a:schemeClr val="bg1"/>
                </a:solidFill>
              </a:rPr>
            </a:br>
            <a:endParaRPr lang="en-US" sz="1100" dirty="0">
              <a:solidFill>
                <a:schemeClr val="bg1"/>
              </a:solidFill>
            </a:endParaRPr>
          </a:p>
          <a:p>
            <a:pPr marL="58738" indent="-58738">
              <a:buNone/>
              <a:defRPr/>
            </a:pPr>
            <a:r>
              <a:rPr lang="en-US" sz="800" dirty="0">
                <a:solidFill>
                  <a:schemeClr val="bg1"/>
                </a:solidFill>
              </a:rPr>
              <a:t>* </a:t>
            </a:r>
            <a:r>
              <a:rPr lang="en-US" sz="800" i="1" dirty="0">
                <a:solidFill>
                  <a:schemeClr val="bg1"/>
                </a:solidFill>
              </a:rPr>
              <a:t>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t>
            </a:r>
            <a:r>
              <a:rPr lang="en-US" sz="800" i="1" dirty="0" err="1">
                <a:solidFill>
                  <a:schemeClr val="bg1"/>
                </a:solidFill>
              </a:rPr>
              <a:t>aboutus</a:t>
            </a:r>
            <a:r>
              <a:rPr lang="en-US" sz="800" i="1" dirty="0">
                <a:solidFill>
                  <a:schemeClr val="bg1"/>
                </a:solidFill>
              </a:rPr>
              <a:t> for more information regarding RSM US LLP and RSM International. </a:t>
            </a:r>
          </a:p>
        </p:txBody>
      </p:sp>
      <p:sp>
        <p:nvSpPr>
          <p:cNvPr id="18" name="Slide Number Placeholder 3"/>
          <p:cNvSpPr>
            <a:spLocks noGrp="1"/>
          </p:cNvSpPr>
          <p:nvPr>
            <p:ph type="sldNum" sz="quarter" idx="12"/>
          </p:nvPr>
        </p:nvSpPr>
        <p:spPr>
          <a:xfrm>
            <a:off x="1981200" y="6191781"/>
            <a:ext cx="2057400" cy="279664"/>
          </a:xfrm>
        </p:spPr>
        <p:txBody>
          <a:bodyPr/>
          <a:lstStyle/>
          <a:p>
            <a:r>
              <a:rPr lang="en-US" dirty="0" smtClean="0"/>
              <a:t>2</a:t>
            </a:r>
          </a:p>
        </p:txBody>
      </p:sp>
    </p:spTree>
    <p:extLst>
      <p:ext uri="{BB962C8B-B14F-4D97-AF65-F5344CB8AC3E}">
        <p14:creationId xmlns:p14="http://schemas.microsoft.com/office/powerpoint/2010/main" val="220763407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Why this topic?</a:t>
            </a:r>
          </a:p>
          <a:p>
            <a:r>
              <a:rPr lang="en-US" dirty="0" smtClean="0"/>
              <a:t>This session: setting expectations</a:t>
            </a:r>
          </a:p>
          <a:p>
            <a:r>
              <a:rPr lang="en-US" dirty="0" smtClean="0"/>
              <a:t>Information Architecture</a:t>
            </a:r>
          </a:p>
          <a:p>
            <a:pPr lvl="1">
              <a:buFont typeface="Wingdings" panose="05000000000000000000" pitchFamily="2" charset="2"/>
              <a:buChar char="Ø"/>
            </a:pPr>
            <a:r>
              <a:rPr lang="en-US" dirty="0" smtClean="0"/>
              <a:t>What is IA and what drives it?</a:t>
            </a:r>
          </a:p>
          <a:p>
            <a:pPr lvl="1">
              <a:buFont typeface="Wingdings" panose="05000000000000000000" pitchFamily="2" charset="2"/>
              <a:buChar char="Ø"/>
            </a:pPr>
            <a:r>
              <a:rPr lang="en-US" dirty="0"/>
              <a:t>SharePoint IA </a:t>
            </a:r>
            <a:r>
              <a:rPr lang="en-US" dirty="0" smtClean="0"/>
              <a:t>components: when to use what</a:t>
            </a:r>
          </a:p>
          <a:p>
            <a:pPr lvl="1">
              <a:buFont typeface="Wingdings" panose="05000000000000000000" pitchFamily="2" charset="2"/>
              <a:buChar char="Ø"/>
            </a:pPr>
            <a:r>
              <a:rPr lang="en-US" dirty="0" smtClean="0"/>
              <a:t>Migrations and IA</a:t>
            </a:r>
            <a:endParaRPr lang="en-US" dirty="0"/>
          </a:p>
          <a:p>
            <a:pPr lvl="1">
              <a:buFont typeface="Wingdings" panose="05000000000000000000" pitchFamily="2" charset="2"/>
              <a:buChar char="Ø"/>
            </a:pPr>
            <a:r>
              <a:rPr lang="en-US" dirty="0" smtClean="0"/>
              <a:t>Top 10 </a:t>
            </a:r>
            <a:r>
              <a:rPr lang="en-US" dirty="0"/>
              <a:t>IA </a:t>
            </a:r>
            <a:r>
              <a:rPr lang="en-US" dirty="0" smtClean="0"/>
              <a:t>mistakes</a:t>
            </a:r>
          </a:p>
          <a:p>
            <a:r>
              <a:rPr lang="en-US" dirty="0" smtClean="0"/>
              <a:t>Search</a:t>
            </a:r>
          </a:p>
          <a:p>
            <a:pPr lvl="1">
              <a:buFont typeface="Wingdings" panose="05000000000000000000" pitchFamily="2" charset="2"/>
              <a:buChar char="Ø"/>
            </a:pPr>
            <a:r>
              <a:rPr lang="en-US" dirty="0" smtClean="0"/>
              <a:t>How </a:t>
            </a:r>
            <a:r>
              <a:rPr lang="en-US" dirty="0"/>
              <a:t>does Search </a:t>
            </a:r>
            <a:r>
              <a:rPr lang="en-US" dirty="0" smtClean="0"/>
              <a:t>work?</a:t>
            </a:r>
          </a:p>
          <a:p>
            <a:pPr lvl="1">
              <a:buFont typeface="Wingdings" panose="05000000000000000000" pitchFamily="2" charset="2"/>
              <a:buChar char="Ø"/>
            </a:pPr>
            <a:r>
              <a:rPr lang="en-US" dirty="0" smtClean="0"/>
              <a:t>How to easily configure search</a:t>
            </a:r>
            <a:endParaRPr lang="en-US" dirty="0"/>
          </a:p>
          <a:p>
            <a:r>
              <a:rPr lang="en-US" dirty="0" smtClean="0"/>
              <a:t>Putting it all together: IA and Search</a:t>
            </a:r>
          </a:p>
          <a:p>
            <a:r>
              <a:rPr lang="en-US" dirty="0" smtClean="0"/>
              <a:t>Demo</a:t>
            </a:r>
            <a:endParaRPr lang="en-US" dirty="0"/>
          </a:p>
        </p:txBody>
      </p:sp>
      <p:sp>
        <p:nvSpPr>
          <p:cNvPr id="2" name="Slide Number Placeholder 1"/>
          <p:cNvSpPr>
            <a:spLocks noGrp="1"/>
          </p:cNvSpPr>
          <p:nvPr>
            <p:ph type="sldNum" sz="quarter" idx="12"/>
          </p:nvPr>
        </p:nvSpPr>
        <p:spPr/>
        <p:txBody>
          <a:bodyPr/>
          <a:lstStyle/>
          <a:p>
            <a:fld id="{936A99BC-3C9D-4DF8-8B8C-E1FD2BDF0AD4}" type="slidenum">
              <a:rPr lang="en-US" smtClean="0"/>
              <a:pPr/>
              <a:t>5</a:t>
            </a:fld>
            <a:endParaRPr lang="en-US" dirty="0"/>
          </a:p>
        </p:txBody>
      </p:sp>
    </p:spTree>
    <p:extLst>
      <p:ext uri="{BB962C8B-B14F-4D97-AF65-F5344CB8AC3E}">
        <p14:creationId xmlns:p14="http://schemas.microsoft.com/office/powerpoint/2010/main" val="787492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topic?</a:t>
            </a:r>
            <a:endParaRPr lang="en-US" dirty="0"/>
          </a:p>
        </p:txBody>
      </p:sp>
      <p:sp>
        <p:nvSpPr>
          <p:cNvPr id="3" name="Content Placeholder 2"/>
          <p:cNvSpPr>
            <a:spLocks noGrp="1"/>
          </p:cNvSpPr>
          <p:nvPr>
            <p:ph idx="1"/>
          </p:nvPr>
        </p:nvSpPr>
        <p:spPr/>
        <p:txBody>
          <a:bodyPr>
            <a:normAutofit fontScale="92500"/>
          </a:bodyPr>
          <a:lstStyle/>
          <a:p>
            <a:r>
              <a:rPr lang="en-US" dirty="0" smtClean="0"/>
              <a:t>“IA &amp; search” = “Where is our content?”</a:t>
            </a:r>
          </a:p>
          <a:p>
            <a:r>
              <a:rPr lang="en-US" dirty="0" smtClean="0"/>
              <a:t>The cost of wasted time searching for internal information:</a:t>
            </a:r>
          </a:p>
          <a:p>
            <a:pPr lvl="1">
              <a:buFont typeface="Wingdings" panose="05000000000000000000" pitchFamily="2" charset="2"/>
              <a:buChar char="Ø"/>
            </a:pPr>
            <a:r>
              <a:rPr lang="en-US" dirty="0" smtClean="0"/>
              <a:t>“A fifth of business time is wasted searching for information”(Interact)</a:t>
            </a:r>
          </a:p>
          <a:p>
            <a:pPr lvl="1">
              <a:buFont typeface="Wingdings" panose="05000000000000000000" pitchFamily="2" charset="2"/>
              <a:buChar char="Ø"/>
            </a:pPr>
            <a:r>
              <a:rPr lang="en-US" dirty="0" smtClean="0"/>
              <a:t>“According to a McKinsey report, employees spend 1.8 hours every day—9.3 hours per week, on average—searching and gathering information. Put another way, businesses hire 5 employees but only 4 show up to work; the fifth is off searching for answers, but not contributing any value.”</a:t>
            </a:r>
          </a:p>
          <a:p>
            <a:r>
              <a:rPr lang="en-US" dirty="0" smtClean="0"/>
              <a:t>Recurring theme with every client:</a:t>
            </a:r>
          </a:p>
          <a:p>
            <a:pPr lvl="1">
              <a:buFont typeface="Wingdings" panose="05000000000000000000" pitchFamily="2" charset="2"/>
              <a:buChar char="Ø"/>
            </a:pPr>
            <a:r>
              <a:rPr lang="en-US" dirty="0" smtClean="0"/>
              <a:t>“If we invest in migrating to SharePoint, we need to be able to find information”</a:t>
            </a:r>
          </a:p>
          <a:p>
            <a:pPr lvl="1">
              <a:buFont typeface="Wingdings" panose="05000000000000000000" pitchFamily="2" charset="2"/>
              <a:buChar char="Ø"/>
            </a:pPr>
            <a:r>
              <a:rPr lang="en-US" dirty="0" smtClean="0"/>
              <a:t>“We want to own it, not IT”</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smtClean="0"/>
          </a:p>
        </p:txBody>
      </p:sp>
      <p:sp>
        <p:nvSpPr>
          <p:cNvPr id="4" name="Slide Number Placeholder 3"/>
          <p:cNvSpPr>
            <a:spLocks noGrp="1"/>
          </p:cNvSpPr>
          <p:nvPr>
            <p:ph type="sldNum" sz="quarter" idx="12"/>
          </p:nvPr>
        </p:nvSpPr>
        <p:spPr/>
        <p:txBody>
          <a:bodyPr/>
          <a:lstStyle/>
          <a:p>
            <a:fld id="{936A99BC-3C9D-4DF8-8B8C-E1FD2BDF0AD4}" type="slidenum">
              <a:rPr lang="en-US" smtClean="0"/>
              <a:pPr/>
              <a:t>6</a:t>
            </a:fld>
            <a:endParaRPr lang="en-US" dirty="0"/>
          </a:p>
        </p:txBody>
      </p:sp>
    </p:spTree>
    <p:extLst>
      <p:ext uri="{BB962C8B-B14F-4D97-AF65-F5344CB8AC3E}">
        <p14:creationId xmlns:p14="http://schemas.microsoft.com/office/powerpoint/2010/main" val="1798550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session’s expectations: what we will touch upon</a:t>
            </a:r>
            <a:endParaRPr lang="en-US" dirty="0"/>
          </a:p>
        </p:txBody>
      </p:sp>
      <p:sp>
        <p:nvSpPr>
          <p:cNvPr id="3" name="Content Placeholder 2"/>
          <p:cNvSpPr>
            <a:spLocks noGrp="1"/>
          </p:cNvSpPr>
          <p:nvPr>
            <p:ph sz="half" idx="1"/>
          </p:nvPr>
        </p:nvSpPr>
        <p:spPr>
          <a:xfrm>
            <a:off x="499532" y="1363133"/>
            <a:ext cx="10982226" cy="4813830"/>
          </a:xfrm>
        </p:spPr>
        <p:txBody>
          <a:bodyPr>
            <a:normAutofit fontScale="92500" lnSpcReduction="10000"/>
          </a:bodyPr>
          <a:lstStyle/>
          <a:p>
            <a:r>
              <a:rPr lang="en-US" dirty="0" smtClean="0"/>
              <a:t>Approach IA with clients:</a:t>
            </a:r>
          </a:p>
          <a:p>
            <a:pPr lvl="1">
              <a:buFont typeface="Wingdings" panose="05000000000000000000" pitchFamily="2" charset="2"/>
              <a:buChar char="Ø"/>
            </a:pPr>
            <a:r>
              <a:rPr lang="en-US" dirty="0" smtClean="0"/>
              <a:t>High-level IA discussion</a:t>
            </a:r>
          </a:p>
          <a:p>
            <a:pPr lvl="1">
              <a:buFont typeface="Wingdings" panose="05000000000000000000" pitchFamily="2" charset="2"/>
              <a:buChar char="Ø"/>
            </a:pPr>
            <a:r>
              <a:rPr lang="en-US" dirty="0" smtClean="0"/>
              <a:t>Data migration and how that impacts the IA</a:t>
            </a:r>
          </a:p>
          <a:p>
            <a:pPr lvl="1">
              <a:buFont typeface="Wingdings" panose="05000000000000000000" pitchFamily="2" charset="2"/>
              <a:buChar char="Ø"/>
            </a:pPr>
            <a:r>
              <a:rPr lang="en-US" dirty="0" smtClean="0"/>
              <a:t>Helpful analogies: “the Excel sheet”</a:t>
            </a:r>
          </a:p>
          <a:p>
            <a:r>
              <a:rPr lang="en-US" dirty="0" smtClean="0"/>
              <a:t>What to ask for before the project begins: pre-project questionnaire</a:t>
            </a:r>
          </a:p>
          <a:p>
            <a:r>
              <a:rPr lang="en-US" dirty="0" smtClean="0"/>
              <a:t>Tips and tricks to “smooth” results</a:t>
            </a:r>
          </a:p>
          <a:p>
            <a:pPr lvl="1">
              <a:buFont typeface="Wingdings" panose="05000000000000000000" pitchFamily="2" charset="2"/>
              <a:buChar char="Ø"/>
            </a:pPr>
            <a:r>
              <a:rPr lang="en-US" dirty="0" smtClean="0"/>
              <a:t>Clean up search</a:t>
            </a:r>
          </a:p>
          <a:p>
            <a:pPr lvl="1">
              <a:buFont typeface="Wingdings" panose="05000000000000000000" pitchFamily="2" charset="2"/>
              <a:buChar char="Ø"/>
            </a:pPr>
            <a:r>
              <a:rPr lang="en-US" dirty="0" smtClean="0"/>
              <a:t>Personalize search</a:t>
            </a:r>
          </a:p>
          <a:p>
            <a:pPr lvl="1">
              <a:buFont typeface="Wingdings" panose="05000000000000000000" pitchFamily="2" charset="2"/>
              <a:buChar char="Ø"/>
            </a:pPr>
            <a:r>
              <a:rPr lang="en-US" dirty="0" smtClean="0"/>
              <a:t>A different approach to search archives</a:t>
            </a:r>
          </a:p>
          <a:p>
            <a:pPr lvl="1">
              <a:buFont typeface="Wingdings" panose="05000000000000000000" pitchFamily="2" charset="2"/>
              <a:buChar char="Ø"/>
            </a:pPr>
            <a:r>
              <a:rPr lang="en-US" dirty="0" smtClean="0"/>
              <a:t>Out-of-the-box search configuration</a:t>
            </a:r>
          </a:p>
          <a:p>
            <a:r>
              <a:rPr lang="en-US" dirty="0" smtClean="0"/>
              <a:t>Demo: integrating IA with search – real life solution</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936A99BC-3C9D-4DF8-8B8C-E1FD2BDF0AD4}" type="slidenum">
              <a:rPr lang="en-US" smtClean="0"/>
              <a:t>7</a:t>
            </a:fld>
            <a:endParaRPr lang="en-US"/>
          </a:p>
        </p:txBody>
      </p:sp>
    </p:spTree>
    <p:extLst>
      <p:ext uri="{BB962C8B-B14F-4D97-AF65-F5344CB8AC3E}">
        <p14:creationId xmlns:p14="http://schemas.microsoft.com/office/powerpoint/2010/main" val="3975428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 What is IA?</a:t>
            </a:r>
            <a:endParaRPr lang="en-US" dirty="0"/>
          </a:p>
        </p:txBody>
      </p:sp>
      <p:sp>
        <p:nvSpPr>
          <p:cNvPr id="3" name="Content Placeholder 2"/>
          <p:cNvSpPr>
            <a:spLocks noGrp="1"/>
          </p:cNvSpPr>
          <p:nvPr>
            <p:ph idx="1"/>
          </p:nvPr>
        </p:nvSpPr>
        <p:spPr>
          <a:xfrm>
            <a:off x="508000" y="1380067"/>
            <a:ext cx="11077986" cy="4639732"/>
          </a:xfrm>
        </p:spPr>
        <p:txBody>
          <a:bodyPr>
            <a:normAutofit fontScale="92500" lnSpcReduction="20000"/>
          </a:bodyPr>
          <a:lstStyle/>
          <a:p>
            <a:r>
              <a:rPr lang="en-US" dirty="0" smtClean="0"/>
              <a:t>High-level vs detailed Information architecture</a:t>
            </a:r>
          </a:p>
          <a:p>
            <a:r>
              <a:rPr lang="en-US" dirty="0" smtClean="0"/>
              <a:t>High-level:</a:t>
            </a:r>
          </a:p>
          <a:p>
            <a:pPr lvl="1">
              <a:buFont typeface="Wingdings" panose="05000000000000000000" pitchFamily="2" charset="2"/>
              <a:buChar char="Ø"/>
            </a:pPr>
            <a:r>
              <a:rPr lang="en-US" dirty="0" smtClean="0"/>
              <a:t>Site collections or sub-sites?</a:t>
            </a:r>
          </a:p>
          <a:p>
            <a:pPr lvl="1">
              <a:buFont typeface="Wingdings" panose="05000000000000000000" pitchFamily="2" charset="2"/>
              <a:buChar char="Ø"/>
            </a:pPr>
            <a:r>
              <a:rPr lang="en-US" dirty="0" smtClean="0"/>
              <a:t>Departments-driven IA or document center?</a:t>
            </a:r>
          </a:p>
          <a:p>
            <a:pPr lvl="1">
              <a:buFont typeface="Wingdings" panose="05000000000000000000" pitchFamily="2" charset="2"/>
              <a:buChar char="Ø"/>
            </a:pPr>
            <a:r>
              <a:rPr lang="en-US" dirty="0" smtClean="0"/>
              <a:t>What is the client’s area of activity: projects, assets, clients, etc.</a:t>
            </a:r>
          </a:p>
          <a:p>
            <a:pPr lvl="1">
              <a:buFont typeface="Wingdings" panose="05000000000000000000" pitchFamily="2" charset="2"/>
              <a:buChar char="Ø"/>
            </a:pPr>
            <a:r>
              <a:rPr lang="en-US" dirty="0" smtClean="0"/>
              <a:t>Where do we use MMS?</a:t>
            </a:r>
          </a:p>
          <a:p>
            <a:pPr lvl="1">
              <a:buFont typeface="Wingdings" panose="05000000000000000000" pitchFamily="2" charset="2"/>
              <a:buChar char="Ø"/>
            </a:pPr>
            <a:r>
              <a:rPr lang="en-US" dirty="0" smtClean="0"/>
              <a:t>Content type hub?</a:t>
            </a:r>
          </a:p>
          <a:p>
            <a:pPr lvl="1">
              <a:buFont typeface="Wingdings" panose="05000000000000000000" pitchFamily="2" charset="2"/>
              <a:buChar char="Ø"/>
            </a:pPr>
            <a:r>
              <a:rPr lang="en-US" dirty="0" smtClean="0"/>
              <a:t>Archive?</a:t>
            </a:r>
          </a:p>
          <a:p>
            <a:r>
              <a:rPr lang="en-US" dirty="0" smtClean="0"/>
              <a:t>Detailed:</a:t>
            </a:r>
          </a:p>
          <a:p>
            <a:pPr lvl="1">
              <a:buFont typeface="Wingdings" panose="05000000000000000000" pitchFamily="2" charset="2"/>
              <a:buChar char="Ø"/>
            </a:pPr>
            <a:r>
              <a:rPr lang="en-US" dirty="0" smtClean="0"/>
              <a:t>What types of documents are there? (aka content types)</a:t>
            </a:r>
          </a:p>
          <a:p>
            <a:pPr lvl="1">
              <a:buFont typeface="Wingdings" panose="05000000000000000000" pitchFamily="2" charset="2"/>
              <a:buChar char="Ø"/>
            </a:pPr>
            <a:r>
              <a:rPr lang="en-US" dirty="0" smtClean="0"/>
              <a:t>How do you differentiate between types of documents? (aka site columns)</a:t>
            </a:r>
          </a:p>
          <a:p>
            <a:pPr lvl="1">
              <a:buFont typeface="Wingdings" panose="05000000000000000000" pitchFamily="2" charset="2"/>
              <a:buChar char="Ø"/>
            </a:pPr>
            <a:r>
              <a:rPr lang="en-US" dirty="0" smtClean="0"/>
              <a:t>Define levels of security: public, confidential, management-only, etc.</a:t>
            </a:r>
          </a:p>
          <a:p>
            <a:pPr lvl="2">
              <a:buFont typeface="Wingdings" panose="05000000000000000000" pitchFamily="2" charset="2"/>
              <a:buChar char="Ø"/>
            </a:pPr>
            <a:endParaRPr lang="en-US" dirty="0" smtClean="0"/>
          </a:p>
          <a:p>
            <a:pPr marL="914400" lvl="2"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36A99BC-3C9D-4DF8-8B8C-E1FD2BDF0AD4}" type="slidenum">
              <a:rPr lang="en-US" smtClean="0"/>
              <a:pPr/>
              <a:t>8</a:t>
            </a:fld>
            <a:endParaRPr lang="en-US" dirty="0"/>
          </a:p>
        </p:txBody>
      </p:sp>
      <p:sp>
        <p:nvSpPr>
          <p:cNvPr id="6" name="Content Placeholder 2"/>
          <p:cNvSpPr txBox="1">
            <a:spLocks/>
          </p:cNvSpPr>
          <p:nvPr/>
        </p:nvSpPr>
        <p:spPr>
          <a:xfrm>
            <a:off x="6017699" y="1457161"/>
            <a:ext cx="5322645" cy="46397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Calibri" panose="020F050202020403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p>
          <a:p>
            <a:pPr marL="457200" lvl="1" indent="0">
              <a:buFont typeface="Calibri" panose="020F0502020204030204" pitchFamily="34" charset="0"/>
              <a:buNone/>
            </a:pP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45302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 What drives the IA - pre-project “food for thought”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Org chart</a:t>
            </a:r>
          </a:p>
          <a:p>
            <a:r>
              <a:rPr lang="en-US" dirty="0"/>
              <a:t>AD </a:t>
            </a:r>
            <a:r>
              <a:rPr lang="en-US" dirty="0" smtClean="0"/>
              <a:t>structure</a:t>
            </a:r>
          </a:p>
          <a:p>
            <a:r>
              <a:rPr lang="en-US" dirty="0" smtClean="0"/>
              <a:t>Departments</a:t>
            </a:r>
          </a:p>
          <a:p>
            <a:pPr lvl="1">
              <a:buFont typeface="Wingdings" panose="05000000000000000000" pitchFamily="2" charset="2"/>
              <a:buChar char="Ø"/>
            </a:pPr>
            <a:r>
              <a:rPr lang="en-US" dirty="0" smtClean="0"/>
              <a:t>Internal</a:t>
            </a:r>
          </a:p>
          <a:p>
            <a:pPr lvl="1">
              <a:buFont typeface="Wingdings" panose="05000000000000000000" pitchFamily="2" charset="2"/>
              <a:buChar char="Ø"/>
            </a:pPr>
            <a:r>
              <a:rPr lang="en-US" dirty="0" smtClean="0"/>
              <a:t>Divisions/Business units</a:t>
            </a:r>
          </a:p>
          <a:p>
            <a:r>
              <a:rPr lang="en-US" dirty="0" smtClean="0"/>
              <a:t>Collaboration</a:t>
            </a:r>
          </a:p>
          <a:p>
            <a:r>
              <a:rPr lang="en-US" dirty="0" smtClean="0"/>
              <a:t>Permissions and sharing</a:t>
            </a:r>
          </a:p>
          <a:p>
            <a:r>
              <a:rPr lang="en-US" dirty="0" smtClean="0"/>
              <a:t>Size and complexity of the existing content</a:t>
            </a:r>
          </a:p>
          <a:p>
            <a:r>
              <a:rPr lang="en-US" dirty="0"/>
              <a:t>Ease of </a:t>
            </a:r>
            <a:r>
              <a:rPr lang="en-US" dirty="0" smtClean="0"/>
              <a:t>management</a:t>
            </a:r>
          </a:p>
          <a:p>
            <a:r>
              <a:rPr lang="en-US" dirty="0" smtClean="0"/>
              <a:t>Migration complexity</a:t>
            </a:r>
          </a:p>
          <a:p>
            <a:r>
              <a:rPr lang="en-US" dirty="0" smtClean="0"/>
              <a:t>Ability to automate site creation: IA growth</a:t>
            </a:r>
          </a:p>
        </p:txBody>
      </p:sp>
      <p:pic>
        <p:nvPicPr>
          <p:cNvPr id="6" name="Content Placeholder 5"/>
          <p:cNvPicPr>
            <a:picLocks noGrp="1" noChangeAspect="1"/>
          </p:cNvPicPr>
          <p:nvPr>
            <p:ph sz="half" idx="2"/>
          </p:nvPr>
        </p:nvPicPr>
        <p:blipFill>
          <a:blip r:embed="rId3"/>
          <a:stretch>
            <a:fillRect/>
          </a:stretch>
        </p:blipFill>
        <p:spPr>
          <a:xfrm>
            <a:off x="6448425" y="1363739"/>
            <a:ext cx="4476750" cy="2209800"/>
          </a:xfrm>
          <a:prstGeom prst="rect">
            <a:avLst/>
          </a:prstGeom>
        </p:spPr>
      </p:pic>
      <p:sp>
        <p:nvSpPr>
          <p:cNvPr id="5" name="Slide Number Placeholder 4"/>
          <p:cNvSpPr>
            <a:spLocks noGrp="1"/>
          </p:cNvSpPr>
          <p:nvPr>
            <p:ph type="sldNum" sz="quarter" idx="12"/>
          </p:nvPr>
        </p:nvSpPr>
        <p:spPr/>
        <p:txBody>
          <a:bodyPr/>
          <a:lstStyle/>
          <a:p>
            <a:fld id="{936A99BC-3C9D-4DF8-8B8C-E1FD2BDF0AD4}" type="slidenum">
              <a:rPr lang="en-US" smtClean="0"/>
              <a:t>9</a:t>
            </a:fld>
            <a:endParaRPr lang="en-US"/>
          </a:p>
        </p:txBody>
      </p:sp>
      <p:pic>
        <p:nvPicPr>
          <p:cNvPr id="7" name="Picture 6"/>
          <p:cNvPicPr>
            <a:picLocks noChangeAspect="1"/>
          </p:cNvPicPr>
          <p:nvPr/>
        </p:nvPicPr>
        <p:blipFill>
          <a:blip r:embed="rId4"/>
          <a:stretch>
            <a:fillRect/>
          </a:stretch>
        </p:blipFill>
        <p:spPr>
          <a:xfrm>
            <a:off x="6448425" y="4005150"/>
            <a:ext cx="4600575" cy="1838325"/>
          </a:xfrm>
          <a:prstGeom prst="rect">
            <a:avLst/>
          </a:prstGeom>
        </p:spPr>
      </p:pic>
    </p:spTree>
    <p:extLst>
      <p:ext uri="{BB962C8B-B14F-4D97-AF65-F5344CB8AC3E}">
        <p14:creationId xmlns:p14="http://schemas.microsoft.com/office/powerpoint/2010/main" val="2965831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SM Color Palette">
      <a:dk1>
        <a:srgbClr val="595959"/>
      </a:dk1>
      <a:lt1>
        <a:sysClr val="window" lastClr="FFFFFF"/>
      </a:lt1>
      <a:dk2>
        <a:srgbClr val="7F7F7F"/>
      </a:dk2>
      <a:lt2>
        <a:srgbClr val="E7E6E6"/>
      </a:lt2>
      <a:accent1>
        <a:srgbClr val="009CDE"/>
      </a:accent1>
      <a:accent2>
        <a:srgbClr val="3F9C35"/>
      </a:accent2>
      <a:accent3>
        <a:srgbClr val="50A6A6"/>
      </a:accent3>
      <a:accent4>
        <a:srgbClr val="9F5CC0"/>
      </a:accent4>
      <a:accent5>
        <a:srgbClr val="F1B434"/>
      </a:accent5>
      <a:accent6>
        <a:srgbClr val="E40046"/>
      </a:accent6>
      <a:hlink>
        <a:srgbClr val="009CDE"/>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M PPT Template_Widescreen.potx [Read-Only]" id="{BFC1FA86-B76A-4056-9DE3-D01B2C3DEEE4}" vid="{63ED9CD6-C7D5-4022-89D3-08D78EB54C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6946B8A48D604AAC9870BAC34F041E" ma:contentTypeVersion="9" ma:contentTypeDescription="Create a new document." ma:contentTypeScope="" ma:versionID="87f3b31dcec2487d8a200c14ab5c911e">
  <xsd:schema xmlns:xsd="http://www.w3.org/2001/XMLSchema" xmlns:xs="http://www.w3.org/2001/XMLSchema" xmlns:p="http://schemas.microsoft.com/office/2006/metadata/properties" xmlns:ns2="3e5b7fdf-9b1a-49ae-a660-7c2265004d9b" targetNamespace="http://schemas.microsoft.com/office/2006/metadata/properties" ma:root="true" ma:fieldsID="1f0795f11d2afd12c9aacaad80c967ea" ns2:_="">
    <xsd:import namespace="3e5b7fdf-9b1a-49ae-a660-7c2265004d9b"/>
    <xsd:element name="properties">
      <xsd:complexType>
        <xsd:sequence>
          <xsd:element name="documentManagement">
            <xsd:complexType>
              <xsd:all>
                <xsd:element ref="ns2:Speaker" minOccurs="0"/>
                <xsd:element ref="ns2:Session_x0020_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5b7fdf-9b1a-49ae-a660-7c2265004d9b" elementFormDefault="qualified">
    <xsd:import namespace="http://schemas.microsoft.com/office/2006/documentManagement/types"/>
    <xsd:import namespace="http://schemas.microsoft.com/office/infopath/2007/PartnerControls"/>
    <xsd:element name="Speaker" ma:index="8" nillable="true" ma:displayName="Speaker" ma:internalName="Speaker" ma:readOnly="false">
      <xsd:simpleType>
        <xsd:restriction base="dms:Text">
          <xsd:maxLength value="255"/>
        </xsd:restriction>
      </xsd:simpleType>
    </xsd:element>
    <xsd:element name="Session_x0020_Date" ma:index="9" nillable="true" ma:displayName="Session Date" ma:format="DateOnly" ma:internalName="Session_x0020_Date" ma:readOnly="false">
      <xsd:simpleType>
        <xsd:restriction base="dms:DateTim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 xmlns="3e5b7fdf-9b1a-49ae-a660-7c2265004d9b">Beatrice Baciu</Speaker>
    <Session_x0020_Date xmlns="3e5b7fdf-9b1a-49ae-a660-7c2265004d9b">2016-07-21T04:00:00+00:00</Session_x0020_Date>
  </documentManagement>
</p:properties>
</file>

<file path=customXml/itemProps1.xml><?xml version="1.0" encoding="utf-8"?>
<ds:datastoreItem xmlns:ds="http://schemas.openxmlformats.org/officeDocument/2006/customXml" ds:itemID="{25182154-C496-4923-9AAF-62E27DCFF2BC}">
  <ds:schemaRefs>
    <ds:schemaRef ds:uri="http://schemas.microsoft.com/sharepoint/v3/contenttype/forms"/>
  </ds:schemaRefs>
</ds:datastoreItem>
</file>

<file path=customXml/itemProps2.xml><?xml version="1.0" encoding="utf-8"?>
<ds:datastoreItem xmlns:ds="http://schemas.openxmlformats.org/officeDocument/2006/customXml" ds:itemID="{86E1AEB2-E991-49CB-9642-902ACF0FC84F}"/>
</file>

<file path=customXml/itemProps3.xml><?xml version="1.0" encoding="utf-8"?>
<ds:datastoreItem xmlns:ds="http://schemas.openxmlformats.org/officeDocument/2006/customXml" ds:itemID="{8B957A75-C2B3-4876-8211-D342251F8F6C}">
  <ds:schemaRefs>
    <ds:schemaRef ds:uri="http://schemas.microsoft.com/office/2006/metadata/properties"/>
    <ds:schemaRef ds:uri="http://purl.org/dc/terms/"/>
    <ds:schemaRef ds:uri="http://www.w3.org/XML/1998/namespace"/>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RSM PPT Template_Widescreen</Template>
  <TotalTime>2470</TotalTime>
  <Words>1438</Words>
  <Application>Microsoft Office PowerPoint</Application>
  <PresentationFormat>Widescreen</PresentationFormat>
  <Paragraphs>257</Paragraphs>
  <Slides>25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MS PGothic</vt:lpstr>
      <vt:lpstr>Arial</vt:lpstr>
      <vt:lpstr>Calibri</vt:lpstr>
      <vt:lpstr>Wingdings</vt:lpstr>
      <vt:lpstr>Office Theme</vt:lpstr>
      <vt:lpstr>PowerPoint Presentation</vt:lpstr>
      <vt:lpstr>Hand in hand: Information Architecture and Search</vt:lpstr>
      <vt:lpstr>PowerPoint Presentation</vt:lpstr>
      <vt:lpstr>RSM overview</vt:lpstr>
      <vt:lpstr>Agenda</vt:lpstr>
      <vt:lpstr>Why this topic?</vt:lpstr>
      <vt:lpstr>This session’s expectations: what we will touch upon</vt:lpstr>
      <vt:lpstr>IA: What is IA?</vt:lpstr>
      <vt:lpstr>IA: What drives the IA - pre-project “food for thought”</vt:lpstr>
      <vt:lpstr>IA: SharePoint IA components</vt:lpstr>
      <vt:lpstr>IA: Migration complexity / Migration tools</vt:lpstr>
      <vt:lpstr>IA: Top 10 Information Architecture mistakes</vt:lpstr>
      <vt:lpstr>Top 10 Information Architecture mistakes continued</vt:lpstr>
      <vt:lpstr>Mistake no.6: too much navigation</vt:lpstr>
      <vt:lpstr>DEMO</vt:lpstr>
      <vt:lpstr>Search: how does search work?</vt:lpstr>
      <vt:lpstr>Search: Structure of a search page</vt:lpstr>
      <vt:lpstr>Search: clean up search</vt:lpstr>
      <vt:lpstr>Search: make search reflect the IA</vt:lpstr>
      <vt:lpstr>Search: where is the content?</vt:lpstr>
      <vt:lpstr>A real-life scenario: The Wills Group</vt:lpstr>
      <vt:lpstr>DEMO: Putting IA &amp; Search together</vt:lpstr>
      <vt:lpstr>PowerPoint Presentation</vt:lpstr>
      <vt:lpstr>PowerPoint Presentation</vt:lpstr>
      <vt:lpstr>The Wills Group: a solution</vt:lpstr>
    </vt:vector>
  </TitlesOfParts>
  <Company>McGladrey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in Hand: Information Architecture and Search</dc:title>
  <dc:creator>Baciu, Beatrice</dc:creator>
  <cp:lastModifiedBy>Baciu, Beatrice</cp:lastModifiedBy>
  <cp:revision>57</cp:revision>
  <dcterms:created xsi:type="dcterms:W3CDTF">2016-07-19T12:51:10Z</dcterms:created>
  <dcterms:modified xsi:type="dcterms:W3CDTF">2016-07-28T14:56:44Z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0x010100D76946B8A48D604AAC9870BAC34F041E</vt:lpwstr>
  </property>
  <property fmtid="{D5CDD505-2E9C-101B-9397-08002B2CF9AE}" pid="3" name="IsMyDocuments">
    <vt:bool>true</vt:bool>
  </property>
  <property fmtid="{D5CDD505-2E9C-101B-9397-08002B2CF9AE}" pid="4" name="URL">
    <vt:lpwstr/>
  </property>
</Properties>
</file>