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3"/>
  </p:notesMasterIdLst>
  <p:sldIdLst>
    <p:sldId id="256" r:id="rId5"/>
    <p:sldId id="257" r:id="rId6"/>
    <p:sldId id="278" r:id="rId7"/>
    <p:sldId id="262" r:id="rId8"/>
    <p:sldId id="264" r:id="rId9"/>
    <p:sldId id="260" r:id="rId10"/>
    <p:sldId id="266" r:id="rId11"/>
    <p:sldId id="274" r:id="rId12"/>
    <p:sldId id="270" r:id="rId13"/>
    <p:sldId id="275" r:id="rId14"/>
    <p:sldId id="276" r:id="rId15"/>
    <p:sldId id="277" r:id="rId16"/>
    <p:sldId id="267" r:id="rId17"/>
    <p:sldId id="297" r:id="rId18"/>
    <p:sldId id="279" r:id="rId19"/>
    <p:sldId id="280" r:id="rId20"/>
    <p:sldId id="281" r:id="rId21"/>
    <p:sldId id="268" r:id="rId22"/>
    <p:sldId id="283" r:id="rId23"/>
    <p:sldId id="282" r:id="rId24"/>
    <p:sldId id="291" r:id="rId25"/>
    <p:sldId id="292" r:id="rId26"/>
    <p:sldId id="284" r:id="rId27"/>
    <p:sldId id="285" r:id="rId28"/>
    <p:sldId id="293" r:id="rId29"/>
    <p:sldId id="286" r:id="rId30"/>
    <p:sldId id="269" r:id="rId31"/>
    <p:sldId id="271" r:id="rId32"/>
    <p:sldId id="272" r:id="rId33"/>
    <p:sldId id="287" r:id="rId34"/>
    <p:sldId id="288" r:id="rId35"/>
    <p:sldId id="289" r:id="rId36"/>
    <p:sldId id="273" r:id="rId37"/>
    <p:sldId id="290" r:id="rId38"/>
    <p:sldId id="294" r:id="rId39"/>
    <p:sldId id="296" r:id="rId40"/>
    <p:sldId id="295" r:id="rId41"/>
    <p:sldId id="26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85368" autoAdjust="0"/>
  </p:normalViewPr>
  <p:slideViewPr>
    <p:cSldViewPr snapToGrid="0">
      <p:cViewPr varScale="1">
        <p:scale>
          <a:sx n="74" d="100"/>
          <a:sy n="74" d="100"/>
        </p:scale>
        <p:origin x="432" y="43"/>
      </p:cViewPr>
      <p:guideLst/>
    </p:cSldViewPr>
  </p:slideViewPr>
  <p:outlineViewPr>
    <p:cViewPr>
      <p:scale>
        <a:sx n="33" d="100"/>
        <a:sy n="33" d="100"/>
      </p:scale>
      <p:origin x="0" y="-8299"/>
    </p:cViewPr>
  </p:outlin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E7BCE-0C0E-4E14-B20F-CB45A644CDB2}" type="datetimeFigureOut">
              <a:rPr lang="en-US" smtClean="0"/>
              <a:t>9/15/2016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8A668-B051-41D9-8D0C-36A515129373}" type="slidenum">
              <a:rPr lang="en-US" smtClean="0"/>
              <a:t>‹#›</a:t>
            </a:fld>
            <a:endParaRPr lang="en-US"/>
          </a:p>
        </p:txBody>
      </p:sp>
    </p:spTree>
    <p:extLst>
      <p:ext uri="{BB962C8B-B14F-4D97-AF65-F5344CB8AC3E}">
        <p14:creationId xmlns:p14="http://schemas.microsoft.com/office/powerpoint/2010/main" val="161585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companies don’t have unlimited people and money to work on every proposed project.  The Strategy functionality within Project Online allows you to prioritize based on cost </a:t>
            </a:r>
            <a:r>
              <a:rPr lang="en-US" baseline="0" dirty="0" err="1"/>
              <a:t>andresource</a:t>
            </a:r>
            <a:r>
              <a:rPr lang="en-US" baseline="0" dirty="0"/>
              <a:t> constraints, and your own set of prioritized drivers.  By weighing a project against those drivers you can figure out which projects get you the “most bang for the buck”.  </a:t>
            </a:r>
            <a:endParaRPr lang="en-US" dirty="0"/>
          </a:p>
        </p:txBody>
      </p:sp>
      <p:sp>
        <p:nvSpPr>
          <p:cNvPr id="4" name="Slide Number Placeholder 3"/>
          <p:cNvSpPr>
            <a:spLocks noGrp="1"/>
          </p:cNvSpPr>
          <p:nvPr>
            <p:ph type="sldNum" sz="quarter" idx="10"/>
          </p:nvPr>
        </p:nvSpPr>
        <p:spPr/>
        <p:txBody>
          <a:bodyPr/>
          <a:lstStyle/>
          <a:p>
            <a:fld id="{4BE8A668-B051-41D9-8D0C-36A515129373}" type="slidenum">
              <a:rPr lang="en-US" smtClean="0"/>
              <a:t>7</a:t>
            </a:fld>
            <a:endParaRPr lang="en-US"/>
          </a:p>
        </p:txBody>
      </p:sp>
    </p:spTree>
    <p:extLst>
      <p:ext uri="{BB962C8B-B14F-4D97-AF65-F5344CB8AC3E}">
        <p14:creationId xmlns:p14="http://schemas.microsoft.com/office/powerpoint/2010/main" val="286936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E8A668-B051-41D9-8D0C-36A515129373}" type="slidenum">
              <a:rPr lang="en-US" smtClean="0"/>
              <a:t>9</a:t>
            </a:fld>
            <a:endParaRPr lang="en-US"/>
          </a:p>
        </p:txBody>
      </p:sp>
    </p:spTree>
    <p:extLst>
      <p:ext uri="{BB962C8B-B14F-4D97-AF65-F5344CB8AC3E}">
        <p14:creationId xmlns:p14="http://schemas.microsoft.com/office/powerpoint/2010/main" val="11402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E8A668-B051-41D9-8D0C-36A515129373}" type="slidenum">
              <a:rPr lang="en-US" smtClean="0"/>
              <a:t>15</a:t>
            </a:fld>
            <a:endParaRPr lang="en-US"/>
          </a:p>
        </p:txBody>
      </p:sp>
    </p:spTree>
    <p:extLst>
      <p:ext uri="{BB962C8B-B14F-4D97-AF65-F5344CB8AC3E}">
        <p14:creationId xmlns:p14="http://schemas.microsoft.com/office/powerpoint/2010/main" val="77176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detailed</a:t>
            </a:r>
            <a:r>
              <a:rPr lang="en-US" baseline="0" dirty="0"/>
              <a:t> control of your projects’ lifecycle, Workflows can help.  Using SP Designer and PWA configuration you can create phases and stages, then use a state-machine type workflow to control transition.</a:t>
            </a:r>
            <a:endParaRPr lang="en-US" dirty="0"/>
          </a:p>
        </p:txBody>
      </p:sp>
      <p:sp>
        <p:nvSpPr>
          <p:cNvPr id="4" name="Slide Number Placeholder 3"/>
          <p:cNvSpPr>
            <a:spLocks noGrp="1"/>
          </p:cNvSpPr>
          <p:nvPr>
            <p:ph type="sldNum" sz="quarter" idx="10"/>
          </p:nvPr>
        </p:nvSpPr>
        <p:spPr/>
        <p:txBody>
          <a:bodyPr/>
          <a:lstStyle/>
          <a:p>
            <a:fld id="{4BE8A668-B051-41D9-8D0C-36A515129373}" type="slidenum">
              <a:rPr lang="en-US" smtClean="0"/>
              <a:t>20</a:t>
            </a:fld>
            <a:endParaRPr lang="en-US"/>
          </a:p>
        </p:txBody>
      </p:sp>
    </p:spTree>
    <p:extLst>
      <p:ext uri="{BB962C8B-B14F-4D97-AF65-F5344CB8AC3E}">
        <p14:creationId xmlns:p14="http://schemas.microsoft.com/office/powerpoint/2010/main" val="262903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E8A668-B051-41D9-8D0C-36A515129373}" type="slidenum">
              <a:rPr lang="en-US" smtClean="0"/>
              <a:t>21</a:t>
            </a:fld>
            <a:endParaRPr lang="en-US"/>
          </a:p>
        </p:txBody>
      </p:sp>
    </p:spTree>
    <p:extLst>
      <p:ext uri="{BB962C8B-B14F-4D97-AF65-F5344CB8AC3E}">
        <p14:creationId xmlns:p14="http://schemas.microsoft.com/office/powerpoint/2010/main" val="397383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Ideation only seeds project-level</a:t>
            </a:r>
            <a:r>
              <a:rPr lang="en-US" baseline="0" dirty="0"/>
              <a:t> data, while our importer can do things like assign resources, setup initial tasks, etc.  </a:t>
            </a:r>
            <a:endParaRPr lang="en-US" dirty="0"/>
          </a:p>
        </p:txBody>
      </p:sp>
      <p:sp>
        <p:nvSpPr>
          <p:cNvPr id="4" name="Slide Number Placeholder 3"/>
          <p:cNvSpPr>
            <a:spLocks noGrp="1"/>
          </p:cNvSpPr>
          <p:nvPr>
            <p:ph type="sldNum" sz="quarter" idx="10"/>
          </p:nvPr>
        </p:nvSpPr>
        <p:spPr/>
        <p:txBody>
          <a:bodyPr/>
          <a:lstStyle/>
          <a:p>
            <a:fld id="{4BE8A668-B051-41D9-8D0C-36A515129373}" type="slidenum">
              <a:rPr lang="en-US" smtClean="0"/>
              <a:t>25</a:t>
            </a:fld>
            <a:endParaRPr lang="en-US"/>
          </a:p>
        </p:txBody>
      </p:sp>
    </p:spTree>
    <p:extLst>
      <p:ext uri="{BB962C8B-B14F-4D97-AF65-F5344CB8AC3E}">
        <p14:creationId xmlns:p14="http://schemas.microsoft.com/office/powerpoint/2010/main" val="128482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E8A668-B051-41D9-8D0C-36A515129373}" type="slidenum">
              <a:rPr lang="en-US" smtClean="0"/>
              <a:t>26</a:t>
            </a:fld>
            <a:endParaRPr lang="en-US"/>
          </a:p>
        </p:txBody>
      </p:sp>
    </p:spTree>
    <p:extLst>
      <p:ext uri="{BB962C8B-B14F-4D97-AF65-F5344CB8AC3E}">
        <p14:creationId xmlns:p14="http://schemas.microsoft.com/office/powerpoint/2010/main" val="377117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key</a:t>
            </a:r>
            <a:r>
              <a:rPr lang="en-US" baseline="0" dirty="0"/>
              <a:t> pieces you get with Project Essentials.  While you typically want team members talking with the PMs, this helps get the basic status questions out of the way (what did you work on today, are you done with it?), and lets the team focus on important issues.</a:t>
            </a:r>
            <a:endParaRPr lang="en-US" dirty="0"/>
          </a:p>
        </p:txBody>
      </p:sp>
      <p:sp>
        <p:nvSpPr>
          <p:cNvPr id="4" name="Slide Number Placeholder 3"/>
          <p:cNvSpPr>
            <a:spLocks noGrp="1"/>
          </p:cNvSpPr>
          <p:nvPr>
            <p:ph type="sldNum" sz="quarter" idx="10"/>
          </p:nvPr>
        </p:nvSpPr>
        <p:spPr/>
        <p:txBody>
          <a:bodyPr/>
          <a:lstStyle/>
          <a:p>
            <a:fld id="{4BE8A668-B051-41D9-8D0C-36A515129373}" type="slidenum">
              <a:rPr lang="en-US" smtClean="0"/>
              <a:t>28</a:t>
            </a:fld>
            <a:endParaRPr lang="en-US"/>
          </a:p>
        </p:txBody>
      </p:sp>
    </p:spTree>
    <p:extLst>
      <p:ext uri="{BB962C8B-B14F-4D97-AF65-F5344CB8AC3E}">
        <p14:creationId xmlns:p14="http://schemas.microsoft.com/office/powerpoint/2010/main" val="808631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9/15/2016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9/15/2016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9/15/2016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9/15/2016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hyperlink" Target="mailto:jpiccirilli@timlinenterprises.com" TargetMode="External"/><Relationship Id="rId2" Type="http://schemas.openxmlformats.org/officeDocument/2006/relationships/hyperlink" Target="mailto:rthomas@timlinenterprises.co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7.jpeg"/><Relationship Id="rId4" Type="http://schemas.openxmlformats.org/officeDocument/2006/relationships/hyperlink" Target="http://www.timlinenterprise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55" y="2665046"/>
            <a:ext cx="8824457" cy="1527702"/>
          </a:xfrm>
        </p:spPr>
        <p:txBody>
          <a:bodyPr/>
          <a:lstStyle/>
          <a:p>
            <a:pPr algn="ctr"/>
            <a:r>
              <a:rPr lang="en-US" sz="3600" b="1" dirty="0"/>
              <a:t>Project </a:t>
            </a:r>
            <a:r>
              <a:rPr lang="en-US" sz="3600" b="1"/>
              <a:t>Portfolio Management in</a:t>
            </a:r>
            <a:br>
              <a:rPr lang="en-US" sz="3600" b="1" dirty="0"/>
            </a:br>
            <a:r>
              <a:rPr lang="en-US" sz="3600" b="1" dirty="0"/>
              <a:t>Office 365</a:t>
            </a:r>
            <a:endParaRPr lang="en-US" sz="3600" dirty="0"/>
          </a:p>
        </p:txBody>
      </p:sp>
      <p:sp>
        <p:nvSpPr>
          <p:cNvPr id="3" name="Subtitle 2"/>
          <p:cNvSpPr>
            <a:spLocks noGrp="1"/>
          </p:cNvSpPr>
          <p:nvPr>
            <p:ph type="subTitle" idx="1"/>
          </p:nvPr>
        </p:nvSpPr>
        <p:spPr/>
        <p:txBody>
          <a:bodyPr/>
          <a:lstStyle/>
          <a:p>
            <a:pPr algn="ctr"/>
            <a:r>
              <a:rPr lang="en-US" dirty="0"/>
              <a:t>Enterprise quality Project and Portfolio Management available in a product you already own</a:t>
            </a:r>
          </a:p>
        </p:txBody>
      </p:sp>
      <p:pic>
        <p:nvPicPr>
          <p:cNvPr id="6" name="Picture 5"/>
          <p:cNvPicPr>
            <a:picLocks noChangeAspect="1"/>
          </p:cNvPicPr>
          <p:nvPr/>
        </p:nvPicPr>
        <p:blipFill>
          <a:blip r:embed="rId2"/>
          <a:stretch>
            <a:fillRect/>
          </a:stretch>
        </p:blipFill>
        <p:spPr>
          <a:xfrm>
            <a:off x="1586526" y="180383"/>
            <a:ext cx="8123020" cy="2047001"/>
          </a:xfrm>
          <a:prstGeom prst="rect">
            <a:avLst/>
          </a:prstGeom>
        </p:spPr>
      </p:pic>
    </p:spTree>
    <p:extLst>
      <p:ext uri="{BB962C8B-B14F-4D97-AF65-F5344CB8AC3E}">
        <p14:creationId xmlns:p14="http://schemas.microsoft.com/office/powerpoint/2010/main" val="4106504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Requests &amp; Management</a:t>
            </a:r>
          </a:p>
        </p:txBody>
      </p:sp>
      <p:sp>
        <p:nvSpPr>
          <p:cNvPr id="3" name="Content Placeholder 2"/>
          <p:cNvSpPr>
            <a:spLocks noGrp="1"/>
          </p:cNvSpPr>
          <p:nvPr>
            <p:ph idx="1"/>
          </p:nvPr>
        </p:nvSpPr>
        <p:spPr>
          <a:xfrm>
            <a:off x="-1" y="2038136"/>
            <a:ext cx="10453105" cy="4306204"/>
          </a:xfrm>
        </p:spPr>
        <p:txBody>
          <a:bodyPr>
            <a:noAutofit/>
          </a:bodyPr>
          <a:lstStyle/>
          <a:p>
            <a:r>
              <a:rPr lang="en-US" sz="1400" dirty="0"/>
              <a:t>PM can request a resource or resource type for a project:</a:t>
            </a:r>
          </a:p>
          <a:p>
            <a:r>
              <a:rPr lang="en-US" sz="1400" dirty="0"/>
              <a:t>Resource Manager can view the requests and committed time by resource and project before deciding</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5" name="Picture 4"/>
          <p:cNvPicPr>
            <a:picLocks noChangeAspect="1"/>
          </p:cNvPicPr>
          <p:nvPr/>
        </p:nvPicPr>
        <p:blipFill>
          <a:blip r:embed="rId3"/>
          <a:stretch>
            <a:fillRect/>
          </a:stretch>
        </p:blipFill>
        <p:spPr>
          <a:xfrm>
            <a:off x="560696" y="2689463"/>
            <a:ext cx="10173582" cy="4046571"/>
          </a:xfrm>
          <a:prstGeom prst="rect">
            <a:avLst/>
          </a:prstGeom>
        </p:spPr>
      </p:pic>
    </p:spTree>
    <p:extLst>
      <p:ext uri="{BB962C8B-B14F-4D97-AF65-F5344CB8AC3E}">
        <p14:creationId xmlns:p14="http://schemas.microsoft.com/office/powerpoint/2010/main" val="385166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Assignments</a:t>
            </a:r>
          </a:p>
        </p:txBody>
      </p:sp>
      <p:sp>
        <p:nvSpPr>
          <p:cNvPr id="3" name="Content Placeholder 2"/>
          <p:cNvSpPr>
            <a:spLocks noGrp="1"/>
          </p:cNvSpPr>
          <p:nvPr>
            <p:ph idx="1"/>
          </p:nvPr>
        </p:nvSpPr>
        <p:spPr>
          <a:xfrm>
            <a:off x="-1" y="2038136"/>
            <a:ext cx="10453105" cy="4306204"/>
          </a:xfrm>
        </p:spPr>
        <p:txBody>
          <a:bodyPr>
            <a:noAutofit/>
          </a:bodyPr>
          <a:lstStyle/>
          <a:p>
            <a:r>
              <a:rPr lang="en-US" sz="1400" dirty="0"/>
              <a:t>Multiple ways to view current resource assignments</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4" name="Picture 3"/>
          <p:cNvPicPr>
            <a:picLocks noChangeAspect="1"/>
          </p:cNvPicPr>
          <p:nvPr/>
        </p:nvPicPr>
        <p:blipFill>
          <a:blip r:embed="rId3"/>
          <a:stretch>
            <a:fillRect/>
          </a:stretch>
        </p:blipFill>
        <p:spPr>
          <a:xfrm>
            <a:off x="501891" y="2793112"/>
            <a:ext cx="9304826" cy="3551228"/>
          </a:xfrm>
          <a:prstGeom prst="rect">
            <a:avLst/>
          </a:prstGeom>
        </p:spPr>
      </p:pic>
      <p:pic>
        <p:nvPicPr>
          <p:cNvPr id="7" name="Picture 6"/>
          <p:cNvPicPr>
            <a:picLocks noChangeAspect="1"/>
          </p:cNvPicPr>
          <p:nvPr/>
        </p:nvPicPr>
        <p:blipFill>
          <a:blip r:embed="rId4"/>
          <a:stretch>
            <a:fillRect/>
          </a:stretch>
        </p:blipFill>
        <p:spPr>
          <a:xfrm>
            <a:off x="2829438" y="2259874"/>
            <a:ext cx="4964368" cy="4414453"/>
          </a:xfrm>
          <a:prstGeom prst="rect">
            <a:avLst/>
          </a:prstGeom>
        </p:spPr>
      </p:pic>
      <p:sp>
        <p:nvSpPr>
          <p:cNvPr id="8" name="Rectangle 7"/>
          <p:cNvSpPr/>
          <p:nvPr/>
        </p:nvSpPr>
        <p:spPr>
          <a:xfrm>
            <a:off x="10111093" y="3694646"/>
            <a:ext cx="1966947" cy="1754326"/>
          </a:xfrm>
          <a:prstGeom prst="rect">
            <a:avLst/>
          </a:prstGeom>
        </p:spPr>
        <p:txBody>
          <a:bodyPr wrap="square">
            <a:spAutoFit/>
          </a:bodyPr>
          <a:lstStyle/>
          <a:p>
            <a:r>
              <a:rPr lang="en-US" dirty="0"/>
              <a:t>View Multiple resources at once and then choose specific individuals as desired</a:t>
            </a:r>
          </a:p>
        </p:txBody>
      </p:sp>
      <p:pic>
        <p:nvPicPr>
          <p:cNvPr id="9" name="Picture 8"/>
          <p:cNvPicPr>
            <a:picLocks noChangeAspect="1"/>
          </p:cNvPicPr>
          <p:nvPr/>
        </p:nvPicPr>
        <p:blipFill>
          <a:blip r:embed="rId5"/>
          <a:stretch>
            <a:fillRect/>
          </a:stretch>
        </p:blipFill>
        <p:spPr>
          <a:xfrm>
            <a:off x="2030356" y="2528908"/>
            <a:ext cx="6736664" cy="3596952"/>
          </a:xfrm>
          <a:prstGeom prst="rect">
            <a:avLst/>
          </a:prstGeom>
        </p:spPr>
      </p:pic>
      <p:sp>
        <p:nvSpPr>
          <p:cNvPr id="10" name="Rectangle 9"/>
          <p:cNvSpPr/>
          <p:nvPr/>
        </p:nvSpPr>
        <p:spPr>
          <a:xfrm>
            <a:off x="10164751" y="2494317"/>
            <a:ext cx="1966947" cy="1200329"/>
          </a:xfrm>
          <a:prstGeom prst="rect">
            <a:avLst/>
          </a:prstGeom>
        </p:spPr>
        <p:txBody>
          <a:bodyPr wrap="square">
            <a:spAutoFit/>
          </a:bodyPr>
          <a:lstStyle/>
          <a:p>
            <a:r>
              <a:rPr lang="en-US" dirty="0"/>
              <a:t>View individual assignments over a determined time period</a:t>
            </a:r>
          </a:p>
        </p:txBody>
      </p:sp>
      <p:pic>
        <p:nvPicPr>
          <p:cNvPr id="11" name="Picture 10"/>
          <p:cNvPicPr>
            <a:picLocks noChangeAspect="1"/>
          </p:cNvPicPr>
          <p:nvPr/>
        </p:nvPicPr>
        <p:blipFill>
          <a:blip r:embed="rId6"/>
          <a:stretch>
            <a:fillRect/>
          </a:stretch>
        </p:blipFill>
        <p:spPr>
          <a:xfrm>
            <a:off x="1999873" y="2626710"/>
            <a:ext cx="6797629" cy="3680779"/>
          </a:xfrm>
          <a:prstGeom prst="rect">
            <a:avLst/>
          </a:prstGeom>
        </p:spPr>
      </p:pic>
    </p:spTree>
    <p:extLst>
      <p:ext uri="{BB962C8B-B14F-4D97-AF65-F5344CB8AC3E}">
        <p14:creationId xmlns:p14="http://schemas.microsoft.com/office/powerpoint/2010/main" val="189635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Capacity</a:t>
            </a:r>
          </a:p>
        </p:txBody>
      </p:sp>
      <p:sp>
        <p:nvSpPr>
          <p:cNvPr id="3" name="Content Placeholder 2"/>
          <p:cNvSpPr>
            <a:spLocks noGrp="1"/>
          </p:cNvSpPr>
          <p:nvPr>
            <p:ph idx="1"/>
          </p:nvPr>
        </p:nvSpPr>
        <p:spPr>
          <a:xfrm>
            <a:off x="-1" y="2038136"/>
            <a:ext cx="10453105" cy="4306204"/>
          </a:xfrm>
        </p:spPr>
        <p:txBody>
          <a:bodyPr>
            <a:noAutofit/>
          </a:bodyPr>
          <a:lstStyle/>
          <a:p>
            <a:r>
              <a:rPr lang="en-US" sz="1400" dirty="0"/>
              <a:t>Flexible Date Range</a:t>
            </a:r>
          </a:p>
          <a:p>
            <a:r>
              <a:rPr lang="en-US" sz="1400" dirty="0"/>
              <a:t>Custom thresholds for visual awareness</a:t>
            </a:r>
          </a:p>
          <a:p>
            <a:r>
              <a:rPr lang="en-US" sz="1400" dirty="0"/>
              <a:t>Broken down by resource and project</a:t>
            </a:r>
          </a:p>
          <a:p>
            <a:r>
              <a:rPr lang="en-US" sz="1400" dirty="0"/>
              <a:t>Visibility into your planned future</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4" name="Picture 3"/>
          <p:cNvPicPr>
            <a:picLocks noChangeAspect="1"/>
          </p:cNvPicPr>
          <p:nvPr/>
        </p:nvPicPr>
        <p:blipFill>
          <a:blip r:embed="rId3"/>
          <a:stretch>
            <a:fillRect/>
          </a:stretch>
        </p:blipFill>
        <p:spPr>
          <a:xfrm>
            <a:off x="1298665" y="3505234"/>
            <a:ext cx="7948349" cy="2392887"/>
          </a:xfrm>
          <a:prstGeom prst="rect">
            <a:avLst/>
          </a:prstGeom>
        </p:spPr>
      </p:pic>
      <p:pic>
        <p:nvPicPr>
          <p:cNvPr id="5" name="Picture 4"/>
          <p:cNvPicPr>
            <a:picLocks noChangeAspect="1"/>
          </p:cNvPicPr>
          <p:nvPr/>
        </p:nvPicPr>
        <p:blipFill>
          <a:blip r:embed="rId4"/>
          <a:stretch>
            <a:fillRect/>
          </a:stretch>
        </p:blipFill>
        <p:spPr>
          <a:xfrm>
            <a:off x="3181215" y="3104866"/>
            <a:ext cx="8927091" cy="3641219"/>
          </a:xfrm>
          <a:prstGeom prst="rect">
            <a:avLst/>
          </a:prstGeom>
        </p:spPr>
      </p:pic>
    </p:spTree>
    <p:extLst>
      <p:ext uri="{BB962C8B-B14F-4D97-AF65-F5344CB8AC3E}">
        <p14:creationId xmlns:p14="http://schemas.microsoft.com/office/powerpoint/2010/main" val="412256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Project Portfolio</a:t>
            </a:r>
          </a:p>
        </p:txBody>
      </p:sp>
      <p:sp>
        <p:nvSpPr>
          <p:cNvPr id="3" name="Content Placeholder 2"/>
          <p:cNvSpPr>
            <a:spLocks noGrp="1"/>
          </p:cNvSpPr>
          <p:nvPr>
            <p:ph idx="1"/>
          </p:nvPr>
        </p:nvSpPr>
        <p:spPr>
          <a:xfrm>
            <a:off x="0" y="2038136"/>
            <a:ext cx="6877156" cy="4306204"/>
          </a:xfrm>
        </p:spPr>
        <p:txBody>
          <a:bodyPr>
            <a:noAutofit/>
          </a:bodyPr>
          <a:lstStyle/>
          <a:p>
            <a:r>
              <a:rPr lang="en-US" sz="1800" dirty="0"/>
              <a:t>I need to see all my projects in one place</a:t>
            </a:r>
          </a:p>
          <a:p>
            <a:r>
              <a:rPr lang="en-US" sz="1800" dirty="0"/>
              <a:t>Current run-rates of activities – visual representation of project start / stops</a:t>
            </a:r>
          </a:p>
          <a:p>
            <a:r>
              <a:rPr lang="en-US" sz="1800" dirty="0"/>
              <a:t>Need to easily be able to add projects to this, even if not “actively” managed</a:t>
            </a:r>
          </a:p>
          <a:p>
            <a:r>
              <a:rPr lang="en-US" sz="1800" dirty="0"/>
              <a:t>Review / sort by completion percentage</a:t>
            </a:r>
          </a:p>
          <a:p>
            <a:r>
              <a:rPr lang="en-US" sz="1800" dirty="0"/>
              <a:t>Grouping by type or status is fully supported</a:t>
            </a:r>
          </a:p>
          <a:p>
            <a:pPr lvl="1"/>
            <a:r>
              <a:rPr lang="en-US" sz="1400" dirty="0"/>
              <a:t>Show pending or proposed</a:t>
            </a:r>
          </a:p>
          <a:p>
            <a:pPr lvl="1"/>
            <a:r>
              <a:rPr lang="en-US" sz="1400" dirty="0"/>
              <a:t>Remove archived from main view</a:t>
            </a:r>
          </a:p>
          <a:p>
            <a:pPr lvl="1"/>
            <a:r>
              <a:rPr lang="en-US" sz="1400" dirty="0"/>
              <a:t>Categorizing by any organizational bucket</a:t>
            </a:r>
          </a:p>
          <a:p>
            <a:pPr lvl="1"/>
            <a:r>
              <a:rPr lang="en-US" sz="1400" dirty="0"/>
              <a:t>Even multiple PWAs are allowed for further segmentation</a:t>
            </a:r>
          </a:p>
          <a:p>
            <a:r>
              <a:rPr lang="en-US" sz="1800" dirty="0"/>
              <a:t>Visible access into costing and forecasting</a:t>
            </a:r>
          </a:p>
          <a:p>
            <a:r>
              <a:rPr lang="en-US" sz="1800" dirty="0"/>
              <a:t>Jump to Project Sites, Issues, and Risks</a:t>
            </a:r>
          </a:p>
          <a:p>
            <a:r>
              <a:rPr lang="en-US" sz="1800" dirty="0"/>
              <a:t>Not reporting, but a dashboard – my “home page”</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4" name="Picture 3"/>
          <p:cNvPicPr>
            <a:picLocks noChangeAspect="1"/>
          </p:cNvPicPr>
          <p:nvPr/>
        </p:nvPicPr>
        <p:blipFill>
          <a:blip r:embed="rId3"/>
          <a:stretch>
            <a:fillRect/>
          </a:stretch>
        </p:blipFill>
        <p:spPr>
          <a:xfrm>
            <a:off x="6514553" y="2791063"/>
            <a:ext cx="5334000" cy="2800350"/>
          </a:xfrm>
          <a:prstGeom prst="rect">
            <a:avLst/>
          </a:prstGeom>
        </p:spPr>
      </p:pic>
    </p:spTree>
    <p:extLst>
      <p:ext uri="{BB962C8B-B14F-4D97-AF65-F5344CB8AC3E}">
        <p14:creationId xmlns:p14="http://schemas.microsoft.com/office/powerpoint/2010/main" val="141775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Project Portfolio</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7" name="Content Placeholder 6"/>
          <p:cNvPicPr>
            <a:picLocks noGrp="1" noChangeAspect="1"/>
          </p:cNvPicPr>
          <p:nvPr>
            <p:ph idx="1"/>
          </p:nvPr>
        </p:nvPicPr>
        <p:blipFill>
          <a:blip r:embed="rId3"/>
          <a:stretch>
            <a:fillRect/>
          </a:stretch>
        </p:blipFill>
        <p:spPr>
          <a:xfrm>
            <a:off x="1285869" y="2023979"/>
            <a:ext cx="8337754" cy="4739212"/>
          </a:xfrm>
        </p:spPr>
      </p:pic>
    </p:spTree>
    <p:extLst>
      <p:ext uri="{BB962C8B-B14F-4D97-AF65-F5344CB8AC3E}">
        <p14:creationId xmlns:p14="http://schemas.microsoft.com/office/powerpoint/2010/main" val="3756629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Project Portfolio - View</a:t>
            </a:r>
          </a:p>
        </p:txBody>
      </p:sp>
      <p:pic>
        <p:nvPicPr>
          <p:cNvPr id="6" name="Picture 5"/>
          <p:cNvPicPr>
            <a:picLocks noChangeAspect="1"/>
          </p:cNvPicPr>
          <p:nvPr/>
        </p:nvPicPr>
        <p:blipFill>
          <a:blip r:embed="rId3"/>
          <a:stretch>
            <a:fillRect/>
          </a:stretch>
        </p:blipFill>
        <p:spPr>
          <a:xfrm>
            <a:off x="10667666" y="1101631"/>
            <a:ext cx="1524334" cy="384132"/>
          </a:xfrm>
          <a:prstGeom prst="rect">
            <a:avLst/>
          </a:prstGeom>
        </p:spPr>
      </p:pic>
      <p:pic>
        <p:nvPicPr>
          <p:cNvPr id="5" name="Content Placeholder 4"/>
          <p:cNvPicPr>
            <a:picLocks noGrp="1" noChangeAspect="1"/>
          </p:cNvPicPr>
          <p:nvPr>
            <p:ph idx="1"/>
          </p:nvPr>
        </p:nvPicPr>
        <p:blipFill>
          <a:blip r:embed="rId4"/>
          <a:stretch>
            <a:fillRect/>
          </a:stretch>
        </p:blipFill>
        <p:spPr>
          <a:xfrm>
            <a:off x="924912" y="2157045"/>
            <a:ext cx="9124677" cy="3598863"/>
          </a:xfrm>
        </p:spPr>
      </p:pic>
      <p:cxnSp>
        <p:nvCxnSpPr>
          <p:cNvPr id="10" name="Straight Arrow Connector 9"/>
          <p:cNvCxnSpPr/>
          <p:nvPr/>
        </p:nvCxnSpPr>
        <p:spPr>
          <a:xfrm flipV="1">
            <a:off x="1203850" y="3308944"/>
            <a:ext cx="144726" cy="2887925"/>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flipV="1">
            <a:off x="1203850" y="3151062"/>
            <a:ext cx="2348495" cy="3045807"/>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
        <p:nvSpPr>
          <p:cNvPr id="14" name="TextBox 13"/>
          <p:cNvSpPr txBox="1"/>
          <p:nvPr/>
        </p:nvSpPr>
        <p:spPr>
          <a:xfrm>
            <a:off x="1348576" y="5965448"/>
            <a:ext cx="10238254" cy="646331"/>
          </a:xfrm>
          <a:prstGeom prst="rect">
            <a:avLst/>
          </a:prstGeom>
          <a:noFill/>
        </p:spPr>
        <p:txBody>
          <a:bodyPr wrap="square" rtlCol="0">
            <a:spAutoFit/>
          </a:bodyPr>
          <a:lstStyle/>
          <a:p>
            <a:r>
              <a:rPr lang="en-US" dirty="0"/>
              <a:t>Quickly Access Issues, Risks, The Project Plan, Documents and Associated Project Site with single-click access.  Can be security trimmed to show only appropriate projects for the logged in user</a:t>
            </a:r>
          </a:p>
        </p:txBody>
      </p:sp>
      <p:cxnSp>
        <p:nvCxnSpPr>
          <p:cNvPr id="16" name="Straight Arrow Connector 15"/>
          <p:cNvCxnSpPr/>
          <p:nvPr/>
        </p:nvCxnSpPr>
        <p:spPr>
          <a:xfrm flipH="1" flipV="1">
            <a:off x="8282227" y="3012916"/>
            <a:ext cx="2309025" cy="138146"/>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10236017" y="3148818"/>
            <a:ext cx="1842984" cy="1200329"/>
          </a:xfrm>
          <a:prstGeom prst="rect">
            <a:avLst/>
          </a:prstGeom>
          <a:noFill/>
        </p:spPr>
        <p:txBody>
          <a:bodyPr wrap="square" rtlCol="0">
            <a:spAutoFit/>
          </a:bodyPr>
          <a:lstStyle/>
          <a:p>
            <a:r>
              <a:rPr lang="en-US" dirty="0"/>
              <a:t>View Gantt of start, finish, and % complete vs baseline</a:t>
            </a:r>
          </a:p>
        </p:txBody>
      </p:sp>
    </p:spTree>
    <p:extLst>
      <p:ext uri="{BB962C8B-B14F-4D97-AF65-F5344CB8AC3E}">
        <p14:creationId xmlns:p14="http://schemas.microsoft.com/office/powerpoint/2010/main" val="53992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Project Portfolio - View</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
        <p:nvSpPr>
          <p:cNvPr id="14" name="TextBox 13"/>
          <p:cNvSpPr txBox="1"/>
          <p:nvPr/>
        </p:nvSpPr>
        <p:spPr>
          <a:xfrm>
            <a:off x="1442783" y="6012203"/>
            <a:ext cx="2885726" cy="369332"/>
          </a:xfrm>
          <a:prstGeom prst="rect">
            <a:avLst/>
          </a:prstGeom>
          <a:noFill/>
        </p:spPr>
        <p:txBody>
          <a:bodyPr wrap="none" rtlCol="0">
            <a:spAutoFit/>
          </a:bodyPr>
          <a:lstStyle/>
          <a:p>
            <a:r>
              <a:rPr lang="en-US" dirty="0"/>
              <a:t>Grouping / Categorization</a:t>
            </a:r>
          </a:p>
        </p:txBody>
      </p:sp>
      <p:sp>
        <p:nvSpPr>
          <p:cNvPr id="18" name="TextBox 17"/>
          <p:cNvSpPr txBox="1"/>
          <p:nvPr/>
        </p:nvSpPr>
        <p:spPr>
          <a:xfrm>
            <a:off x="8354591" y="3148818"/>
            <a:ext cx="3578658" cy="2862322"/>
          </a:xfrm>
          <a:prstGeom prst="rect">
            <a:avLst/>
          </a:prstGeom>
          <a:noFill/>
        </p:spPr>
        <p:txBody>
          <a:bodyPr wrap="square" rtlCol="0">
            <a:spAutoFit/>
          </a:bodyPr>
          <a:lstStyle/>
          <a:p>
            <a:r>
              <a:rPr lang="en-US" dirty="0"/>
              <a:t>Column data is completely customizable based on your dashboard needs.  Additional elements can be added to your dashboard page:</a:t>
            </a:r>
          </a:p>
          <a:p>
            <a:endParaRPr lang="en-US" dirty="0"/>
          </a:p>
          <a:p>
            <a:r>
              <a:rPr lang="en-US" dirty="0"/>
              <a:t>- We use ours by adding some specific Excel Services reports to look at capacity planning at a glance</a:t>
            </a:r>
          </a:p>
        </p:txBody>
      </p:sp>
      <p:pic>
        <p:nvPicPr>
          <p:cNvPr id="4" name="Content Placeholder 3"/>
          <p:cNvPicPr>
            <a:picLocks noGrp="1" noChangeAspect="1"/>
          </p:cNvPicPr>
          <p:nvPr>
            <p:ph idx="1"/>
          </p:nvPr>
        </p:nvPicPr>
        <p:blipFill>
          <a:blip r:embed="rId3"/>
          <a:stretch>
            <a:fillRect/>
          </a:stretch>
        </p:blipFill>
        <p:spPr>
          <a:xfrm>
            <a:off x="1668301" y="2178918"/>
            <a:ext cx="6613926" cy="3598863"/>
          </a:xfrm>
        </p:spPr>
      </p:pic>
      <p:cxnSp>
        <p:nvCxnSpPr>
          <p:cNvPr id="10" name="Straight Arrow Connector 9"/>
          <p:cNvCxnSpPr/>
          <p:nvPr/>
        </p:nvCxnSpPr>
        <p:spPr>
          <a:xfrm flipV="1">
            <a:off x="1203850" y="3978349"/>
            <a:ext cx="881508" cy="2218521"/>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a:stCxn id="18" idx="0"/>
          </p:cNvCxnSpPr>
          <p:nvPr/>
        </p:nvCxnSpPr>
        <p:spPr>
          <a:xfrm flipH="1" flipV="1">
            <a:off x="5414038" y="2624788"/>
            <a:ext cx="4729882" cy="524030"/>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51285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Project Portfolio - Timeline</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
        <p:nvSpPr>
          <p:cNvPr id="14" name="TextBox 13"/>
          <p:cNvSpPr txBox="1"/>
          <p:nvPr/>
        </p:nvSpPr>
        <p:spPr>
          <a:xfrm>
            <a:off x="1442783" y="6012203"/>
            <a:ext cx="1261884" cy="369332"/>
          </a:xfrm>
          <a:prstGeom prst="rect">
            <a:avLst/>
          </a:prstGeom>
          <a:noFill/>
        </p:spPr>
        <p:txBody>
          <a:bodyPr wrap="none" rtlCol="0">
            <a:spAutoFit/>
          </a:bodyPr>
          <a:lstStyle/>
          <a:p>
            <a:r>
              <a:rPr lang="en-US" dirty="0"/>
              <a:t>Milestones</a:t>
            </a:r>
          </a:p>
        </p:txBody>
      </p:sp>
      <p:sp>
        <p:nvSpPr>
          <p:cNvPr id="18" name="TextBox 17"/>
          <p:cNvSpPr txBox="1"/>
          <p:nvPr/>
        </p:nvSpPr>
        <p:spPr>
          <a:xfrm>
            <a:off x="8354591" y="3148818"/>
            <a:ext cx="3578658" cy="2031325"/>
          </a:xfrm>
          <a:prstGeom prst="rect">
            <a:avLst/>
          </a:prstGeom>
          <a:noFill/>
        </p:spPr>
        <p:txBody>
          <a:bodyPr wrap="square" rtlCol="0">
            <a:spAutoFit/>
          </a:bodyPr>
          <a:lstStyle/>
          <a:p>
            <a:r>
              <a:rPr lang="en-US" dirty="0"/>
              <a:t>Decide which projects appear on the timeline and choose a color preference.</a:t>
            </a:r>
          </a:p>
          <a:p>
            <a:endParaRPr lang="en-US" dirty="0"/>
          </a:p>
          <a:p>
            <a:r>
              <a:rPr lang="en-US" dirty="0"/>
              <a:t>A number of configuration elements are available to adjust how you see this data</a:t>
            </a:r>
          </a:p>
        </p:txBody>
      </p:sp>
      <p:pic>
        <p:nvPicPr>
          <p:cNvPr id="5" name="Content Placeholder 4"/>
          <p:cNvPicPr>
            <a:picLocks noGrp="1" noChangeAspect="1"/>
          </p:cNvPicPr>
          <p:nvPr>
            <p:ph idx="1"/>
          </p:nvPr>
        </p:nvPicPr>
        <p:blipFill>
          <a:blip r:embed="rId3"/>
          <a:stretch>
            <a:fillRect/>
          </a:stretch>
        </p:blipFill>
        <p:spPr>
          <a:xfrm>
            <a:off x="216498" y="2123753"/>
            <a:ext cx="7924769" cy="3598863"/>
          </a:xfrm>
        </p:spPr>
      </p:pic>
      <p:cxnSp>
        <p:nvCxnSpPr>
          <p:cNvPr id="10" name="Straight Arrow Connector 9"/>
          <p:cNvCxnSpPr/>
          <p:nvPr/>
        </p:nvCxnSpPr>
        <p:spPr>
          <a:xfrm flipV="1">
            <a:off x="1203850" y="4894342"/>
            <a:ext cx="493382" cy="1302529"/>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a:stCxn id="18" idx="0"/>
          </p:cNvCxnSpPr>
          <p:nvPr/>
        </p:nvCxnSpPr>
        <p:spPr>
          <a:xfrm flipH="1" flipV="1">
            <a:off x="5157480" y="2611632"/>
            <a:ext cx="4986440" cy="537186"/>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7454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Projects</a:t>
            </a:r>
          </a:p>
        </p:txBody>
      </p:sp>
      <p:sp>
        <p:nvSpPr>
          <p:cNvPr id="3" name="Content Placeholder 2"/>
          <p:cNvSpPr>
            <a:spLocks noGrp="1"/>
          </p:cNvSpPr>
          <p:nvPr>
            <p:ph idx="1"/>
          </p:nvPr>
        </p:nvSpPr>
        <p:spPr>
          <a:xfrm>
            <a:off x="52628" y="2399949"/>
            <a:ext cx="10499154" cy="4306204"/>
          </a:xfrm>
        </p:spPr>
        <p:txBody>
          <a:bodyPr>
            <a:noAutofit/>
          </a:bodyPr>
          <a:lstStyle/>
          <a:p>
            <a:r>
              <a:rPr lang="en-US" sz="1800" dirty="0"/>
              <a:t>I have some projects I need to get in here quickly, others involve approval.</a:t>
            </a:r>
          </a:p>
          <a:p>
            <a:r>
              <a:rPr lang="en-US" sz="1800" dirty="0"/>
              <a:t>A lot of our projects follow a similar process, can I create project templates and start from there?</a:t>
            </a:r>
          </a:p>
          <a:p>
            <a:r>
              <a:rPr lang="en-US" sz="1800" dirty="0"/>
              <a:t>I have a series of SharePoint sites that I need to get added to a portfolio like this, what are my options?</a:t>
            </a:r>
          </a:p>
          <a:p>
            <a:pPr lvl="1"/>
            <a:r>
              <a:rPr lang="en-US" sz="1400" dirty="0"/>
              <a:t>I have them excel or on napkins, do I have an option?</a:t>
            </a:r>
          </a:p>
          <a:p>
            <a:r>
              <a:rPr lang="en-US" sz="1800" dirty="0"/>
              <a:t>I need to take a plan I’ve built and create a team based on real-world resource type and availability (web or from MS Project)</a:t>
            </a:r>
          </a:p>
          <a:p>
            <a:r>
              <a:rPr lang="en-US" sz="1800" dirty="0"/>
              <a:t>Multiple people will use this portfolio, can I determine project permissions to manage visibility and access?</a:t>
            </a:r>
          </a:p>
          <a:p>
            <a:r>
              <a:rPr lang="en-US" sz="1800" dirty="0"/>
              <a:t>I want a seamless process for onboarding projects, including any approvals, resourcing, creation, kickoff, SharePoint site creation and synchronization, etc.  How much can automate?</a:t>
            </a:r>
          </a:p>
          <a:p>
            <a:endParaRPr lang="en-US" sz="1800" dirty="0"/>
          </a:p>
          <a:p>
            <a:endParaRPr lang="en-US" sz="1800" dirty="0"/>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Tree>
    <p:extLst>
      <p:ext uri="{BB962C8B-B14F-4D97-AF65-F5344CB8AC3E}">
        <p14:creationId xmlns:p14="http://schemas.microsoft.com/office/powerpoint/2010/main" val="332478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Projects – Project Types</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
        <p:nvSpPr>
          <p:cNvPr id="7" name="TextBox 6"/>
          <p:cNvSpPr txBox="1"/>
          <p:nvPr/>
        </p:nvSpPr>
        <p:spPr>
          <a:xfrm>
            <a:off x="386390" y="4352669"/>
            <a:ext cx="1083619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Project Types control</a:t>
            </a:r>
          </a:p>
          <a:p>
            <a:pPr marL="742950" lvl="1" indent="-285750">
              <a:buFont typeface="Arial" panose="020B0604020202020204" pitchFamily="34" charset="0"/>
              <a:buChar char="•"/>
            </a:pPr>
            <a:r>
              <a:rPr lang="en-US" dirty="0"/>
              <a:t>Workflow</a:t>
            </a:r>
          </a:p>
          <a:p>
            <a:pPr marL="742950" lvl="1" indent="-285750">
              <a:buFont typeface="Arial" panose="020B0604020202020204" pitchFamily="34" charset="0"/>
              <a:buChar char="•"/>
            </a:pPr>
            <a:r>
              <a:rPr lang="en-US" dirty="0"/>
              <a:t>Project Detail Pages – What data to capture at the project level?</a:t>
            </a:r>
          </a:p>
          <a:p>
            <a:pPr marL="742950" lvl="1" indent="-285750">
              <a:buFont typeface="Arial" panose="020B0604020202020204" pitchFamily="34" charset="0"/>
              <a:buChar char="•"/>
            </a:pPr>
            <a:r>
              <a:rPr lang="en-US" dirty="0"/>
              <a:t>Project Plan Templates – Build out a schedule with generic resources</a:t>
            </a:r>
          </a:p>
          <a:p>
            <a:pPr marL="742950" lvl="1" indent="-285750">
              <a:buFont typeface="Arial" panose="020B0604020202020204" pitchFamily="34" charset="0"/>
              <a:buChar char="•"/>
            </a:pPr>
            <a:r>
              <a:rPr lang="en-US" dirty="0"/>
              <a:t>Project Site Templates – Create an SP site with built-in or custom templates for collaboration</a:t>
            </a:r>
          </a:p>
        </p:txBody>
      </p:sp>
      <p:pic>
        <p:nvPicPr>
          <p:cNvPr id="3" name="Picture 2"/>
          <p:cNvPicPr>
            <a:picLocks noChangeAspect="1"/>
          </p:cNvPicPr>
          <p:nvPr/>
        </p:nvPicPr>
        <p:blipFill>
          <a:blip r:embed="rId3"/>
          <a:stretch>
            <a:fillRect/>
          </a:stretch>
        </p:blipFill>
        <p:spPr>
          <a:xfrm>
            <a:off x="386390" y="2393700"/>
            <a:ext cx="8458933" cy="1767993"/>
          </a:xfrm>
          <a:prstGeom prst="rect">
            <a:avLst/>
          </a:prstGeom>
        </p:spPr>
      </p:pic>
      <p:cxnSp>
        <p:nvCxnSpPr>
          <p:cNvPr id="8" name="Straight Arrow Connector 7"/>
          <p:cNvCxnSpPr/>
          <p:nvPr/>
        </p:nvCxnSpPr>
        <p:spPr>
          <a:xfrm flipH="1" flipV="1">
            <a:off x="1420940" y="3710715"/>
            <a:ext cx="1393628" cy="641954"/>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0621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Timlin</a:t>
            </a:r>
          </a:p>
        </p:txBody>
      </p:sp>
      <p:sp>
        <p:nvSpPr>
          <p:cNvPr id="3" name="Content Placeholder 2"/>
          <p:cNvSpPr>
            <a:spLocks noGrp="1"/>
          </p:cNvSpPr>
          <p:nvPr>
            <p:ph idx="1"/>
          </p:nvPr>
        </p:nvSpPr>
        <p:spPr/>
        <p:txBody>
          <a:bodyPr>
            <a:normAutofit/>
          </a:bodyPr>
          <a:lstStyle/>
          <a:p>
            <a:r>
              <a:rPr lang="en-US" sz="2800" dirty="0"/>
              <a:t>Boston-based SharePoint &amp; Office 365 Services Company</a:t>
            </a:r>
          </a:p>
          <a:p>
            <a:r>
              <a:rPr lang="en-US" sz="2800" dirty="0"/>
              <a:t>Specialties</a:t>
            </a:r>
          </a:p>
          <a:p>
            <a:pPr lvl="1"/>
            <a:r>
              <a:rPr lang="en-US" dirty="0"/>
              <a:t>Collaboration</a:t>
            </a:r>
          </a:p>
          <a:p>
            <a:pPr lvl="1"/>
            <a:r>
              <a:rPr lang="en-US" dirty="0"/>
              <a:t>Project Management Solutions</a:t>
            </a:r>
          </a:p>
          <a:p>
            <a:pPr lvl="1"/>
            <a:r>
              <a:rPr lang="en-US" dirty="0"/>
              <a:t>Intranets</a:t>
            </a:r>
          </a:p>
          <a:p>
            <a:pPr lvl="1"/>
            <a:r>
              <a:rPr lang="en-US" dirty="0"/>
              <a:t>Document Management</a:t>
            </a:r>
          </a:p>
          <a:p>
            <a:pPr lvl="1"/>
            <a:r>
              <a:rPr lang="en-US" dirty="0"/>
              <a:t>Upgrades/Migrations</a:t>
            </a:r>
          </a:p>
          <a:p>
            <a:pPr lvl="1"/>
            <a:r>
              <a:rPr lang="en-US" dirty="0"/>
              <a:t>Custom Applications</a:t>
            </a:r>
          </a:p>
          <a:p>
            <a:pPr lvl="1"/>
            <a:r>
              <a:rPr lang="en-US" dirty="0"/>
              <a:t>Monthly SharePoint and Office 365 Fixed Priced Services</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Tree>
    <p:extLst>
      <p:ext uri="{BB962C8B-B14F-4D97-AF65-F5344CB8AC3E}">
        <p14:creationId xmlns:p14="http://schemas.microsoft.com/office/powerpoint/2010/main" val="628557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Projects - Workflow</a:t>
            </a:r>
          </a:p>
        </p:txBody>
      </p:sp>
      <p:pic>
        <p:nvPicPr>
          <p:cNvPr id="6" name="Picture 5"/>
          <p:cNvPicPr>
            <a:picLocks noChangeAspect="1"/>
          </p:cNvPicPr>
          <p:nvPr/>
        </p:nvPicPr>
        <p:blipFill>
          <a:blip r:embed="rId3"/>
          <a:stretch>
            <a:fillRect/>
          </a:stretch>
        </p:blipFill>
        <p:spPr>
          <a:xfrm>
            <a:off x="10667666" y="1101631"/>
            <a:ext cx="1524334" cy="384132"/>
          </a:xfrm>
          <a:prstGeom prst="rect">
            <a:avLst/>
          </a:prstGeom>
        </p:spPr>
      </p:pic>
      <p:pic>
        <p:nvPicPr>
          <p:cNvPr id="4" name="Picture 3"/>
          <p:cNvPicPr>
            <a:picLocks noChangeAspect="1"/>
          </p:cNvPicPr>
          <p:nvPr/>
        </p:nvPicPr>
        <p:blipFill>
          <a:blip r:embed="rId4"/>
          <a:stretch>
            <a:fillRect/>
          </a:stretch>
        </p:blipFill>
        <p:spPr>
          <a:xfrm>
            <a:off x="297915" y="2412183"/>
            <a:ext cx="9190516" cy="3635055"/>
          </a:xfrm>
          <a:prstGeom prst="rect">
            <a:avLst/>
          </a:prstGeom>
        </p:spPr>
      </p:pic>
      <p:sp>
        <p:nvSpPr>
          <p:cNvPr id="7" name="TextBox 6"/>
          <p:cNvSpPr txBox="1"/>
          <p:nvPr/>
        </p:nvSpPr>
        <p:spPr>
          <a:xfrm>
            <a:off x="9683429" y="3148818"/>
            <a:ext cx="2249819" cy="1477328"/>
          </a:xfrm>
          <a:prstGeom prst="rect">
            <a:avLst/>
          </a:prstGeom>
          <a:noFill/>
        </p:spPr>
        <p:txBody>
          <a:bodyPr wrap="square" rtlCol="0">
            <a:spAutoFit/>
          </a:bodyPr>
          <a:lstStyle/>
          <a:p>
            <a:r>
              <a:rPr lang="en-US" dirty="0"/>
              <a:t>Project onboarding workflow include steps, required fields across pages, and approvals</a:t>
            </a:r>
          </a:p>
        </p:txBody>
      </p:sp>
      <p:cxnSp>
        <p:nvCxnSpPr>
          <p:cNvPr id="8" name="Straight Arrow Connector 7"/>
          <p:cNvCxnSpPr>
            <a:stCxn id="7" idx="0"/>
          </p:cNvCxnSpPr>
          <p:nvPr/>
        </p:nvCxnSpPr>
        <p:spPr>
          <a:xfrm flipH="1" flipV="1">
            <a:off x="2683995" y="2914240"/>
            <a:ext cx="8124344" cy="234578"/>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21549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Projects – Project Detail Pages</a:t>
            </a:r>
          </a:p>
        </p:txBody>
      </p:sp>
      <p:pic>
        <p:nvPicPr>
          <p:cNvPr id="6" name="Picture 5"/>
          <p:cNvPicPr>
            <a:picLocks noChangeAspect="1"/>
          </p:cNvPicPr>
          <p:nvPr/>
        </p:nvPicPr>
        <p:blipFill>
          <a:blip r:embed="rId3"/>
          <a:stretch>
            <a:fillRect/>
          </a:stretch>
        </p:blipFill>
        <p:spPr>
          <a:xfrm>
            <a:off x="10667666" y="1101631"/>
            <a:ext cx="1524334" cy="384132"/>
          </a:xfrm>
          <a:prstGeom prst="rect">
            <a:avLst/>
          </a:prstGeom>
        </p:spPr>
      </p:pic>
      <p:pic>
        <p:nvPicPr>
          <p:cNvPr id="3" name="Picture 2"/>
          <p:cNvPicPr>
            <a:picLocks noChangeAspect="1"/>
          </p:cNvPicPr>
          <p:nvPr/>
        </p:nvPicPr>
        <p:blipFill rotWithShape="1">
          <a:blip r:embed="rId4"/>
          <a:srcRect b="12307"/>
          <a:stretch/>
        </p:blipFill>
        <p:spPr>
          <a:xfrm>
            <a:off x="505894" y="2016760"/>
            <a:ext cx="3937518" cy="4754880"/>
          </a:xfrm>
          <a:prstGeom prst="rect">
            <a:avLst/>
          </a:prstGeom>
        </p:spPr>
      </p:pic>
      <p:sp>
        <p:nvSpPr>
          <p:cNvPr id="5" name="TextBox 4"/>
          <p:cNvSpPr txBox="1"/>
          <p:nvPr/>
        </p:nvSpPr>
        <p:spPr>
          <a:xfrm>
            <a:off x="5044441" y="2804160"/>
            <a:ext cx="4729480" cy="646331"/>
          </a:xfrm>
          <a:prstGeom prst="rect">
            <a:avLst/>
          </a:prstGeom>
          <a:noFill/>
        </p:spPr>
        <p:txBody>
          <a:bodyPr wrap="square" rtlCol="0">
            <a:spAutoFit/>
          </a:bodyPr>
          <a:lstStyle/>
          <a:p>
            <a:r>
              <a:rPr lang="en-US" dirty="0"/>
              <a:t>Customize pages for capturing project-level data based on Project Type and Department</a:t>
            </a:r>
          </a:p>
        </p:txBody>
      </p:sp>
    </p:spTree>
    <p:extLst>
      <p:ext uri="{BB962C8B-B14F-4D97-AF65-F5344CB8AC3E}">
        <p14:creationId xmlns:p14="http://schemas.microsoft.com/office/powerpoint/2010/main" val="275920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Projects - Templates</a:t>
            </a:r>
          </a:p>
        </p:txBody>
      </p:sp>
      <p:sp>
        <p:nvSpPr>
          <p:cNvPr id="3" name="Content Placeholder 2"/>
          <p:cNvSpPr>
            <a:spLocks noGrp="1"/>
          </p:cNvSpPr>
          <p:nvPr>
            <p:ph idx="1"/>
          </p:nvPr>
        </p:nvSpPr>
        <p:spPr>
          <a:xfrm>
            <a:off x="52628" y="2399949"/>
            <a:ext cx="10499154" cy="4306204"/>
          </a:xfrm>
        </p:spPr>
        <p:txBody>
          <a:bodyPr>
            <a:noAutofit/>
          </a:bodyPr>
          <a:lstStyle/>
          <a:p>
            <a:r>
              <a:rPr lang="en-US" sz="1800" dirty="0"/>
              <a:t>Work your own way, creating Project Plan templates for each project type</a:t>
            </a:r>
          </a:p>
          <a:p>
            <a:pPr lvl="1"/>
            <a:r>
              <a:rPr lang="en-US" sz="1400" dirty="0"/>
              <a:t>Includes generic resource assignments, relative schedules, costs; anything you can put into a plan</a:t>
            </a:r>
          </a:p>
          <a:p>
            <a:r>
              <a:rPr lang="en-US" sz="1800" dirty="0"/>
              <a:t>Collaborate on a familiar platform</a:t>
            </a:r>
          </a:p>
          <a:p>
            <a:pPr lvl="1"/>
            <a:r>
              <a:rPr lang="en-US" sz="1400" dirty="0"/>
              <a:t>Use the built-in SharePoint site template to create a site for each project</a:t>
            </a:r>
          </a:p>
          <a:p>
            <a:pPr lvl="1"/>
            <a:r>
              <a:rPr lang="en-US" sz="1400" dirty="0"/>
              <a:t>If you already have a template you prefer, associate your template with your project types</a:t>
            </a:r>
          </a:p>
          <a:p>
            <a:pPr lvl="1"/>
            <a:r>
              <a:rPr lang="en-US" sz="1400" dirty="0"/>
              <a:t>Auto-create sites or let the PM decide when publishing the plan</a:t>
            </a:r>
          </a:p>
          <a:p>
            <a:endParaRPr lang="en-US" sz="1800" dirty="0"/>
          </a:p>
          <a:p>
            <a:endParaRPr lang="en-US" sz="1800" dirty="0"/>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Tree>
    <p:extLst>
      <p:ext uri="{BB962C8B-B14F-4D97-AF65-F5344CB8AC3E}">
        <p14:creationId xmlns:p14="http://schemas.microsoft.com/office/powerpoint/2010/main" val="3563724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Projects – Importing &amp; Connecting</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
        <p:nvSpPr>
          <p:cNvPr id="20" name="TextBox 19"/>
          <p:cNvSpPr txBox="1"/>
          <p:nvPr/>
        </p:nvSpPr>
        <p:spPr>
          <a:xfrm>
            <a:off x="8955307" y="3484317"/>
            <a:ext cx="2512955" cy="1477328"/>
          </a:xfrm>
          <a:prstGeom prst="rect">
            <a:avLst/>
          </a:prstGeom>
          <a:noFill/>
        </p:spPr>
        <p:txBody>
          <a:bodyPr wrap="square" rtlCol="0">
            <a:spAutoFit/>
          </a:bodyPr>
          <a:lstStyle/>
          <a:p>
            <a:r>
              <a:rPr lang="en-US" dirty="0"/>
              <a:t>Select from current SharePoint sites to import projects into your existing portfolio.  </a:t>
            </a:r>
          </a:p>
        </p:txBody>
      </p:sp>
      <p:pic>
        <p:nvPicPr>
          <p:cNvPr id="4" name="Picture 3"/>
          <p:cNvPicPr>
            <a:picLocks noChangeAspect="1"/>
          </p:cNvPicPr>
          <p:nvPr/>
        </p:nvPicPr>
        <p:blipFill>
          <a:blip r:embed="rId3"/>
          <a:stretch>
            <a:fillRect/>
          </a:stretch>
        </p:blipFill>
        <p:spPr>
          <a:xfrm>
            <a:off x="1795906" y="2061362"/>
            <a:ext cx="6376931" cy="4582613"/>
          </a:xfrm>
          <a:prstGeom prst="rect">
            <a:avLst/>
          </a:prstGeom>
        </p:spPr>
      </p:pic>
      <p:cxnSp>
        <p:nvCxnSpPr>
          <p:cNvPr id="15" name="Straight Arrow Connector 14"/>
          <p:cNvCxnSpPr/>
          <p:nvPr/>
        </p:nvCxnSpPr>
        <p:spPr>
          <a:xfrm flipH="1">
            <a:off x="4150981" y="3945982"/>
            <a:ext cx="4773863" cy="1415428"/>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296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Projects – “Ideation”</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4" name="Picture 3"/>
          <p:cNvPicPr>
            <a:picLocks noChangeAspect="1"/>
          </p:cNvPicPr>
          <p:nvPr/>
        </p:nvPicPr>
        <p:blipFill>
          <a:blip r:embed="rId3"/>
          <a:stretch>
            <a:fillRect/>
          </a:stretch>
        </p:blipFill>
        <p:spPr>
          <a:xfrm>
            <a:off x="231945" y="2194146"/>
            <a:ext cx="6164417" cy="1680043"/>
          </a:xfrm>
          <a:prstGeom prst="rect">
            <a:avLst/>
          </a:prstGeom>
        </p:spPr>
      </p:pic>
      <p:pic>
        <p:nvPicPr>
          <p:cNvPr id="5" name="Picture 4"/>
          <p:cNvPicPr>
            <a:picLocks noChangeAspect="1"/>
          </p:cNvPicPr>
          <p:nvPr/>
        </p:nvPicPr>
        <p:blipFill>
          <a:blip r:embed="rId4"/>
          <a:stretch>
            <a:fillRect/>
          </a:stretch>
        </p:blipFill>
        <p:spPr>
          <a:xfrm>
            <a:off x="6650587" y="2620083"/>
            <a:ext cx="5286421" cy="3891393"/>
          </a:xfrm>
          <a:prstGeom prst="rect">
            <a:avLst/>
          </a:prstGeom>
        </p:spPr>
      </p:pic>
      <p:sp>
        <p:nvSpPr>
          <p:cNvPr id="7" name="TextBox 6"/>
          <p:cNvSpPr txBox="1"/>
          <p:nvPr/>
        </p:nvSpPr>
        <p:spPr>
          <a:xfrm>
            <a:off x="776125" y="4141908"/>
            <a:ext cx="4819333" cy="369332"/>
          </a:xfrm>
          <a:prstGeom prst="rect">
            <a:avLst/>
          </a:prstGeom>
          <a:noFill/>
        </p:spPr>
        <p:txBody>
          <a:bodyPr wrap="none" rtlCol="0">
            <a:spAutoFit/>
          </a:bodyPr>
          <a:lstStyle/>
          <a:p>
            <a:r>
              <a:rPr lang="en-US" dirty="0"/>
              <a:t>Let users create proposals via SharePoint list</a:t>
            </a:r>
          </a:p>
        </p:txBody>
      </p:sp>
      <p:sp>
        <p:nvSpPr>
          <p:cNvPr id="8" name="TextBox 7"/>
          <p:cNvSpPr txBox="1"/>
          <p:nvPr/>
        </p:nvSpPr>
        <p:spPr>
          <a:xfrm>
            <a:off x="217298" y="5517623"/>
            <a:ext cx="6179064" cy="369332"/>
          </a:xfrm>
          <a:prstGeom prst="rect">
            <a:avLst/>
          </a:prstGeom>
          <a:noFill/>
        </p:spPr>
        <p:txBody>
          <a:bodyPr wrap="none" rtlCol="0">
            <a:spAutoFit/>
          </a:bodyPr>
          <a:lstStyle/>
          <a:p>
            <a:r>
              <a:rPr lang="en-US" dirty="0"/>
              <a:t>Map list columns to Project Properties to import a project</a:t>
            </a:r>
          </a:p>
        </p:txBody>
      </p:sp>
      <p:cxnSp>
        <p:nvCxnSpPr>
          <p:cNvPr id="10" name="Straight Arrow Connector 9"/>
          <p:cNvCxnSpPr/>
          <p:nvPr/>
        </p:nvCxnSpPr>
        <p:spPr>
          <a:xfrm flipH="1" flipV="1">
            <a:off x="2038443" y="3485009"/>
            <a:ext cx="878717" cy="77095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flipV="1">
            <a:off x="3114166" y="4778959"/>
            <a:ext cx="5115434" cy="73866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99718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Projects – Custom Importer</a:t>
            </a:r>
          </a:p>
        </p:txBody>
      </p:sp>
      <p:sp>
        <p:nvSpPr>
          <p:cNvPr id="3" name="Content Placeholder 2"/>
          <p:cNvSpPr>
            <a:spLocks noGrp="1"/>
          </p:cNvSpPr>
          <p:nvPr>
            <p:ph idx="1"/>
          </p:nvPr>
        </p:nvSpPr>
        <p:spPr>
          <a:xfrm>
            <a:off x="52628" y="2399949"/>
            <a:ext cx="10499154" cy="860668"/>
          </a:xfrm>
        </p:spPr>
        <p:txBody>
          <a:bodyPr>
            <a:noAutofit/>
          </a:bodyPr>
          <a:lstStyle/>
          <a:p>
            <a:r>
              <a:rPr lang="en-US" sz="1800" dirty="0"/>
              <a:t>If “Ideation” doesn’t cut it and you have a lot of projects to load, we have a custom loader that works with Excel and CSOM to import and configure all of your projects</a:t>
            </a:r>
            <a:endParaRPr lang="en-US" sz="1400" dirty="0"/>
          </a:p>
          <a:p>
            <a:endParaRPr lang="en-US" sz="1800" dirty="0"/>
          </a:p>
          <a:p>
            <a:endParaRPr lang="en-US" sz="1800" dirty="0"/>
          </a:p>
        </p:txBody>
      </p:sp>
      <p:pic>
        <p:nvPicPr>
          <p:cNvPr id="6" name="Picture 5"/>
          <p:cNvPicPr>
            <a:picLocks noChangeAspect="1"/>
          </p:cNvPicPr>
          <p:nvPr/>
        </p:nvPicPr>
        <p:blipFill>
          <a:blip r:embed="rId3"/>
          <a:stretch>
            <a:fillRect/>
          </a:stretch>
        </p:blipFill>
        <p:spPr>
          <a:xfrm>
            <a:off x="10667666" y="1101631"/>
            <a:ext cx="1524334" cy="384132"/>
          </a:xfrm>
          <a:prstGeom prst="rect">
            <a:avLst/>
          </a:prstGeom>
        </p:spPr>
      </p:pic>
      <p:pic>
        <p:nvPicPr>
          <p:cNvPr id="1026" name="Picture 2" descr="https://web-assets.domo.com/blog/wp-content/uploads/2014/08/connector-excel-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112" y="3648680"/>
            <a:ext cx="5524500" cy="2000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33997" y="3717781"/>
            <a:ext cx="4143986" cy="1862048"/>
          </a:xfrm>
          <a:prstGeom prst="rect">
            <a:avLst/>
          </a:prstGeom>
          <a:noFill/>
        </p:spPr>
        <p:txBody>
          <a:bodyPr wrap="square" lIns="91440" tIns="45720" rIns="91440" bIns="45720">
            <a:spAutoFit/>
          </a:bodyPr>
          <a:lstStyle/>
          <a:p>
            <a:pPr algn="ctr"/>
            <a:r>
              <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CSOM</a:t>
            </a:r>
          </a:p>
        </p:txBody>
      </p:sp>
    </p:spTree>
    <p:extLst>
      <p:ext uri="{BB962C8B-B14F-4D97-AF65-F5344CB8AC3E}">
        <p14:creationId xmlns:p14="http://schemas.microsoft.com/office/powerpoint/2010/main" val="214976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Projects – Build Team</a:t>
            </a:r>
          </a:p>
        </p:txBody>
      </p:sp>
      <p:pic>
        <p:nvPicPr>
          <p:cNvPr id="6" name="Picture 5"/>
          <p:cNvPicPr>
            <a:picLocks noChangeAspect="1"/>
          </p:cNvPicPr>
          <p:nvPr/>
        </p:nvPicPr>
        <p:blipFill>
          <a:blip r:embed="rId3"/>
          <a:stretch>
            <a:fillRect/>
          </a:stretch>
        </p:blipFill>
        <p:spPr>
          <a:xfrm>
            <a:off x="10667666" y="1101631"/>
            <a:ext cx="1524334" cy="384132"/>
          </a:xfrm>
          <a:prstGeom prst="rect">
            <a:avLst/>
          </a:prstGeom>
        </p:spPr>
      </p:pic>
      <p:sp>
        <p:nvSpPr>
          <p:cNvPr id="20" name="TextBox 19"/>
          <p:cNvSpPr txBox="1"/>
          <p:nvPr/>
        </p:nvSpPr>
        <p:spPr>
          <a:xfrm>
            <a:off x="611862" y="4707901"/>
            <a:ext cx="5637634" cy="1754326"/>
          </a:xfrm>
          <a:prstGeom prst="rect">
            <a:avLst/>
          </a:prstGeom>
          <a:noFill/>
        </p:spPr>
        <p:txBody>
          <a:bodyPr wrap="square" rtlCol="0">
            <a:spAutoFit/>
          </a:bodyPr>
          <a:lstStyle/>
          <a:p>
            <a:r>
              <a:rPr lang="en-US" dirty="0"/>
              <a:t>Build a team by replacing generic resource type allocation within your plan with actual resources</a:t>
            </a:r>
          </a:p>
          <a:p>
            <a:endParaRPr lang="en-US" dirty="0"/>
          </a:p>
          <a:p>
            <a:r>
              <a:rPr lang="en-US" dirty="0"/>
              <a:t>You can even view availability for each resource during the project’s duration, or click to open resource charts on the web</a:t>
            </a:r>
          </a:p>
        </p:txBody>
      </p:sp>
      <p:pic>
        <p:nvPicPr>
          <p:cNvPr id="3" name="Picture 2"/>
          <p:cNvPicPr>
            <a:picLocks noChangeAspect="1"/>
          </p:cNvPicPr>
          <p:nvPr/>
        </p:nvPicPr>
        <p:blipFill>
          <a:blip r:embed="rId4"/>
          <a:stretch>
            <a:fillRect/>
          </a:stretch>
        </p:blipFill>
        <p:spPr>
          <a:xfrm>
            <a:off x="261647" y="2163713"/>
            <a:ext cx="5906012" cy="2149026"/>
          </a:xfrm>
          <a:prstGeom prst="rect">
            <a:avLst/>
          </a:prstGeom>
        </p:spPr>
      </p:pic>
      <p:pic>
        <p:nvPicPr>
          <p:cNvPr id="4" name="Picture 3"/>
          <p:cNvPicPr>
            <a:picLocks noChangeAspect="1"/>
          </p:cNvPicPr>
          <p:nvPr/>
        </p:nvPicPr>
        <p:blipFill>
          <a:blip r:embed="rId5"/>
          <a:stretch>
            <a:fillRect/>
          </a:stretch>
        </p:blipFill>
        <p:spPr>
          <a:xfrm>
            <a:off x="6723189" y="2024960"/>
            <a:ext cx="5258256" cy="4755292"/>
          </a:xfrm>
          <a:prstGeom prst="rect">
            <a:avLst/>
          </a:prstGeom>
        </p:spPr>
      </p:pic>
    </p:spTree>
    <p:extLst>
      <p:ext uri="{BB962C8B-B14F-4D97-AF65-F5344CB8AC3E}">
        <p14:creationId xmlns:p14="http://schemas.microsoft.com/office/powerpoint/2010/main" val="389449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9" y="753228"/>
            <a:ext cx="10083673" cy="1080938"/>
          </a:xfrm>
        </p:spPr>
        <p:txBody>
          <a:bodyPr/>
          <a:lstStyle/>
          <a:p>
            <a:r>
              <a:rPr lang="en-US" dirty="0"/>
              <a:t>SharePoint – Issue, Risk, &amp;Task Synchronization</a:t>
            </a:r>
          </a:p>
        </p:txBody>
      </p:sp>
      <p:sp>
        <p:nvSpPr>
          <p:cNvPr id="3" name="Content Placeholder 2"/>
          <p:cNvSpPr>
            <a:spLocks noGrp="1"/>
          </p:cNvSpPr>
          <p:nvPr>
            <p:ph idx="1"/>
          </p:nvPr>
        </p:nvSpPr>
        <p:spPr>
          <a:xfrm>
            <a:off x="7705968" y="2063673"/>
            <a:ext cx="2836985" cy="4409033"/>
          </a:xfrm>
        </p:spPr>
        <p:txBody>
          <a:bodyPr>
            <a:noAutofit/>
          </a:bodyPr>
          <a:lstStyle/>
          <a:p>
            <a:r>
              <a:rPr lang="en-US" sz="1800" dirty="0"/>
              <a:t>Project Plan tasks synchronized from Project Server Online</a:t>
            </a:r>
          </a:p>
          <a:p>
            <a:r>
              <a:rPr lang="en-US" sz="1800" dirty="0"/>
              <a:t>Issues &amp; Risks lists also synchronized.  Available per project or “rolled up”.</a:t>
            </a:r>
            <a:endParaRPr lang="en-US" sz="1400" dirty="0"/>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4" name="Picture 3"/>
          <p:cNvPicPr>
            <a:picLocks noChangeAspect="1"/>
          </p:cNvPicPr>
          <p:nvPr/>
        </p:nvPicPr>
        <p:blipFill>
          <a:blip r:embed="rId3"/>
          <a:stretch>
            <a:fillRect/>
          </a:stretch>
        </p:blipFill>
        <p:spPr>
          <a:xfrm>
            <a:off x="328245" y="2063673"/>
            <a:ext cx="7190687" cy="4344941"/>
          </a:xfrm>
          <a:prstGeom prst="rect">
            <a:avLst/>
          </a:prstGeom>
        </p:spPr>
      </p:pic>
      <p:pic>
        <p:nvPicPr>
          <p:cNvPr id="5" name="Picture 4"/>
          <p:cNvPicPr>
            <a:picLocks noChangeAspect="1"/>
          </p:cNvPicPr>
          <p:nvPr/>
        </p:nvPicPr>
        <p:blipFill>
          <a:blip r:embed="rId4"/>
          <a:stretch>
            <a:fillRect/>
          </a:stretch>
        </p:blipFill>
        <p:spPr>
          <a:xfrm>
            <a:off x="7601145" y="4126524"/>
            <a:ext cx="4483010" cy="1458090"/>
          </a:xfrm>
          <a:prstGeom prst="rect">
            <a:avLst/>
          </a:prstGeom>
        </p:spPr>
      </p:pic>
    </p:spTree>
    <p:extLst>
      <p:ext uri="{BB962C8B-B14F-4D97-AF65-F5344CB8AC3E}">
        <p14:creationId xmlns:p14="http://schemas.microsoft.com/office/powerpoint/2010/main" val="2755055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Timesheets &amp; Task Approvals</a:t>
            </a:r>
          </a:p>
        </p:txBody>
      </p:sp>
      <p:pic>
        <p:nvPicPr>
          <p:cNvPr id="6" name="Picture 5"/>
          <p:cNvPicPr>
            <a:picLocks noChangeAspect="1"/>
          </p:cNvPicPr>
          <p:nvPr/>
        </p:nvPicPr>
        <p:blipFill>
          <a:blip r:embed="rId3"/>
          <a:stretch>
            <a:fillRect/>
          </a:stretch>
        </p:blipFill>
        <p:spPr>
          <a:xfrm>
            <a:off x="10667666" y="1101631"/>
            <a:ext cx="1524334" cy="384132"/>
          </a:xfrm>
          <a:prstGeom prst="rect">
            <a:avLst/>
          </a:prstGeom>
        </p:spPr>
      </p:pic>
      <p:pic>
        <p:nvPicPr>
          <p:cNvPr id="5" name="Picture 4"/>
          <p:cNvPicPr>
            <a:picLocks noChangeAspect="1"/>
          </p:cNvPicPr>
          <p:nvPr/>
        </p:nvPicPr>
        <p:blipFill>
          <a:blip r:embed="rId4"/>
          <a:stretch>
            <a:fillRect/>
          </a:stretch>
        </p:blipFill>
        <p:spPr>
          <a:xfrm>
            <a:off x="135195" y="2132113"/>
            <a:ext cx="8274000" cy="4340055"/>
          </a:xfrm>
          <a:prstGeom prst="rect">
            <a:avLst/>
          </a:prstGeom>
        </p:spPr>
      </p:pic>
      <p:sp>
        <p:nvSpPr>
          <p:cNvPr id="7" name="TextBox 6"/>
          <p:cNvSpPr txBox="1"/>
          <p:nvPr/>
        </p:nvSpPr>
        <p:spPr>
          <a:xfrm>
            <a:off x="8502240" y="2466650"/>
            <a:ext cx="3439014" cy="2862322"/>
          </a:xfrm>
          <a:prstGeom prst="rect">
            <a:avLst/>
          </a:prstGeom>
          <a:noFill/>
        </p:spPr>
        <p:txBody>
          <a:bodyPr wrap="square" rtlCol="0">
            <a:spAutoFit/>
          </a:bodyPr>
          <a:lstStyle/>
          <a:p>
            <a:r>
              <a:rPr lang="en-US" dirty="0"/>
              <a:t>Tasks can be updated via Timesheet entries, with time-by-day for each task and remaining hour estimates</a:t>
            </a:r>
          </a:p>
          <a:p>
            <a:endParaRPr lang="en-US" dirty="0"/>
          </a:p>
          <a:p>
            <a:r>
              <a:rPr lang="en-US" dirty="0"/>
              <a:t>Time is approved by the PM and feeds back into the project plan, adjusting schedules accordingly</a:t>
            </a:r>
          </a:p>
          <a:p>
            <a:endParaRPr lang="en-US" dirty="0"/>
          </a:p>
        </p:txBody>
      </p:sp>
    </p:spTree>
    <p:extLst>
      <p:ext uri="{BB962C8B-B14F-4D97-AF65-F5344CB8AC3E}">
        <p14:creationId xmlns:p14="http://schemas.microsoft.com/office/powerpoint/2010/main" val="4251763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 Excel</a:t>
            </a:r>
          </a:p>
        </p:txBody>
      </p:sp>
      <p:sp>
        <p:nvSpPr>
          <p:cNvPr id="3" name="Content Placeholder 2"/>
          <p:cNvSpPr>
            <a:spLocks noGrp="1"/>
          </p:cNvSpPr>
          <p:nvPr>
            <p:ph idx="1"/>
          </p:nvPr>
        </p:nvSpPr>
        <p:spPr>
          <a:xfrm>
            <a:off x="0" y="2038136"/>
            <a:ext cx="6877156" cy="4306204"/>
          </a:xfrm>
        </p:spPr>
        <p:txBody>
          <a:bodyPr>
            <a:noAutofit/>
          </a:bodyPr>
          <a:lstStyle/>
          <a:p>
            <a:r>
              <a:rPr lang="en-US" sz="1600" dirty="0"/>
              <a:t>The Reporting options feel limitless based on our experience.  </a:t>
            </a:r>
          </a:p>
          <a:p>
            <a:r>
              <a:rPr lang="en-US" sz="1600" dirty="0"/>
              <a:t>The real question is what information to you need from it?</a:t>
            </a:r>
          </a:p>
          <a:p>
            <a:r>
              <a:rPr lang="en-US" sz="1600" dirty="0"/>
              <a:t>To get the ideas flowing we will showcase some common reports we have developed or seen.  This is done with Excel services connected to live data in Office 365 / PWA.</a:t>
            </a:r>
          </a:p>
          <a:p>
            <a:r>
              <a:rPr lang="en-US" sz="1600" dirty="0"/>
              <a:t>3</a:t>
            </a:r>
            <a:r>
              <a:rPr lang="en-US" sz="1600" baseline="30000" dirty="0"/>
              <a:t>rd</a:t>
            </a:r>
            <a:r>
              <a:rPr lang="en-US" sz="1600" dirty="0"/>
              <a:t> parties have even developed free “Report Packs” also shown here.</a:t>
            </a:r>
          </a:p>
          <a:p>
            <a:r>
              <a:rPr lang="en-US" sz="1600" dirty="0"/>
              <a:t>Common Reports</a:t>
            </a:r>
          </a:p>
          <a:p>
            <a:pPr lvl="1"/>
            <a:r>
              <a:rPr lang="en-US" sz="1400" dirty="0"/>
              <a:t>Resource Utilization Planned by Week – color coded</a:t>
            </a:r>
          </a:p>
          <a:p>
            <a:pPr lvl="1"/>
            <a:r>
              <a:rPr lang="en-US" sz="1400" dirty="0"/>
              <a:t>Hours used by person relative to capacity</a:t>
            </a:r>
          </a:p>
          <a:p>
            <a:pPr lvl="1"/>
            <a:r>
              <a:rPr lang="en-US" sz="1400" dirty="0"/>
              <a:t>Projects Near Completion</a:t>
            </a:r>
          </a:p>
          <a:p>
            <a:pPr lvl="1"/>
            <a:r>
              <a:rPr lang="en-US" sz="1400" dirty="0"/>
              <a:t>Projects by Cost Variance</a:t>
            </a:r>
          </a:p>
          <a:p>
            <a:pPr lvl="1"/>
            <a:r>
              <a:rPr lang="en-US" sz="1400" dirty="0"/>
              <a:t>Project Burn Rate with KPI indicators</a:t>
            </a:r>
          </a:p>
          <a:p>
            <a:pPr lvl="1"/>
            <a:r>
              <a:rPr lang="en-US" sz="1400" dirty="0"/>
              <a:t>Project Costs by Department, Type</a:t>
            </a:r>
          </a:p>
          <a:p>
            <a:pPr lvl="1"/>
            <a:r>
              <a:rPr lang="en-US" sz="1400" dirty="0"/>
              <a:t>Overdue Milestones</a:t>
            </a:r>
          </a:p>
          <a:p>
            <a:pPr lvl="1"/>
            <a:r>
              <a:rPr lang="en-US" sz="1400" dirty="0"/>
              <a:t>Issues and Risks dashboard</a:t>
            </a:r>
          </a:p>
          <a:p>
            <a:pPr lvl="1"/>
            <a:r>
              <a:rPr lang="en-US" sz="1400" dirty="0"/>
              <a:t>Custom Project Dashboard</a:t>
            </a:r>
          </a:p>
          <a:p>
            <a:endParaRPr lang="en-US" sz="1400" dirty="0"/>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Tree>
    <p:extLst>
      <p:ext uri="{BB962C8B-B14F-4D97-AF65-F5344CB8AC3E}">
        <p14:creationId xmlns:p14="http://schemas.microsoft.com/office/powerpoint/2010/main" val="225325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680321" y="2336873"/>
            <a:ext cx="11238052" cy="4230182"/>
          </a:xfrm>
        </p:spPr>
        <p:txBody>
          <a:bodyPr>
            <a:normAutofit/>
          </a:bodyPr>
          <a:lstStyle/>
          <a:p>
            <a:r>
              <a:rPr lang="en-US" dirty="0"/>
              <a:t>What are you using now for Project Management</a:t>
            </a:r>
          </a:p>
          <a:p>
            <a:r>
              <a:rPr lang="en-US" dirty="0"/>
              <a:t>What gaps are there in your tools or approach</a:t>
            </a:r>
          </a:p>
          <a:p>
            <a:r>
              <a:rPr lang="en-US" dirty="0"/>
              <a:t>Overview of Project Online Capabilities</a:t>
            </a:r>
          </a:p>
          <a:p>
            <a:pPr lvl="1"/>
            <a:r>
              <a:rPr lang="en-US" dirty="0"/>
              <a:t>Portfolio Management</a:t>
            </a:r>
          </a:p>
          <a:p>
            <a:pPr lvl="1"/>
            <a:r>
              <a:rPr lang="en-US" dirty="0"/>
              <a:t>Resource Management</a:t>
            </a:r>
          </a:p>
          <a:p>
            <a:pPr lvl="1"/>
            <a:r>
              <a:rPr lang="en-US" dirty="0"/>
              <a:t>Project Management</a:t>
            </a:r>
          </a:p>
          <a:p>
            <a:pPr lvl="1"/>
            <a:r>
              <a:rPr lang="en-US" dirty="0"/>
              <a:t>Reporting</a:t>
            </a:r>
          </a:p>
          <a:p>
            <a:pPr lvl="1"/>
            <a:r>
              <a:rPr lang="en-US" dirty="0"/>
              <a:t>End User Task Management</a:t>
            </a:r>
          </a:p>
          <a:p>
            <a:pPr lvl="1"/>
            <a:r>
              <a:rPr lang="en-US" dirty="0"/>
              <a:t>Future State</a:t>
            </a:r>
          </a:p>
          <a:p>
            <a:r>
              <a:rPr lang="en-US" dirty="0"/>
              <a:t>Lots of Information – Not a Deep Dive - Please stop us and ask questions if we move too fast</a:t>
            </a:r>
          </a:p>
          <a:p>
            <a:pPr lvl="1"/>
            <a:endParaRPr lang="en-US" dirty="0"/>
          </a:p>
        </p:txBody>
      </p:sp>
    </p:spTree>
    <p:extLst>
      <p:ext uri="{BB962C8B-B14F-4D97-AF65-F5344CB8AC3E}">
        <p14:creationId xmlns:p14="http://schemas.microsoft.com/office/powerpoint/2010/main" val="4095218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 Excel</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13" name="Picture 12"/>
          <p:cNvPicPr>
            <a:picLocks noChangeAspect="1"/>
          </p:cNvPicPr>
          <p:nvPr/>
        </p:nvPicPr>
        <p:blipFill>
          <a:blip r:embed="rId3"/>
          <a:stretch>
            <a:fillRect/>
          </a:stretch>
        </p:blipFill>
        <p:spPr>
          <a:xfrm>
            <a:off x="2128814" y="2728170"/>
            <a:ext cx="7826418" cy="3040643"/>
          </a:xfrm>
          <a:prstGeom prst="rect">
            <a:avLst/>
          </a:prstGeom>
        </p:spPr>
      </p:pic>
      <p:pic>
        <p:nvPicPr>
          <p:cNvPr id="14" name="Picture 13"/>
          <p:cNvPicPr>
            <a:picLocks noChangeAspect="1"/>
          </p:cNvPicPr>
          <p:nvPr/>
        </p:nvPicPr>
        <p:blipFill>
          <a:blip r:embed="rId4"/>
          <a:stretch>
            <a:fillRect/>
          </a:stretch>
        </p:blipFill>
        <p:spPr>
          <a:xfrm>
            <a:off x="2399322" y="2063533"/>
            <a:ext cx="6615637" cy="4653857"/>
          </a:xfrm>
          <a:prstGeom prst="rect">
            <a:avLst/>
          </a:prstGeom>
        </p:spPr>
      </p:pic>
      <p:pic>
        <p:nvPicPr>
          <p:cNvPr id="15" name="Picture 14"/>
          <p:cNvPicPr>
            <a:picLocks noChangeAspect="1"/>
          </p:cNvPicPr>
          <p:nvPr/>
        </p:nvPicPr>
        <p:blipFill>
          <a:blip r:embed="rId5"/>
          <a:stretch>
            <a:fillRect/>
          </a:stretch>
        </p:blipFill>
        <p:spPr>
          <a:xfrm>
            <a:off x="1672442" y="2648152"/>
            <a:ext cx="7834039" cy="3200677"/>
          </a:xfrm>
          <a:prstGeom prst="rect">
            <a:avLst/>
          </a:prstGeom>
        </p:spPr>
      </p:pic>
      <p:pic>
        <p:nvPicPr>
          <p:cNvPr id="16" name="Picture 15"/>
          <p:cNvPicPr>
            <a:picLocks noChangeAspect="1"/>
          </p:cNvPicPr>
          <p:nvPr/>
        </p:nvPicPr>
        <p:blipFill>
          <a:blip r:embed="rId6"/>
          <a:stretch>
            <a:fillRect/>
          </a:stretch>
        </p:blipFill>
        <p:spPr>
          <a:xfrm>
            <a:off x="967089" y="2182618"/>
            <a:ext cx="9480102" cy="4229467"/>
          </a:xfrm>
          <a:prstGeom prst="rect">
            <a:avLst/>
          </a:prstGeom>
        </p:spPr>
      </p:pic>
      <p:pic>
        <p:nvPicPr>
          <p:cNvPr id="17" name="Picture 16"/>
          <p:cNvPicPr>
            <a:picLocks noChangeAspect="1"/>
          </p:cNvPicPr>
          <p:nvPr/>
        </p:nvPicPr>
        <p:blipFill>
          <a:blip r:embed="rId7"/>
          <a:stretch>
            <a:fillRect/>
          </a:stretch>
        </p:blipFill>
        <p:spPr>
          <a:xfrm>
            <a:off x="1672442" y="2530032"/>
            <a:ext cx="7872142" cy="3238781"/>
          </a:xfrm>
          <a:prstGeom prst="rect">
            <a:avLst/>
          </a:prstGeom>
        </p:spPr>
      </p:pic>
      <p:pic>
        <p:nvPicPr>
          <p:cNvPr id="18" name="Picture 17"/>
          <p:cNvPicPr>
            <a:picLocks noChangeAspect="1"/>
          </p:cNvPicPr>
          <p:nvPr/>
        </p:nvPicPr>
        <p:blipFill>
          <a:blip r:embed="rId8"/>
          <a:stretch>
            <a:fillRect/>
          </a:stretch>
        </p:blipFill>
        <p:spPr>
          <a:xfrm>
            <a:off x="2175656" y="2011687"/>
            <a:ext cx="6281169" cy="4489537"/>
          </a:xfrm>
          <a:prstGeom prst="rect">
            <a:avLst/>
          </a:prstGeom>
        </p:spPr>
      </p:pic>
      <p:pic>
        <p:nvPicPr>
          <p:cNvPr id="19" name="Picture 18"/>
          <p:cNvPicPr>
            <a:picLocks noChangeAspect="1"/>
          </p:cNvPicPr>
          <p:nvPr/>
        </p:nvPicPr>
        <p:blipFill>
          <a:blip r:embed="rId5"/>
          <a:stretch>
            <a:fillRect/>
          </a:stretch>
        </p:blipFill>
        <p:spPr>
          <a:xfrm>
            <a:off x="1343521" y="2648151"/>
            <a:ext cx="7834039" cy="3200677"/>
          </a:xfrm>
          <a:prstGeom prst="rect">
            <a:avLst/>
          </a:prstGeom>
        </p:spPr>
      </p:pic>
      <p:pic>
        <p:nvPicPr>
          <p:cNvPr id="20" name="Picture 19"/>
          <p:cNvPicPr>
            <a:picLocks noChangeAspect="1"/>
          </p:cNvPicPr>
          <p:nvPr/>
        </p:nvPicPr>
        <p:blipFill>
          <a:blip r:embed="rId9"/>
          <a:stretch>
            <a:fillRect/>
          </a:stretch>
        </p:blipFill>
        <p:spPr>
          <a:xfrm>
            <a:off x="2032298" y="2070730"/>
            <a:ext cx="6272074" cy="4659861"/>
          </a:xfrm>
          <a:prstGeom prst="rect">
            <a:avLst/>
          </a:prstGeom>
        </p:spPr>
      </p:pic>
      <p:pic>
        <p:nvPicPr>
          <p:cNvPr id="21" name="Picture 20"/>
          <p:cNvPicPr>
            <a:picLocks noChangeAspect="1"/>
          </p:cNvPicPr>
          <p:nvPr/>
        </p:nvPicPr>
        <p:blipFill>
          <a:blip r:embed="rId10"/>
          <a:stretch>
            <a:fillRect/>
          </a:stretch>
        </p:blipFill>
        <p:spPr>
          <a:xfrm>
            <a:off x="2481049" y="2397658"/>
            <a:ext cx="5296359" cy="3985605"/>
          </a:xfrm>
          <a:prstGeom prst="rect">
            <a:avLst/>
          </a:prstGeom>
        </p:spPr>
      </p:pic>
    </p:spTree>
    <p:extLst>
      <p:ext uri="{BB962C8B-B14F-4D97-AF65-F5344CB8AC3E}">
        <p14:creationId xmlns:p14="http://schemas.microsoft.com/office/powerpoint/2010/main" val="9781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500"/>
                            </p:stCondLst>
                            <p:childTnLst>
                              <p:par>
                                <p:cTn id="54" presetID="10" presetClass="exit" presetSubtype="0" fill="hold" nodeType="after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500"/>
                            </p:stCondLst>
                            <p:childTnLst>
                              <p:par>
                                <p:cTn id="63" presetID="10" presetClass="exit" presetSubtype="0" fill="hold" nodeType="after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par>
                          <p:cTn id="71" fill="hold">
                            <p:stCondLst>
                              <p:cond delay="500"/>
                            </p:stCondLst>
                            <p:childTnLst>
                              <p:par>
                                <p:cTn id="72" presetID="10" presetClass="exit" presetSubtype="0" fill="hold" nodeType="afterEffect">
                                  <p:stCondLst>
                                    <p:cond delay="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 Power BI</a:t>
            </a:r>
          </a:p>
        </p:txBody>
      </p:sp>
      <p:sp>
        <p:nvSpPr>
          <p:cNvPr id="3" name="Content Placeholder 2"/>
          <p:cNvSpPr>
            <a:spLocks noGrp="1"/>
          </p:cNvSpPr>
          <p:nvPr>
            <p:ph idx="1"/>
          </p:nvPr>
        </p:nvSpPr>
        <p:spPr>
          <a:xfrm>
            <a:off x="-1" y="2018401"/>
            <a:ext cx="10479419" cy="4306204"/>
          </a:xfrm>
        </p:spPr>
        <p:txBody>
          <a:bodyPr>
            <a:noAutofit/>
          </a:bodyPr>
          <a:lstStyle/>
          <a:p>
            <a:r>
              <a:rPr lang="en-US" sz="1400" dirty="0"/>
              <a:t>Scheduling of Project data for use in Power BI – not live querying</a:t>
            </a:r>
          </a:p>
          <a:p>
            <a:r>
              <a:rPr lang="en-US" sz="1400" dirty="0"/>
              <a:t>Self-Service Analytics is a growing trend</a:t>
            </a:r>
          </a:p>
          <a:p>
            <a:r>
              <a:rPr lang="en-US" sz="1400" dirty="0"/>
              <a:t>Disconnected experience from live querying gives you some offline flexibility</a:t>
            </a:r>
          </a:p>
          <a:p>
            <a:r>
              <a:rPr lang="en-US" sz="1400" dirty="0"/>
              <a:t>Natural Language Querying</a:t>
            </a:r>
          </a:p>
          <a:p>
            <a:r>
              <a:rPr lang="en-US" sz="1400" dirty="0"/>
              <a:t>Targeted reports available on your schedule for a specific set of audiences</a:t>
            </a:r>
          </a:p>
          <a:p>
            <a:r>
              <a:rPr lang="en-US" sz="1400" dirty="0"/>
              <a:t>Drill-down capabilities</a:t>
            </a:r>
          </a:p>
          <a:p>
            <a:r>
              <a:rPr lang="en-US" sz="1400" dirty="0"/>
              <a:t>No access to PWA (and therefore licensing required) for these reports</a:t>
            </a:r>
          </a:p>
          <a:p>
            <a:r>
              <a:rPr lang="en-US" sz="1400" dirty="0"/>
              <a:t>Specify data you want to provide to users instead of letting them query anything they want via Excel Services.</a:t>
            </a:r>
          </a:p>
          <a:p>
            <a:r>
              <a:rPr lang="en-US" sz="1400" dirty="0"/>
              <a:t>A method to provide structure reports, dashboards, and constrained data elements to targeted users. (share only what you want)</a:t>
            </a:r>
          </a:p>
          <a:p>
            <a:r>
              <a:rPr lang="en-US" sz="1400" dirty="0"/>
              <a:t>Mobile-Friendly</a:t>
            </a:r>
          </a:p>
          <a:p>
            <a:r>
              <a:rPr lang="en-US" sz="1400" dirty="0"/>
              <a:t>Decreased dependency on Desktop applications &amp; versions (Excel)</a:t>
            </a:r>
          </a:p>
          <a:p>
            <a:r>
              <a:rPr lang="en-US" sz="1400" dirty="0"/>
              <a:t>Default reports included with the Power BI Pack for Project Online (Issues, Risks, Portfolio Status) + a Project </a:t>
            </a:r>
            <a:r>
              <a:rPr lang="en-US" sz="1400" dirty="0" err="1"/>
              <a:t>Dashbboard</a:t>
            </a:r>
            <a:endParaRPr lang="en-US" sz="1400" dirty="0"/>
          </a:p>
          <a:p>
            <a:r>
              <a:rPr lang="en-US" sz="1400" dirty="0"/>
              <a:t>Live Player: https://app.powerbi.com/view?r=eyJrIjoiMjc5ZGU3NWYtYmJmYy00M2EyLTgzYzUtNmIwOWFmMzc5OWY3IiwidCI6IjQyNDc0M2I3LTU3ZTctNGRiNi1iYmRkLTFiNDliMzcyZmNiYiIsImMiOjh9</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Tree>
    <p:extLst>
      <p:ext uri="{BB962C8B-B14F-4D97-AF65-F5344CB8AC3E}">
        <p14:creationId xmlns:p14="http://schemas.microsoft.com/office/powerpoint/2010/main" val="1475920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 Power BI</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5" name="Content Placeholder 4"/>
          <p:cNvPicPr>
            <a:picLocks noGrp="1" noChangeAspect="1"/>
          </p:cNvPicPr>
          <p:nvPr>
            <p:ph idx="1"/>
          </p:nvPr>
        </p:nvPicPr>
        <p:blipFill>
          <a:blip r:embed="rId3"/>
          <a:stretch>
            <a:fillRect/>
          </a:stretch>
        </p:blipFill>
        <p:spPr>
          <a:xfrm>
            <a:off x="2893928" y="2336800"/>
            <a:ext cx="5188120" cy="3598863"/>
          </a:xfrm>
        </p:spPr>
      </p:pic>
      <p:pic>
        <p:nvPicPr>
          <p:cNvPr id="7" name="Picture 6"/>
          <p:cNvPicPr>
            <a:picLocks noChangeAspect="1"/>
          </p:cNvPicPr>
          <p:nvPr/>
        </p:nvPicPr>
        <p:blipFill>
          <a:blip r:embed="rId4"/>
          <a:stretch>
            <a:fillRect/>
          </a:stretch>
        </p:blipFill>
        <p:spPr>
          <a:xfrm>
            <a:off x="1922378" y="2404442"/>
            <a:ext cx="7018628" cy="3612193"/>
          </a:xfrm>
          <a:prstGeom prst="rect">
            <a:avLst/>
          </a:prstGeom>
        </p:spPr>
      </p:pic>
      <p:pic>
        <p:nvPicPr>
          <p:cNvPr id="8" name="Picture 7"/>
          <p:cNvPicPr>
            <a:picLocks noChangeAspect="1"/>
          </p:cNvPicPr>
          <p:nvPr/>
        </p:nvPicPr>
        <p:blipFill>
          <a:blip r:embed="rId5"/>
          <a:stretch>
            <a:fillRect/>
          </a:stretch>
        </p:blipFill>
        <p:spPr>
          <a:xfrm>
            <a:off x="2817077" y="2141142"/>
            <a:ext cx="4900085" cy="2430991"/>
          </a:xfrm>
          <a:prstGeom prst="rect">
            <a:avLst/>
          </a:prstGeom>
        </p:spPr>
      </p:pic>
    </p:spTree>
    <p:extLst>
      <p:ext uri="{BB962C8B-B14F-4D97-AF65-F5344CB8AC3E}">
        <p14:creationId xmlns:p14="http://schemas.microsoft.com/office/powerpoint/2010/main" val="415635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End Users Get?</a:t>
            </a:r>
          </a:p>
        </p:txBody>
      </p:sp>
      <p:sp>
        <p:nvSpPr>
          <p:cNvPr id="3" name="Content Placeholder 2"/>
          <p:cNvSpPr>
            <a:spLocks noGrp="1"/>
          </p:cNvSpPr>
          <p:nvPr>
            <p:ph idx="1"/>
          </p:nvPr>
        </p:nvSpPr>
        <p:spPr>
          <a:xfrm>
            <a:off x="0" y="2038136"/>
            <a:ext cx="6877156" cy="4306204"/>
          </a:xfrm>
        </p:spPr>
        <p:txBody>
          <a:bodyPr>
            <a:noAutofit/>
          </a:bodyPr>
          <a:lstStyle/>
          <a:p>
            <a:r>
              <a:rPr lang="en-US" sz="1800" dirty="0"/>
              <a:t>The Good</a:t>
            </a:r>
          </a:p>
          <a:p>
            <a:pPr lvl="1"/>
            <a:r>
              <a:rPr lang="en-US" sz="1400" dirty="0"/>
              <a:t>Single Location for Timesheet, Task Updates, Requests, and Work</a:t>
            </a:r>
          </a:p>
          <a:p>
            <a:pPr lvl="1"/>
            <a:r>
              <a:rPr lang="en-US" sz="1400" dirty="0"/>
              <a:t>SharePoint Sites (templates recommended) for project collaboration</a:t>
            </a:r>
          </a:p>
          <a:p>
            <a:pPr lvl="1"/>
            <a:r>
              <a:rPr lang="en-US" sz="1400" dirty="0"/>
              <a:t>Issues, Risks, Documents in the site</a:t>
            </a:r>
          </a:p>
          <a:p>
            <a:r>
              <a:rPr lang="en-US" sz="1800" dirty="0"/>
              <a:t>The Bad</a:t>
            </a:r>
          </a:p>
          <a:p>
            <a:pPr lvl="1"/>
            <a:r>
              <a:rPr lang="en-US" sz="1400" dirty="0"/>
              <a:t>Still not a great story for the folks who work on tasks</a:t>
            </a:r>
          </a:p>
          <a:p>
            <a:pPr lvl="1"/>
            <a:r>
              <a:rPr lang="en-US" sz="1400" dirty="0"/>
              <a:t>Not really designed for work, it’s really about planning &amp; reporting</a:t>
            </a:r>
          </a:p>
          <a:p>
            <a:pPr lvl="1"/>
            <a:r>
              <a:rPr lang="en-US" sz="1400" dirty="0"/>
              <a:t>Microsoft has tools – but they are disconnected (Planner, OneNote, etc.)</a:t>
            </a:r>
          </a:p>
          <a:p>
            <a:r>
              <a:rPr lang="en-US" sz="1800" dirty="0"/>
              <a:t>The Future</a:t>
            </a:r>
          </a:p>
          <a:p>
            <a:pPr lvl="1"/>
            <a:r>
              <a:rPr lang="en-US" sz="1400" dirty="0"/>
              <a:t>We are getting a lot of feedback about this gap</a:t>
            </a:r>
          </a:p>
          <a:p>
            <a:pPr lvl="1"/>
            <a:r>
              <a:rPr lang="en-US" sz="1400" dirty="0"/>
              <a:t>We are building an integration and UI layer that will sit on this infrastructure</a:t>
            </a:r>
          </a:p>
          <a:p>
            <a:pPr lvl="1"/>
            <a:r>
              <a:rPr lang="en-US" sz="1400" dirty="0"/>
              <a:t>Designed to provide a Trello or Planner type experience for end-users, but capture all the data in PWA or the SharePoint Project Site</a:t>
            </a:r>
          </a:p>
          <a:p>
            <a:pPr lvl="1"/>
            <a:r>
              <a:rPr lang="en-US" sz="1400" dirty="0"/>
              <a:t>Provides a different view and daily work product for people that have to work on the tasks assigned in the project</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Tree>
    <p:extLst>
      <p:ext uri="{BB962C8B-B14F-4D97-AF65-F5344CB8AC3E}">
        <p14:creationId xmlns:p14="http://schemas.microsoft.com/office/powerpoint/2010/main" val="1635163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ProjectSphere</a:t>
            </a:r>
            <a:r>
              <a:rPr lang="en-US" dirty="0"/>
              <a:t> – Sneak Peek</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3" name="Content Placeholder 2"/>
          <p:cNvPicPr>
            <a:picLocks noGrp="1" noChangeAspect="1"/>
          </p:cNvPicPr>
          <p:nvPr>
            <p:ph idx="1"/>
          </p:nvPr>
        </p:nvPicPr>
        <p:blipFill>
          <a:blip r:embed="rId3"/>
          <a:stretch>
            <a:fillRect/>
          </a:stretch>
        </p:blipFill>
        <p:spPr>
          <a:xfrm>
            <a:off x="518966" y="2242207"/>
            <a:ext cx="5590171" cy="4192628"/>
          </a:xfrm>
        </p:spPr>
      </p:pic>
      <p:sp>
        <p:nvSpPr>
          <p:cNvPr id="7" name="TextBox 6"/>
          <p:cNvSpPr txBox="1"/>
          <p:nvPr/>
        </p:nvSpPr>
        <p:spPr>
          <a:xfrm>
            <a:off x="6559140" y="2242207"/>
            <a:ext cx="554951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Dashboard to display all projects users are currently working on</a:t>
            </a:r>
          </a:p>
          <a:p>
            <a:pPr marL="285750" indent="-285750">
              <a:buFont typeface="Arial" panose="020B0604020202020204" pitchFamily="34" charset="0"/>
              <a:buChar char="•"/>
            </a:pPr>
            <a:r>
              <a:rPr lang="en-US" dirty="0"/>
              <a:t>Cards w/Expansion to show completion, tasks, assigned users, and other metadata</a:t>
            </a:r>
          </a:p>
          <a:p>
            <a:pPr marL="285750" indent="-285750">
              <a:buFont typeface="Arial" panose="020B0604020202020204" pitchFamily="34" charset="0"/>
              <a:buChar char="•"/>
            </a:pPr>
            <a:r>
              <a:rPr lang="en-US" dirty="0"/>
              <a:t>Dashboard supports timesheet management as a replacement for navigating to Project Online</a:t>
            </a:r>
          </a:p>
          <a:p>
            <a:endParaRPr lang="en-US" dirty="0"/>
          </a:p>
        </p:txBody>
      </p:sp>
    </p:spTree>
    <p:extLst>
      <p:ext uri="{BB962C8B-B14F-4D97-AF65-F5344CB8AC3E}">
        <p14:creationId xmlns:p14="http://schemas.microsoft.com/office/powerpoint/2010/main" val="2549639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ProjectSphere</a:t>
            </a:r>
            <a:r>
              <a:rPr lang="en-US" dirty="0"/>
              <a:t> – Sneak Peek</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
        <p:nvSpPr>
          <p:cNvPr id="7" name="TextBox 6"/>
          <p:cNvSpPr txBox="1"/>
          <p:nvPr/>
        </p:nvSpPr>
        <p:spPr>
          <a:xfrm>
            <a:off x="6559140" y="2242207"/>
            <a:ext cx="5549516" cy="3416320"/>
          </a:xfrm>
          <a:prstGeom prst="rect">
            <a:avLst/>
          </a:prstGeom>
          <a:noFill/>
        </p:spPr>
        <p:txBody>
          <a:bodyPr wrap="square" rtlCol="0">
            <a:spAutoFit/>
          </a:bodyPr>
          <a:lstStyle/>
          <a:p>
            <a:pPr marL="285750" indent="-285750">
              <a:buFont typeface="Arial" panose="020B0604020202020204" pitchFamily="34" charset="0"/>
              <a:buChar char="•"/>
            </a:pPr>
            <a:r>
              <a:rPr lang="en-US" dirty="0"/>
              <a:t>Project Board</a:t>
            </a:r>
          </a:p>
          <a:p>
            <a:pPr marL="285750" indent="-285750">
              <a:buFont typeface="Arial" panose="020B0604020202020204" pitchFamily="34" charset="0"/>
              <a:buChar char="•"/>
            </a:pPr>
            <a:r>
              <a:rPr lang="en-US" dirty="0"/>
              <a:t>Customizable buckets</a:t>
            </a:r>
          </a:p>
          <a:p>
            <a:pPr marL="285750" indent="-285750">
              <a:buFont typeface="Arial" panose="020B0604020202020204" pitchFamily="34" charset="0"/>
              <a:buChar char="•"/>
            </a:pPr>
            <a:r>
              <a:rPr lang="en-US" dirty="0"/>
              <a:t>Tasks cards similar to Trello or Planner, but all data is directly connected to PWA or the SharePoint Project Site</a:t>
            </a:r>
          </a:p>
          <a:p>
            <a:pPr marL="285750" indent="-285750">
              <a:buFont typeface="Arial" panose="020B0604020202020204" pitchFamily="34" charset="0"/>
              <a:buChar char="•"/>
            </a:pPr>
            <a:r>
              <a:rPr lang="en-US" dirty="0"/>
              <a:t>Labels and Icons to show Activity, Discussion, Links/Attachments, and Time entry to each Task – including “new” notification</a:t>
            </a:r>
          </a:p>
          <a:p>
            <a:pPr marL="285750" indent="-285750">
              <a:buFont typeface="Arial" panose="020B0604020202020204" pitchFamily="34" charset="0"/>
              <a:buChar char="•"/>
            </a:pPr>
            <a:r>
              <a:rPr lang="en-US" dirty="0"/>
              <a:t>Discussion and Activity streams for the project</a:t>
            </a:r>
          </a:p>
          <a:p>
            <a:pPr marL="285750" indent="-285750">
              <a:buFont typeface="Arial" panose="020B0604020202020204" pitchFamily="34" charset="0"/>
              <a:buChar char="•"/>
            </a:pPr>
            <a:r>
              <a:rPr lang="en-US" dirty="0"/>
              <a:t>Filtering/grouping based on how END USERS want to work on tasks, not how a project is planned</a:t>
            </a:r>
          </a:p>
          <a:p>
            <a:endParaRPr lang="en-US" dirty="0"/>
          </a:p>
        </p:txBody>
      </p:sp>
      <p:pic>
        <p:nvPicPr>
          <p:cNvPr id="5" name="Content Placeholder 4"/>
          <p:cNvPicPr>
            <a:picLocks noGrp="1" noChangeAspect="1"/>
          </p:cNvPicPr>
          <p:nvPr>
            <p:ph idx="1"/>
          </p:nvPr>
        </p:nvPicPr>
        <p:blipFill>
          <a:blip r:embed="rId3"/>
          <a:stretch>
            <a:fillRect/>
          </a:stretch>
        </p:blipFill>
        <p:spPr>
          <a:xfrm>
            <a:off x="1377516" y="2242207"/>
            <a:ext cx="4941465" cy="4130757"/>
          </a:xfrm>
        </p:spPr>
      </p:pic>
    </p:spTree>
    <p:extLst>
      <p:ext uri="{BB962C8B-B14F-4D97-AF65-F5344CB8AC3E}">
        <p14:creationId xmlns:p14="http://schemas.microsoft.com/office/powerpoint/2010/main" val="3598750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
        <p:nvSpPr>
          <p:cNvPr id="7" name="TextBox 6"/>
          <p:cNvSpPr txBox="1"/>
          <p:nvPr/>
        </p:nvSpPr>
        <p:spPr>
          <a:xfrm>
            <a:off x="6559140" y="2242207"/>
            <a:ext cx="5549516" cy="4801314"/>
          </a:xfrm>
          <a:prstGeom prst="rect">
            <a:avLst/>
          </a:prstGeom>
          <a:noFill/>
        </p:spPr>
        <p:txBody>
          <a:bodyPr wrap="square" rtlCol="0">
            <a:spAutoFit/>
          </a:bodyPr>
          <a:lstStyle/>
          <a:p>
            <a:pPr marL="285750" indent="-285750">
              <a:buFont typeface="Arial" panose="020B0604020202020204" pitchFamily="34" charset="0"/>
              <a:buChar char="•"/>
            </a:pPr>
            <a:r>
              <a:rPr lang="en-US" dirty="0"/>
              <a:t>Entire Plan View</a:t>
            </a:r>
          </a:p>
          <a:p>
            <a:pPr marL="285750" indent="-285750">
              <a:buFont typeface="Arial" panose="020B0604020202020204" pitchFamily="34" charset="0"/>
              <a:buChar char="•"/>
            </a:pPr>
            <a:r>
              <a:rPr lang="en-US" dirty="0"/>
              <a:t>Allow for a different way for users to view a whole plan</a:t>
            </a:r>
          </a:p>
          <a:p>
            <a:pPr marL="285750" indent="-285750">
              <a:buFont typeface="Arial" panose="020B0604020202020204" pitchFamily="34" charset="0"/>
              <a:buChar char="•"/>
            </a:pPr>
            <a:r>
              <a:rPr lang="en-US" dirty="0"/>
              <a:t>Quickly expand collapse, but see relevant information on the task cards while also seeing context and dependencies</a:t>
            </a:r>
          </a:p>
          <a:p>
            <a:pPr marL="285750" indent="-285750">
              <a:buFont typeface="Arial" panose="020B0604020202020204" pitchFamily="34" charset="0"/>
              <a:buChar char="•"/>
            </a:pPr>
            <a:r>
              <a:rPr lang="en-US" dirty="0"/>
              <a:t>Show milestones and subtasks</a:t>
            </a:r>
          </a:p>
          <a:p>
            <a:pPr marL="285750" indent="-285750">
              <a:buFont typeface="Arial" panose="020B0604020202020204" pitchFamily="34" charset="0"/>
              <a:buChar char="•"/>
            </a:pPr>
            <a:r>
              <a:rPr lang="en-US" dirty="0"/>
              <a:t>Open and review task cards/tabs right from the main screen</a:t>
            </a:r>
          </a:p>
          <a:p>
            <a:pPr marL="285750" indent="-285750">
              <a:buFont typeface="Arial" panose="020B0604020202020204" pitchFamily="34" charset="0"/>
              <a:buChar char="•"/>
            </a:pPr>
            <a:r>
              <a:rPr lang="en-US" dirty="0"/>
              <a:t>Zooming in and out will show more or less plan and the task cards change in size based on your zoom</a:t>
            </a:r>
          </a:p>
          <a:p>
            <a:pPr marL="285750" indent="-285750">
              <a:buFont typeface="Arial" panose="020B0604020202020204" pitchFamily="34" charset="0"/>
              <a:buChar char="•"/>
            </a:pPr>
            <a:r>
              <a:rPr lang="en-US" dirty="0"/>
              <a:t>Filter to only show cards important to you right now, and have everything else fade to transparent.</a:t>
            </a:r>
          </a:p>
          <a:p>
            <a:pPr marL="285750" indent="-285750">
              <a:buFont typeface="Arial" panose="020B0604020202020204" pitchFamily="34" charset="0"/>
              <a:buChar char="•"/>
            </a:pPr>
            <a:endParaRPr lang="en-US" dirty="0"/>
          </a:p>
          <a:p>
            <a:endParaRPr lang="en-US" dirty="0"/>
          </a:p>
        </p:txBody>
      </p:sp>
      <p:pic>
        <p:nvPicPr>
          <p:cNvPr id="5" name="Content Placeholder 4"/>
          <p:cNvPicPr>
            <a:picLocks noGrp="1" noChangeAspect="1"/>
          </p:cNvPicPr>
          <p:nvPr>
            <p:ph idx="1"/>
          </p:nvPr>
        </p:nvPicPr>
        <p:blipFill>
          <a:blip r:embed="rId3"/>
          <a:stretch>
            <a:fillRect/>
          </a:stretch>
        </p:blipFill>
        <p:spPr>
          <a:xfrm>
            <a:off x="1777779" y="36121"/>
            <a:ext cx="4407877" cy="6821879"/>
          </a:xfrm>
        </p:spPr>
      </p:pic>
      <p:pic>
        <p:nvPicPr>
          <p:cNvPr id="8" name="Picture 7"/>
          <p:cNvPicPr>
            <a:picLocks noChangeAspect="1"/>
          </p:cNvPicPr>
          <p:nvPr/>
        </p:nvPicPr>
        <p:blipFill>
          <a:blip r:embed="rId4"/>
          <a:stretch>
            <a:fillRect/>
          </a:stretch>
        </p:blipFill>
        <p:spPr>
          <a:xfrm>
            <a:off x="0" y="0"/>
            <a:ext cx="6512047" cy="6858000"/>
          </a:xfrm>
          <a:prstGeom prst="rect">
            <a:avLst/>
          </a:prstGeom>
        </p:spPr>
      </p:pic>
    </p:spTree>
    <p:extLst>
      <p:ext uri="{BB962C8B-B14F-4D97-AF65-F5344CB8AC3E}">
        <p14:creationId xmlns:p14="http://schemas.microsoft.com/office/powerpoint/2010/main" val="289485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ProjectSphere</a:t>
            </a:r>
            <a:r>
              <a:rPr lang="en-US" dirty="0"/>
              <a:t> – Sneak Peek</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sp>
        <p:nvSpPr>
          <p:cNvPr id="7" name="TextBox 6"/>
          <p:cNvSpPr txBox="1"/>
          <p:nvPr/>
        </p:nvSpPr>
        <p:spPr>
          <a:xfrm>
            <a:off x="6559140" y="2242207"/>
            <a:ext cx="5549516" cy="5355312"/>
          </a:xfrm>
          <a:prstGeom prst="rect">
            <a:avLst/>
          </a:prstGeom>
          <a:noFill/>
        </p:spPr>
        <p:txBody>
          <a:bodyPr wrap="square" rtlCol="0">
            <a:spAutoFit/>
          </a:bodyPr>
          <a:lstStyle/>
          <a:p>
            <a:pPr marL="285750" indent="-285750">
              <a:buFont typeface="Arial" panose="020B0604020202020204" pitchFamily="34" charset="0"/>
              <a:buChar char="•"/>
            </a:pPr>
            <a:r>
              <a:rPr lang="en-US" dirty="0"/>
              <a:t>Expanded Task Card</a:t>
            </a:r>
          </a:p>
          <a:p>
            <a:pPr marL="285750" indent="-285750">
              <a:buFont typeface="Arial" panose="020B0604020202020204" pitchFamily="34" charset="0"/>
              <a:buChar char="•"/>
            </a:pPr>
            <a:r>
              <a:rPr lang="en-US" dirty="0"/>
              <a:t>Image, Description, Checklist, Task Activity details</a:t>
            </a:r>
          </a:p>
          <a:p>
            <a:pPr marL="285750" indent="-285750">
              <a:buFont typeface="Arial" panose="020B0604020202020204" pitchFamily="34" charset="0"/>
              <a:buChar char="•"/>
            </a:pPr>
            <a:r>
              <a:rPr lang="en-US" dirty="0"/>
              <a:t>Bucket, Status, Assignment</a:t>
            </a:r>
          </a:p>
          <a:p>
            <a:pPr marL="285750" indent="-285750">
              <a:buFont typeface="Arial" panose="020B0604020202020204" pitchFamily="34" charset="0"/>
              <a:buChar char="•"/>
            </a:pPr>
            <a:r>
              <a:rPr lang="en-US" dirty="0"/>
              <a:t>Full activity details</a:t>
            </a:r>
          </a:p>
          <a:p>
            <a:pPr marL="285750" indent="-285750">
              <a:buFont typeface="Arial" panose="020B0604020202020204" pitchFamily="34" charset="0"/>
              <a:buChar char="•"/>
            </a:pPr>
            <a:r>
              <a:rPr lang="en-US" dirty="0"/>
              <a:t>Comments / Discussions per Task</a:t>
            </a:r>
          </a:p>
          <a:p>
            <a:pPr marL="285750" indent="-285750">
              <a:buFont typeface="Arial" panose="020B0604020202020204" pitchFamily="34" charset="0"/>
              <a:buChar char="•"/>
            </a:pPr>
            <a:r>
              <a:rPr lang="en-US" dirty="0"/>
              <a:t>Attachments &amp; Links</a:t>
            </a:r>
          </a:p>
          <a:p>
            <a:pPr marL="285750" indent="-285750">
              <a:buFont typeface="Arial" panose="020B0604020202020204" pitchFamily="34" charset="0"/>
              <a:buChar char="•"/>
            </a:pPr>
            <a:r>
              <a:rPr lang="en-US" dirty="0"/>
              <a:t>Project Data to show time remaining per assignment, overall time spent/remaining, task timesheet management, and time entry history for the task</a:t>
            </a:r>
          </a:p>
          <a:p>
            <a:pPr marL="285750" indent="-285750">
              <a:buFont typeface="Arial" panose="020B0604020202020204" pitchFamily="34" charset="0"/>
              <a:buChar char="•"/>
            </a:pPr>
            <a:r>
              <a:rPr lang="en-US" dirty="0"/>
              <a:t>Designed to allow people working on projects to manage their tasks in their own way.</a:t>
            </a:r>
          </a:p>
          <a:p>
            <a:pPr marL="285750" indent="-285750">
              <a:buFont typeface="Arial" panose="020B0604020202020204" pitchFamily="34" charset="0"/>
              <a:buChar char="•"/>
            </a:pPr>
            <a:r>
              <a:rPr lang="en-US" dirty="0"/>
              <a:t>Keeps relevant data searchable and attached to the task (not in disparate systems)</a:t>
            </a:r>
          </a:p>
          <a:p>
            <a:pPr marL="285750" indent="-285750">
              <a:buFont typeface="Arial" panose="020B0604020202020204" pitchFamily="34" charset="0"/>
              <a:buChar char="•"/>
            </a:pPr>
            <a:r>
              <a:rPr lang="en-US" dirty="0"/>
              <a:t>All associated data lives in plain SharePoint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Content Placeholder 3"/>
          <p:cNvPicPr>
            <a:picLocks noGrp="1" noChangeAspect="1"/>
          </p:cNvPicPr>
          <p:nvPr>
            <p:ph idx="1"/>
          </p:nvPr>
        </p:nvPicPr>
        <p:blipFill>
          <a:blip r:embed="rId3"/>
          <a:stretch>
            <a:fillRect/>
          </a:stretch>
        </p:blipFill>
        <p:spPr>
          <a:xfrm>
            <a:off x="2177774" y="2022841"/>
            <a:ext cx="3575149" cy="4608591"/>
          </a:xfrm>
        </p:spPr>
      </p:pic>
      <p:pic>
        <p:nvPicPr>
          <p:cNvPr id="8" name="Picture 7"/>
          <p:cNvPicPr>
            <a:picLocks noChangeAspect="1"/>
          </p:cNvPicPr>
          <p:nvPr/>
        </p:nvPicPr>
        <p:blipFill>
          <a:blip r:embed="rId4"/>
          <a:stretch>
            <a:fillRect/>
          </a:stretch>
        </p:blipFill>
        <p:spPr>
          <a:xfrm>
            <a:off x="1238995" y="2127907"/>
            <a:ext cx="5320145" cy="6858000"/>
          </a:xfrm>
          <a:prstGeom prst="rect">
            <a:avLst/>
          </a:prstGeom>
        </p:spPr>
      </p:pic>
      <p:pic>
        <p:nvPicPr>
          <p:cNvPr id="9" name="Picture 8"/>
          <p:cNvPicPr>
            <a:picLocks noChangeAspect="1"/>
          </p:cNvPicPr>
          <p:nvPr/>
        </p:nvPicPr>
        <p:blipFill>
          <a:blip r:embed="rId5"/>
          <a:stretch>
            <a:fillRect/>
          </a:stretch>
        </p:blipFill>
        <p:spPr>
          <a:xfrm>
            <a:off x="614146" y="2127907"/>
            <a:ext cx="5320145" cy="6858000"/>
          </a:xfrm>
          <a:prstGeom prst="rect">
            <a:avLst/>
          </a:prstGeom>
        </p:spPr>
      </p:pic>
      <p:pic>
        <p:nvPicPr>
          <p:cNvPr id="11" name="Picture 10"/>
          <p:cNvPicPr>
            <a:picLocks noChangeAspect="1"/>
          </p:cNvPicPr>
          <p:nvPr/>
        </p:nvPicPr>
        <p:blipFill>
          <a:blip r:embed="rId6"/>
          <a:stretch>
            <a:fillRect/>
          </a:stretch>
        </p:blipFill>
        <p:spPr>
          <a:xfrm>
            <a:off x="2177774" y="2022841"/>
            <a:ext cx="4318224" cy="5566462"/>
          </a:xfrm>
          <a:prstGeom prst="rect">
            <a:avLst/>
          </a:prstGeom>
        </p:spPr>
      </p:pic>
    </p:spTree>
    <p:extLst>
      <p:ext uri="{BB962C8B-B14F-4D97-AF65-F5344CB8AC3E}">
        <p14:creationId xmlns:p14="http://schemas.microsoft.com/office/powerpoint/2010/main" val="41743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Questions</a:t>
            </a:r>
          </a:p>
        </p:txBody>
      </p:sp>
      <p:sp>
        <p:nvSpPr>
          <p:cNvPr id="3" name="Content Placeholder 2"/>
          <p:cNvSpPr>
            <a:spLocks noGrp="1"/>
          </p:cNvSpPr>
          <p:nvPr>
            <p:ph idx="1"/>
          </p:nvPr>
        </p:nvSpPr>
        <p:spPr>
          <a:xfrm>
            <a:off x="3885568" y="2285682"/>
            <a:ext cx="8111987" cy="4321835"/>
          </a:xfrm>
        </p:spPr>
        <p:txBody>
          <a:bodyPr>
            <a:noAutofit/>
          </a:bodyPr>
          <a:lstStyle/>
          <a:p>
            <a:r>
              <a:rPr lang="en-US" sz="3200" dirty="0"/>
              <a:t>Questions?</a:t>
            </a:r>
          </a:p>
          <a:p>
            <a:r>
              <a:rPr lang="en-US" sz="1800" dirty="0"/>
              <a:t>Ryan Thomas – </a:t>
            </a:r>
            <a:r>
              <a:rPr lang="en-US" sz="1800" dirty="0">
                <a:hlinkClick r:id="rId2"/>
              </a:rPr>
              <a:t>rthomas@timlinenterprises.com</a:t>
            </a:r>
            <a:endParaRPr lang="en-US" sz="1800" dirty="0"/>
          </a:p>
          <a:p>
            <a:r>
              <a:rPr lang="en-US" sz="1800" dirty="0"/>
              <a:t>Joe Piccirilli – </a:t>
            </a:r>
            <a:r>
              <a:rPr lang="en-US" sz="1800" dirty="0">
                <a:hlinkClick r:id="rId3"/>
              </a:rPr>
              <a:t>jpiccirilli@timlinenterprises.com</a:t>
            </a:r>
            <a:endParaRPr lang="en-US" sz="1800" dirty="0"/>
          </a:p>
          <a:p>
            <a:r>
              <a:rPr lang="en-US" sz="1800">
                <a:hlinkClick r:id="rId4"/>
              </a:rPr>
              <a:t>www.timlinenterprises.com</a:t>
            </a:r>
            <a:endParaRPr lang="en-US" sz="1800"/>
          </a:p>
          <a:p>
            <a:endParaRPr lang="en-US" sz="1800" dirty="0"/>
          </a:p>
          <a:p>
            <a:endParaRPr lang="en-US" sz="1800" dirty="0"/>
          </a:p>
          <a:p>
            <a:endParaRPr lang="en-US" sz="1800" dirty="0"/>
          </a:p>
        </p:txBody>
      </p:sp>
      <p:pic>
        <p:nvPicPr>
          <p:cNvPr id="5122" name="Picture 2" descr="http://www.almengineeringsolutions.co.uk/wp-content/uploads/2012/10/img-main11.jpg"/>
          <p:cNvPicPr>
            <a:picLocks noChangeAspect="1" noChangeArrowheads="1"/>
          </p:cNvPicPr>
          <p:nvPr/>
        </p:nvPicPr>
        <p:blipFill rotWithShape="1">
          <a:blip r:embed="rId5">
            <a:extLst>
              <a:ext uri="{28A0092B-C50C-407E-A947-70E740481C1C}">
                <a14:useLocalDpi xmlns:a14="http://schemas.microsoft.com/office/drawing/2010/main" val="0"/>
              </a:ext>
            </a:extLst>
          </a:blip>
          <a:srcRect l="23665" r="23119"/>
          <a:stretch/>
        </p:blipFill>
        <p:spPr bwMode="auto">
          <a:xfrm>
            <a:off x="243597" y="2903043"/>
            <a:ext cx="3548185" cy="24669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10667666" y="1101631"/>
            <a:ext cx="1524334" cy="384132"/>
          </a:xfrm>
          <a:prstGeom prst="rect">
            <a:avLst/>
          </a:prstGeom>
        </p:spPr>
      </p:pic>
    </p:spTree>
    <p:extLst>
      <p:ext uri="{BB962C8B-B14F-4D97-AF65-F5344CB8AC3E}">
        <p14:creationId xmlns:p14="http://schemas.microsoft.com/office/powerpoint/2010/main" val="29728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you doing now?</a:t>
            </a:r>
          </a:p>
        </p:txBody>
      </p:sp>
      <p:sp>
        <p:nvSpPr>
          <p:cNvPr id="3" name="Content Placeholder 2"/>
          <p:cNvSpPr>
            <a:spLocks noGrp="1"/>
          </p:cNvSpPr>
          <p:nvPr>
            <p:ph idx="1"/>
          </p:nvPr>
        </p:nvSpPr>
        <p:spPr/>
        <p:txBody>
          <a:bodyPr>
            <a:normAutofit fontScale="92500" lnSpcReduction="10000"/>
          </a:bodyPr>
          <a:lstStyle/>
          <a:p>
            <a:r>
              <a:rPr lang="en-US" sz="2800" dirty="0"/>
              <a:t>Current Office 365 Users?</a:t>
            </a:r>
          </a:p>
          <a:p>
            <a:r>
              <a:rPr lang="en-US" sz="2800" dirty="0"/>
              <a:t>Project Server (past or current)?</a:t>
            </a:r>
          </a:p>
          <a:p>
            <a:r>
              <a:rPr lang="en-US" sz="2800" dirty="0"/>
              <a:t>Online?</a:t>
            </a:r>
          </a:p>
          <a:p>
            <a:r>
              <a:rPr lang="en-US" sz="2800" dirty="0"/>
              <a:t>How do you handle projects now?</a:t>
            </a:r>
          </a:p>
          <a:p>
            <a:pPr lvl="1"/>
            <a:r>
              <a:rPr lang="en-US" sz="2400" dirty="0"/>
              <a:t>MS Project?</a:t>
            </a:r>
          </a:p>
          <a:p>
            <a:pPr lvl="1"/>
            <a:r>
              <a:rPr lang="en-US" sz="2400" dirty="0"/>
              <a:t>SP Team Sites?</a:t>
            </a:r>
          </a:p>
          <a:p>
            <a:pPr lvl="1"/>
            <a:r>
              <a:rPr lang="en-US" sz="2400" dirty="0"/>
              <a:t>Resources?</a:t>
            </a:r>
          </a:p>
          <a:p>
            <a:pPr lvl="1"/>
            <a:r>
              <a:rPr lang="en-US" sz="2400" dirty="0"/>
              <a:t>Portfolio Management?</a:t>
            </a:r>
          </a:p>
          <a:p>
            <a:pPr lvl="1"/>
            <a:r>
              <a:rPr lang="en-US" sz="2400" dirty="0"/>
              <a:t>Reporting? Costing?</a:t>
            </a:r>
          </a:p>
        </p:txBody>
      </p:sp>
      <p:pic>
        <p:nvPicPr>
          <p:cNvPr id="1026" name="Picture 2" descr="http://blog.cyberquill.com/wp-content/uploads/2014/04/hands-568x2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706" y="3517701"/>
            <a:ext cx="4509476" cy="211977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dk1"/>
          </a:lnRef>
          <a:fillRef idx="3">
            <a:schemeClr val="dk1"/>
          </a:fillRef>
          <a:effectRef idx="3">
            <a:schemeClr val="dk1"/>
          </a:effectRef>
          <a:fontRef idx="minor">
            <a:schemeClr val="lt1"/>
          </a:fontRef>
        </p:style>
      </p:pic>
      <p:pic>
        <p:nvPicPr>
          <p:cNvPr id="6" name="Picture 5"/>
          <p:cNvPicPr>
            <a:picLocks noChangeAspect="1"/>
          </p:cNvPicPr>
          <p:nvPr/>
        </p:nvPicPr>
        <p:blipFill>
          <a:blip r:embed="rId3"/>
          <a:stretch>
            <a:fillRect/>
          </a:stretch>
        </p:blipFill>
        <p:spPr>
          <a:xfrm>
            <a:off x="10667666" y="1101631"/>
            <a:ext cx="1524334" cy="384132"/>
          </a:xfrm>
          <a:prstGeom prst="rect">
            <a:avLst/>
          </a:prstGeom>
        </p:spPr>
      </p:pic>
    </p:spTree>
    <p:extLst>
      <p:ext uri="{BB962C8B-B14F-4D97-AF65-F5344CB8AC3E}">
        <p14:creationId xmlns:p14="http://schemas.microsoft.com/office/powerpoint/2010/main" val="229396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Gaps?</a:t>
            </a:r>
          </a:p>
        </p:txBody>
      </p:sp>
      <p:sp>
        <p:nvSpPr>
          <p:cNvPr id="3" name="Content Placeholder 2"/>
          <p:cNvSpPr>
            <a:spLocks noGrp="1"/>
          </p:cNvSpPr>
          <p:nvPr>
            <p:ph idx="1"/>
          </p:nvPr>
        </p:nvSpPr>
        <p:spPr>
          <a:xfrm>
            <a:off x="680321" y="2115123"/>
            <a:ext cx="9613861" cy="4664364"/>
          </a:xfrm>
        </p:spPr>
        <p:txBody>
          <a:bodyPr>
            <a:normAutofit fontScale="62500" lnSpcReduction="20000"/>
          </a:bodyPr>
          <a:lstStyle/>
          <a:p>
            <a:r>
              <a:rPr lang="en-US" sz="2800" dirty="0"/>
              <a:t>What needs are not being met by your current “solution”?</a:t>
            </a:r>
          </a:p>
          <a:p>
            <a:r>
              <a:rPr lang="en-US" sz="2800" dirty="0"/>
              <a:t>Resource Management?</a:t>
            </a:r>
          </a:p>
          <a:p>
            <a:r>
              <a:rPr lang="en-US" sz="2800" dirty="0"/>
              <a:t>Project pipelining and forecasting?</a:t>
            </a:r>
          </a:p>
          <a:p>
            <a:r>
              <a:rPr lang="en-US" sz="2800" dirty="0"/>
              <a:t>Visibility into utilization and availability?</a:t>
            </a:r>
          </a:p>
          <a:p>
            <a:r>
              <a:rPr lang="en-US" sz="2800" dirty="0"/>
              <a:t>Portfolio analysis / weighting &amp; decision management? </a:t>
            </a:r>
          </a:p>
          <a:p>
            <a:r>
              <a:rPr lang="en-US" sz="2800" dirty="0"/>
              <a:t>Task-based project planning?  Do you use MS Project?  Synch with Task List?  What do you do now?</a:t>
            </a:r>
          </a:p>
          <a:p>
            <a:r>
              <a:rPr lang="en-US" sz="2800" dirty="0"/>
              <a:t>Time sheet integration</a:t>
            </a:r>
          </a:p>
          <a:p>
            <a:r>
              <a:rPr lang="en-US" sz="2800" dirty="0"/>
              <a:t>Project costing and visibility</a:t>
            </a:r>
          </a:p>
          <a:p>
            <a:r>
              <a:rPr lang="en-US" sz="2800" dirty="0"/>
              <a:t>Flexible reporting on the data you need to understand project overruns, margins on jobs/engagements/sales/projects</a:t>
            </a:r>
          </a:p>
          <a:p>
            <a:r>
              <a:rPr lang="en-US" sz="2800" dirty="0"/>
              <a:t>Project Collaboration, organized documentation, structure, issues management and reporting?</a:t>
            </a:r>
          </a:p>
          <a:p>
            <a:r>
              <a:rPr lang="en-US" sz="2800" dirty="0"/>
              <a:t>How do your end-users interact with your tasks and plan right now?</a:t>
            </a:r>
          </a:p>
          <a:p>
            <a:r>
              <a:rPr lang="en-US" sz="2800" dirty="0"/>
              <a:t>What else???</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5" name="Picture 6" descr="https://media.licdn.com/mpr/mpr/shrinknp_400_400/AAEAAQAAAAAAAAVJAAAAJDFmNjM4YmE3LTNmYzAtNDYwNi04ZGFjLWM3ODdjYjYzYmI4Y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912" y="2115123"/>
            <a:ext cx="3102026" cy="248162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65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From the Top – What is it?</a:t>
            </a:r>
          </a:p>
        </p:txBody>
      </p:sp>
      <p:sp>
        <p:nvSpPr>
          <p:cNvPr id="3" name="Content Placeholder 2"/>
          <p:cNvSpPr>
            <a:spLocks noGrp="1"/>
          </p:cNvSpPr>
          <p:nvPr>
            <p:ph idx="1"/>
          </p:nvPr>
        </p:nvSpPr>
        <p:spPr>
          <a:xfrm>
            <a:off x="0" y="2038136"/>
            <a:ext cx="6877156" cy="4306204"/>
          </a:xfrm>
        </p:spPr>
        <p:txBody>
          <a:bodyPr>
            <a:noAutofit/>
          </a:bodyPr>
          <a:lstStyle/>
          <a:p>
            <a:r>
              <a:rPr lang="en-US" sz="2000" dirty="0"/>
              <a:t>Project Online License (for the PMs and Portfolio Managers)</a:t>
            </a:r>
          </a:p>
          <a:p>
            <a:pPr lvl="1"/>
            <a:r>
              <a:rPr lang="en-US" sz="1600" dirty="0"/>
              <a:t>Project Web App</a:t>
            </a:r>
          </a:p>
          <a:p>
            <a:pPr lvl="1"/>
            <a:r>
              <a:rPr lang="en-US" sz="1600" dirty="0"/>
              <a:t>Portfolio Management</a:t>
            </a:r>
          </a:p>
          <a:p>
            <a:pPr lvl="1"/>
            <a:r>
              <a:rPr lang="en-US" sz="1600" dirty="0"/>
              <a:t>Enterprise Resource Management</a:t>
            </a:r>
          </a:p>
          <a:p>
            <a:pPr lvl="1"/>
            <a:r>
              <a:rPr lang="en-US" sz="1600" dirty="0"/>
              <a:t>Demand Management</a:t>
            </a:r>
          </a:p>
          <a:p>
            <a:pPr lvl="1"/>
            <a:r>
              <a:rPr lang="en-US" sz="1600" dirty="0"/>
              <a:t>Robust Reporting (Excel &amp; Power BI)</a:t>
            </a:r>
          </a:p>
          <a:p>
            <a:pPr lvl="1"/>
            <a:r>
              <a:rPr lang="en-US" sz="1600" dirty="0"/>
              <a:t>MS Project x 5</a:t>
            </a:r>
          </a:p>
          <a:p>
            <a:pPr lvl="1"/>
            <a:r>
              <a:rPr lang="en-US" sz="1600" dirty="0"/>
              <a:t>Web and client project creation</a:t>
            </a:r>
          </a:p>
          <a:p>
            <a:pPr lvl="1"/>
            <a:r>
              <a:rPr lang="en-US" sz="1600" dirty="0"/>
              <a:t>Project Dashboard</a:t>
            </a:r>
          </a:p>
          <a:p>
            <a:pPr lvl="1"/>
            <a:r>
              <a:rPr lang="en-US" sz="1600" dirty="0"/>
              <a:t>Project Synchronization (SharePoint Project Sites &amp; MS Project Client)</a:t>
            </a:r>
          </a:p>
          <a:p>
            <a:pPr lvl="1"/>
            <a:r>
              <a:rPr lang="en-US" sz="1600" dirty="0"/>
              <a:t>Enterprise Issues Management</a:t>
            </a:r>
          </a:p>
          <a:p>
            <a:r>
              <a:rPr lang="en-US" sz="2000" dirty="0"/>
              <a:t>Project Essentials (for the folks who work on the tasks)</a:t>
            </a:r>
          </a:p>
          <a:p>
            <a:pPr lvl="1"/>
            <a:r>
              <a:rPr lang="en-US" sz="1600" dirty="0"/>
              <a:t>Task Management (centralized via PWA)</a:t>
            </a:r>
          </a:p>
          <a:p>
            <a:pPr lvl="1"/>
            <a:r>
              <a:rPr lang="en-US" sz="1600" dirty="0"/>
              <a:t>Timesheet &amp; tracking</a:t>
            </a:r>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1026" name="Picture 2" descr="http://www.programframework.com/_images/Products/ProjectOn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651" y="3008641"/>
            <a:ext cx="3581400" cy="12573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0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a:t>
            </a:r>
          </a:p>
        </p:txBody>
      </p:sp>
      <p:sp>
        <p:nvSpPr>
          <p:cNvPr id="3" name="Content Placeholder 2"/>
          <p:cNvSpPr>
            <a:spLocks noGrp="1"/>
          </p:cNvSpPr>
          <p:nvPr>
            <p:ph idx="1"/>
          </p:nvPr>
        </p:nvSpPr>
        <p:spPr>
          <a:xfrm>
            <a:off x="-13156" y="1992090"/>
            <a:ext cx="6434919" cy="4306204"/>
          </a:xfrm>
        </p:spPr>
        <p:txBody>
          <a:bodyPr>
            <a:noAutofit/>
          </a:bodyPr>
          <a:lstStyle/>
          <a:p>
            <a:r>
              <a:rPr lang="en-US" sz="1800" dirty="0"/>
              <a:t>How do we decide which projects to work on?</a:t>
            </a:r>
          </a:p>
          <a:p>
            <a:r>
              <a:rPr lang="en-US" sz="1800" dirty="0"/>
              <a:t>Evaluate their value based on organizational &amp; department objective</a:t>
            </a:r>
          </a:p>
          <a:p>
            <a:r>
              <a:rPr lang="en-US" sz="1800" dirty="0"/>
              <a:t>Drivers</a:t>
            </a:r>
          </a:p>
          <a:p>
            <a:pPr lvl="1"/>
            <a:r>
              <a:rPr lang="en-US" sz="1400" dirty="0"/>
              <a:t>Organizational priority</a:t>
            </a:r>
          </a:p>
          <a:p>
            <a:pPr lvl="1"/>
            <a:r>
              <a:rPr lang="en-US" sz="1400" dirty="0"/>
              <a:t>Impact</a:t>
            </a:r>
          </a:p>
          <a:p>
            <a:pPr lvl="1"/>
            <a:r>
              <a:rPr lang="en-US" sz="1400" dirty="0"/>
              <a:t>Department</a:t>
            </a:r>
          </a:p>
          <a:p>
            <a:r>
              <a:rPr lang="en-US" sz="1800" dirty="0"/>
              <a:t>Driver Prioritizations</a:t>
            </a:r>
          </a:p>
          <a:p>
            <a:pPr lvl="1"/>
            <a:r>
              <a:rPr lang="en-US" sz="1400" dirty="0"/>
              <a:t>Create a matrix of drivers with relative values</a:t>
            </a:r>
          </a:p>
          <a:p>
            <a:pPr lvl="1"/>
            <a:r>
              <a:rPr lang="en-US" sz="1400" dirty="0"/>
              <a:t>Multiple matrixes allows you to evaluate a set of projects against different sets of criteria</a:t>
            </a:r>
          </a:p>
          <a:p>
            <a:pPr lvl="1"/>
            <a:r>
              <a:rPr lang="en-US" sz="1400" dirty="0"/>
              <a:t>Example:  Marketing may take the same drivers and assign them a different relative weighting based on their own department goals</a:t>
            </a:r>
          </a:p>
          <a:p>
            <a:r>
              <a:rPr lang="en-US" sz="1600" dirty="0"/>
              <a:t>Analyze</a:t>
            </a:r>
          </a:p>
          <a:p>
            <a:pPr lvl="1"/>
            <a:r>
              <a:rPr lang="en-US" sz="1400" dirty="0"/>
              <a:t>Create an analysis based on departments, driver prioritization, included projects, cost options, and even resource capacity.</a:t>
            </a:r>
          </a:p>
          <a:p>
            <a:pPr lvl="1"/>
            <a:r>
              <a:rPr lang="en-US" sz="1400" dirty="0"/>
              <a:t>Any combination of the above can be included for an almost infinite number of possible ways to analyze a portfolio for recommendations.</a:t>
            </a:r>
          </a:p>
        </p:txBody>
      </p:sp>
      <p:pic>
        <p:nvPicPr>
          <p:cNvPr id="6" name="Picture 5"/>
          <p:cNvPicPr>
            <a:picLocks noChangeAspect="1"/>
          </p:cNvPicPr>
          <p:nvPr/>
        </p:nvPicPr>
        <p:blipFill>
          <a:blip r:embed="rId3"/>
          <a:stretch>
            <a:fillRect/>
          </a:stretch>
        </p:blipFill>
        <p:spPr>
          <a:xfrm>
            <a:off x="10667666" y="1101631"/>
            <a:ext cx="1524334" cy="384132"/>
          </a:xfrm>
          <a:prstGeom prst="rect">
            <a:avLst/>
          </a:prstGeom>
        </p:spPr>
      </p:pic>
      <p:sp>
        <p:nvSpPr>
          <p:cNvPr id="5" name="Rectangle 4"/>
          <p:cNvSpPr/>
          <p:nvPr/>
        </p:nvSpPr>
        <p:spPr>
          <a:xfrm>
            <a:off x="8135623" y="2590398"/>
            <a:ext cx="2198248" cy="369332"/>
          </a:xfrm>
          <a:prstGeom prst="rect">
            <a:avLst/>
          </a:prstGeom>
        </p:spPr>
        <p:txBody>
          <a:bodyPr wrap="square">
            <a:spAutoFit/>
          </a:bodyPr>
          <a:lstStyle/>
          <a:p>
            <a:r>
              <a:rPr lang="en-US" dirty="0"/>
              <a:t>Drivers in Action</a:t>
            </a:r>
          </a:p>
        </p:txBody>
      </p:sp>
      <p:pic>
        <p:nvPicPr>
          <p:cNvPr id="4" name="Picture 3"/>
          <p:cNvPicPr>
            <a:picLocks noChangeAspect="1"/>
          </p:cNvPicPr>
          <p:nvPr/>
        </p:nvPicPr>
        <p:blipFill>
          <a:blip r:embed="rId4"/>
          <a:stretch>
            <a:fillRect/>
          </a:stretch>
        </p:blipFill>
        <p:spPr>
          <a:xfrm>
            <a:off x="6434919" y="2959730"/>
            <a:ext cx="5599656" cy="2726425"/>
          </a:xfrm>
          <a:prstGeom prst="rect">
            <a:avLst/>
          </a:prstGeom>
        </p:spPr>
      </p:pic>
      <p:pic>
        <p:nvPicPr>
          <p:cNvPr id="7" name="Picture 6"/>
          <p:cNvPicPr>
            <a:picLocks noChangeAspect="1"/>
          </p:cNvPicPr>
          <p:nvPr/>
        </p:nvPicPr>
        <p:blipFill>
          <a:blip r:embed="rId5"/>
          <a:stretch>
            <a:fillRect/>
          </a:stretch>
        </p:blipFill>
        <p:spPr>
          <a:xfrm>
            <a:off x="6325565" y="3043282"/>
            <a:ext cx="5818363" cy="3564467"/>
          </a:xfrm>
          <a:prstGeom prst="rect">
            <a:avLst/>
          </a:prstGeom>
        </p:spPr>
      </p:pic>
    </p:spTree>
    <p:extLst>
      <p:ext uri="{BB962C8B-B14F-4D97-AF65-F5344CB8AC3E}">
        <p14:creationId xmlns:p14="http://schemas.microsoft.com/office/powerpoint/2010/main" val="37572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Analysis</a:t>
            </a:r>
          </a:p>
        </p:txBody>
      </p:sp>
      <p:sp>
        <p:nvSpPr>
          <p:cNvPr id="3" name="Content Placeholder 2"/>
          <p:cNvSpPr>
            <a:spLocks noGrp="1"/>
          </p:cNvSpPr>
          <p:nvPr>
            <p:ph idx="1"/>
          </p:nvPr>
        </p:nvSpPr>
        <p:spPr>
          <a:xfrm>
            <a:off x="0" y="2038136"/>
            <a:ext cx="6877156" cy="4306204"/>
          </a:xfrm>
        </p:spPr>
        <p:txBody>
          <a:bodyPr>
            <a:noAutofit/>
          </a:bodyPr>
          <a:lstStyle/>
          <a:p>
            <a:r>
              <a:rPr lang="en-US" sz="1800" dirty="0"/>
              <a:t>Analysis Views</a:t>
            </a:r>
          </a:p>
          <a:p>
            <a:r>
              <a:rPr lang="en-US" sz="1800" dirty="0"/>
              <a:t>Can include resources (existing or include N number of new hires</a:t>
            </a:r>
          </a:p>
          <a:p>
            <a:r>
              <a:rPr lang="en-US" sz="1800" dirty="0"/>
              <a:t>Re-run and compare scenarios</a:t>
            </a:r>
            <a:endParaRPr lang="en-US" sz="1400" dirty="0"/>
          </a:p>
        </p:txBody>
      </p:sp>
      <p:pic>
        <p:nvPicPr>
          <p:cNvPr id="6" name="Picture 5"/>
          <p:cNvPicPr>
            <a:picLocks noChangeAspect="1"/>
          </p:cNvPicPr>
          <p:nvPr/>
        </p:nvPicPr>
        <p:blipFill>
          <a:blip r:embed="rId2"/>
          <a:stretch>
            <a:fillRect/>
          </a:stretch>
        </p:blipFill>
        <p:spPr>
          <a:xfrm>
            <a:off x="10667666" y="1101631"/>
            <a:ext cx="1524334" cy="384132"/>
          </a:xfrm>
          <a:prstGeom prst="rect">
            <a:avLst/>
          </a:prstGeom>
        </p:spPr>
      </p:pic>
      <p:pic>
        <p:nvPicPr>
          <p:cNvPr id="4" name="Picture 3"/>
          <p:cNvPicPr>
            <a:picLocks noChangeAspect="1"/>
          </p:cNvPicPr>
          <p:nvPr/>
        </p:nvPicPr>
        <p:blipFill>
          <a:blip r:embed="rId3"/>
          <a:stretch>
            <a:fillRect/>
          </a:stretch>
        </p:blipFill>
        <p:spPr>
          <a:xfrm>
            <a:off x="3805535" y="3109658"/>
            <a:ext cx="8131245" cy="3596952"/>
          </a:xfrm>
          <a:prstGeom prst="rect">
            <a:avLst/>
          </a:prstGeom>
        </p:spPr>
      </p:pic>
      <p:pic>
        <p:nvPicPr>
          <p:cNvPr id="5" name="Picture 4"/>
          <p:cNvPicPr>
            <a:picLocks noChangeAspect="1"/>
          </p:cNvPicPr>
          <p:nvPr/>
        </p:nvPicPr>
        <p:blipFill>
          <a:blip r:embed="rId4"/>
          <a:stretch>
            <a:fillRect/>
          </a:stretch>
        </p:blipFill>
        <p:spPr>
          <a:xfrm>
            <a:off x="3595152" y="3013127"/>
            <a:ext cx="8446671" cy="3732066"/>
          </a:xfrm>
          <a:prstGeom prst="rect">
            <a:avLst/>
          </a:prstGeom>
        </p:spPr>
      </p:pic>
      <p:pic>
        <p:nvPicPr>
          <p:cNvPr id="7" name="Picture 6"/>
          <p:cNvPicPr>
            <a:picLocks noChangeAspect="1"/>
          </p:cNvPicPr>
          <p:nvPr/>
        </p:nvPicPr>
        <p:blipFill>
          <a:blip r:embed="rId5"/>
          <a:stretch>
            <a:fillRect/>
          </a:stretch>
        </p:blipFill>
        <p:spPr>
          <a:xfrm>
            <a:off x="3972314" y="3007095"/>
            <a:ext cx="7797685" cy="3738098"/>
          </a:xfrm>
          <a:prstGeom prst="rect">
            <a:avLst/>
          </a:prstGeom>
        </p:spPr>
      </p:pic>
    </p:spTree>
    <p:extLst>
      <p:ext uri="{BB962C8B-B14F-4D97-AF65-F5344CB8AC3E}">
        <p14:creationId xmlns:p14="http://schemas.microsoft.com/office/powerpoint/2010/main" val="28374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xit" presetSubtype="0" fill="hold" nodeType="afterEffect">
                                  <p:stCondLst>
                                    <p:cond delay="0"/>
                                  </p:stCondLst>
                                  <p:childTnLst>
                                    <p:animEffect transition="out" filter="fade">
                                      <p:cBhvr>
                                        <p:cTn id="24" dur="1000"/>
                                        <p:tgtEl>
                                          <p:spTgt spid="5"/>
                                        </p:tgtEl>
                                      </p:cBhvr>
                                    </p:animEffect>
                                    <p:set>
                                      <p:cBhvr>
                                        <p:cTn id="25"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 y="2038136"/>
            <a:ext cx="10453105" cy="4306204"/>
          </a:xfrm>
        </p:spPr>
        <p:txBody>
          <a:bodyPr>
            <a:noAutofit/>
          </a:bodyPr>
          <a:lstStyle/>
          <a:p>
            <a:r>
              <a:rPr lang="en-US" sz="1600" dirty="0"/>
              <a:t>How do we request and assign resources to projects efficiently?</a:t>
            </a:r>
          </a:p>
          <a:p>
            <a:r>
              <a:rPr lang="en-US" sz="1600" dirty="0"/>
              <a:t>We need to forecast availability by resource or resource type?  </a:t>
            </a:r>
          </a:p>
          <a:p>
            <a:r>
              <a:rPr lang="en-US" sz="1600" dirty="0"/>
              <a:t>Understand our resource constraints in advance</a:t>
            </a:r>
          </a:p>
          <a:p>
            <a:r>
              <a:rPr lang="en-US" sz="1600" dirty="0"/>
              <a:t>Ensure our folks are working, and know what they are working on</a:t>
            </a:r>
          </a:p>
          <a:p>
            <a:r>
              <a:rPr lang="en-US" sz="1600" dirty="0"/>
              <a:t>Visibility into how current project issues will impact resources for planned work</a:t>
            </a:r>
          </a:p>
          <a:p>
            <a:r>
              <a:rPr lang="en-US" sz="1600" dirty="0"/>
              <a:t>Features</a:t>
            </a:r>
          </a:p>
          <a:p>
            <a:pPr lvl="1"/>
            <a:r>
              <a:rPr lang="en-US" sz="1400" dirty="0"/>
              <a:t>Enterprise Resource Pool</a:t>
            </a:r>
          </a:p>
          <a:p>
            <a:pPr lvl="2"/>
            <a:r>
              <a:rPr lang="en-US" sz="1100" dirty="0"/>
              <a:t>All your resources centrally managed (external as well if desired)</a:t>
            </a:r>
          </a:p>
          <a:p>
            <a:pPr lvl="2"/>
            <a:r>
              <a:rPr lang="en-US" sz="1100" dirty="0"/>
              <a:t>Include default costing tables / rates</a:t>
            </a:r>
          </a:p>
          <a:p>
            <a:pPr lvl="1"/>
            <a:r>
              <a:rPr lang="en-US" sz="1400" dirty="0"/>
              <a:t>Generic Roles by type for placeholders, costing, and resource allocation analysis</a:t>
            </a:r>
          </a:p>
          <a:p>
            <a:pPr lvl="1"/>
            <a:r>
              <a:rPr lang="en-US" sz="1400" dirty="0"/>
              <a:t>Find individuals by type, view availability over a period, and assign to current generic role</a:t>
            </a:r>
          </a:p>
          <a:p>
            <a:pPr lvl="1"/>
            <a:r>
              <a:rPr lang="en-US" sz="1400" dirty="0"/>
              <a:t>Resource Requests &amp; Management</a:t>
            </a:r>
          </a:p>
          <a:p>
            <a:pPr lvl="1"/>
            <a:r>
              <a:rPr lang="en-US" sz="1400" dirty="0"/>
              <a:t>Resource Assignments</a:t>
            </a:r>
          </a:p>
          <a:p>
            <a:pPr lvl="1"/>
            <a:r>
              <a:rPr lang="en-US" sz="1400" dirty="0"/>
              <a:t>Capacity Planning</a:t>
            </a:r>
          </a:p>
          <a:p>
            <a:pPr lvl="2"/>
            <a:r>
              <a:rPr lang="en-US" sz="1100" dirty="0"/>
              <a:t>Heat Maps</a:t>
            </a:r>
            <a:endParaRPr lang="en-US" sz="1400" dirty="0"/>
          </a:p>
          <a:p>
            <a:endParaRPr lang="en-US" sz="1400" dirty="0"/>
          </a:p>
        </p:txBody>
      </p:sp>
      <p:pic>
        <p:nvPicPr>
          <p:cNvPr id="6" name="Picture 5"/>
          <p:cNvPicPr>
            <a:picLocks noChangeAspect="1"/>
          </p:cNvPicPr>
          <p:nvPr/>
        </p:nvPicPr>
        <p:blipFill>
          <a:blip r:embed="rId3"/>
          <a:stretch>
            <a:fillRect/>
          </a:stretch>
        </p:blipFill>
        <p:spPr>
          <a:xfrm>
            <a:off x="10667666" y="1101631"/>
            <a:ext cx="1524334" cy="384132"/>
          </a:xfrm>
          <a:prstGeom prst="rect">
            <a:avLst/>
          </a:prstGeom>
        </p:spPr>
      </p:pic>
      <p:pic>
        <p:nvPicPr>
          <p:cNvPr id="4" name="Picture 3"/>
          <p:cNvPicPr>
            <a:picLocks noChangeAspect="1"/>
          </p:cNvPicPr>
          <p:nvPr/>
        </p:nvPicPr>
        <p:blipFill>
          <a:blip r:embed="rId4"/>
          <a:stretch>
            <a:fillRect/>
          </a:stretch>
        </p:blipFill>
        <p:spPr>
          <a:xfrm>
            <a:off x="7732262" y="2408500"/>
            <a:ext cx="4198984" cy="2400508"/>
          </a:xfrm>
          <a:prstGeom prst="rect">
            <a:avLst/>
          </a:prstGeom>
        </p:spPr>
      </p:pic>
    </p:spTree>
    <p:extLst>
      <p:ext uri="{BB962C8B-B14F-4D97-AF65-F5344CB8AC3E}">
        <p14:creationId xmlns:p14="http://schemas.microsoft.com/office/powerpoint/2010/main" val="370506052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6946B8A48D604AAC9870BAC34F041E" ma:contentTypeVersion="9" ma:contentTypeDescription="Create a new document." ma:contentTypeScope="" ma:versionID="87f3b31dcec2487d8a200c14ab5c911e">
  <xsd:schema xmlns:xsd="http://www.w3.org/2001/XMLSchema" xmlns:xs="http://www.w3.org/2001/XMLSchema" xmlns:p="http://schemas.microsoft.com/office/2006/metadata/properties" xmlns:ns2="3e5b7fdf-9b1a-49ae-a660-7c2265004d9b" targetNamespace="http://schemas.microsoft.com/office/2006/metadata/properties" ma:root="true" ma:fieldsID="1f0795f11d2afd12c9aacaad80c967ea" ns2:_="">
    <xsd:import namespace="3e5b7fdf-9b1a-49ae-a660-7c2265004d9b"/>
    <xsd:element name="properties">
      <xsd:complexType>
        <xsd:sequence>
          <xsd:element name="documentManagement">
            <xsd:complexType>
              <xsd:all>
                <xsd:element ref="ns2:Speaker" minOccurs="0"/>
                <xsd:element ref="ns2:Session_x0020_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5b7fdf-9b1a-49ae-a660-7c2265004d9b" elementFormDefault="qualified">
    <xsd:import namespace="http://schemas.microsoft.com/office/2006/documentManagement/types"/>
    <xsd:import namespace="http://schemas.microsoft.com/office/infopath/2007/PartnerControls"/>
    <xsd:element name="Speaker" ma:index="8" nillable="true" ma:displayName="Speaker" ma:internalName="Speaker" ma:readOnly="false">
      <xsd:simpleType>
        <xsd:restriction base="dms:Text">
          <xsd:maxLength value="255"/>
        </xsd:restriction>
      </xsd:simpleType>
    </xsd:element>
    <xsd:element name="Session_x0020_Date" ma:index="9" nillable="true" ma:displayName="Session Date" ma:format="DateOnly" ma:internalName="Session_x0020_Date" ma:readOnly="false">
      <xsd:simpleType>
        <xsd:restriction base="dms:DateTim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 xmlns="3e5b7fdf-9b1a-49ae-a660-7c2265004d9b">Ryan Thomas and Joe Piccirilli</Speaker>
    <Session_x0020_Date xmlns="3e5b7fdf-9b1a-49ae-a660-7c2265004d9b">2016-09-15T04:00:00+00:00</Session_x0020_Date>
  </documentManagement>
</p:properties>
</file>

<file path=customXml/itemProps1.xml><?xml version="1.0" encoding="utf-8"?>
<ds:datastoreItem xmlns:ds="http://schemas.openxmlformats.org/officeDocument/2006/customXml" ds:itemID="{EE292F28-FC04-4523-91AA-88C91BA50833}">
  <ds:schemaRefs>
    <ds:schemaRef ds:uri="http://schemas.microsoft.com/sharepoint/v3/contenttype/forms"/>
  </ds:schemaRefs>
</ds:datastoreItem>
</file>

<file path=customXml/itemProps2.xml><?xml version="1.0" encoding="utf-8"?>
<ds:datastoreItem xmlns:ds="http://schemas.openxmlformats.org/officeDocument/2006/customXml" ds:itemID="{9C8E161C-C18F-4D19-9639-AB5C8E674FDA}"/>
</file>

<file path=customXml/itemProps3.xml><?xml version="1.0" encoding="utf-8"?>
<ds:datastoreItem xmlns:ds="http://schemas.openxmlformats.org/officeDocument/2006/customXml" ds:itemID="{84F98528-820B-4FC5-9214-86AF620B06B6}">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75199f84-8707-48ae-9739-a3f4638d0b22"/>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TM04033917[[fn=Berlin]]</Template>
  <TotalTime>2850</TotalTime>
  <Words>2346</Words>
  <Application>Microsoft Office PowerPoint</Application>
  <PresentationFormat>Widescreen</PresentationFormat>
  <Paragraphs>272</Paragraphs>
  <Slides>38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Trebuchet MS</vt:lpstr>
      <vt:lpstr>Berlin</vt:lpstr>
      <vt:lpstr>Project Portfolio Management in Office 365</vt:lpstr>
      <vt:lpstr>About Timlin</vt:lpstr>
      <vt:lpstr>Agenda</vt:lpstr>
      <vt:lpstr>What are you doing now?</vt:lpstr>
      <vt:lpstr>What are the Gaps?</vt:lpstr>
      <vt:lpstr>Start From the Top – What is it?</vt:lpstr>
      <vt:lpstr>Portfolio</vt:lpstr>
      <vt:lpstr>Portfolio Analysis</vt:lpstr>
      <vt:lpstr>Resources</vt:lpstr>
      <vt:lpstr>Resource Requests &amp; Management</vt:lpstr>
      <vt:lpstr>Resource Assignments</vt:lpstr>
      <vt:lpstr>Resource Capacity</vt:lpstr>
      <vt:lpstr>The Project Portfolio</vt:lpstr>
      <vt:lpstr>The Project Portfolio</vt:lpstr>
      <vt:lpstr>The Project Portfolio - View</vt:lpstr>
      <vt:lpstr>The Project Portfolio - View</vt:lpstr>
      <vt:lpstr>The Project Portfolio - Timeline</vt:lpstr>
      <vt:lpstr>Individual Projects</vt:lpstr>
      <vt:lpstr>Individual Projects – Project Types</vt:lpstr>
      <vt:lpstr>Individual Projects - Workflow</vt:lpstr>
      <vt:lpstr>Individual Projects – Project Detail Pages</vt:lpstr>
      <vt:lpstr>Individual Projects - Templates</vt:lpstr>
      <vt:lpstr>Individual Projects – Importing &amp; Connecting</vt:lpstr>
      <vt:lpstr>Individual Projects – “Ideation”</vt:lpstr>
      <vt:lpstr>Individual Projects – Custom Importer</vt:lpstr>
      <vt:lpstr>Individual Projects – Build Team</vt:lpstr>
      <vt:lpstr>SharePoint – Issue, Risk, &amp;Task Synchronization</vt:lpstr>
      <vt:lpstr>Timesheets &amp; Task Approvals</vt:lpstr>
      <vt:lpstr>Reporting - Excel</vt:lpstr>
      <vt:lpstr>Reporting - Excel</vt:lpstr>
      <vt:lpstr>Reporting – Power BI</vt:lpstr>
      <vt:lpstr>Reporting – Power BI</vt:lpstr>
      <vt:lpstr>What Do End Users Get?</vt:lpstr>
      <vt:lpstr>ProjectSphere – Sneak Peek</vt:lpstr>
      <vt:lpstr>ProjectSphere – Sneak Peek</vt:lpstr>
      <vt:lpstr>PowerPoint Presentation</vt:lpstr>
      <vt:lpstr>ProjectSphere – Sneak Peek</vt:lpstr>
      <vt:lpstr>Time for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Project Portfolio Management in Office 365</dc:title>
  <dc:creator>Jonathan Thomas</dc:creator>
  <cp:lastModifiedBy>Ryan Thomas</cp:lastModifiedBy>
  <cp:revision>151</cp:revision>
  <dcterms:created xsi:type="dcterms:W3CDTF">2016-06-27T13:54:33Z</dcterms:created>
  <dcterms:modified xsi:type="dcterms:W3CDTF">2016-09-15T19:37:57Z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0x010100D76946B8A48D604AAC9870BAC34F041E</vt:lpwstr>
  </property>
  <property fmtid="{D5CDD505-2E9C-101B-9397-08002B2CF9AE}" pid="3" name="URL">
    <vt:lpwstr/>
  </property>
</Properties>
</file>