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484" r:id="rId4"/>
  </p:sldMasterIdLst>
  <p:notesMasterIdLst>
    <p:notesMasterId r:id="rId37"/>
  </p:notesMasterIdLst>
  <p:handoutMasterIdLst>
    <p:handoutMasterId r:id="rId38"/>
  </p:handoutMasterIdLst>
  <p:sldIdLst>
    <p:sldId id="444" r:id="rId5"/>
    <p:sldId id="575" r:id="rId6"/>
    <p:sldId id="576" r:id="rId7"/>
    <p:sldId id="586" r:id="rId8"/>
    <p:sldId id="552" r:id="rId9"/>
    <p:sldId id="587" r:id="rId10"/>
    <p:sldId id="588" r:id="rId11"/>
    <p:sldId id="589" r:id="rId12"/>
    <p:sldId id="590" r:id="rId13"/>
    <p:sldId id="592" r:id="rId14"/>
    <p:sldId id="593" r:id="rId15"/>
    <p:sldId id="591" r:id="rId16"/>
    <p:sldId id="430" r:id="rId17"/>
    <p:sldId id="433" r:id="rId18"/>
    <p:sldId id="495" r:id="rId19"/>
    <p:sldId id="484" r:id="rId20"/>
    <p:sldId id="503" r:id="rId21"/>
    <p:sldId id="530" r:id="rId22"/>
    <p:sldId id="440" r:id="rId23"/>
    <p:sldId id="502" r:id="rId24"/>
    <p:sldId id="529" r:id="rId25"/>
    <p:sldId id="492" r:id="rId26"/>
    <p:sldId id="564" r:id="rId27"/>
    <p:sldId id="549" r:id="rId28"/>
    <p:sldId id="432" r:id="rId29"/>
    <p:sldId id="437" r:id="rId30"/>
    <p:sldId id="438" r:id="rId31"/>
    <p:sldId id="439" r:id="rId32"/>
    <p:sldId id="594" r:id="rId33"/>
    <p:sldId id="434" r:id="rId34"/>
    <p:sldId id="533" r:id="rId35"/>
    <p:sldId id="577" r:id="rId36"/>
  </p:sldIdLst>
  <p:sldSz cx="12188825"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Section" id="{D934914A-B8F2-4EFC-AFB5-C5688572717E}">
          <p14:sldIdLst>
            <p14:sldId id="444"/>
            <p14:sldId id="575"/>
            <p14:sldId id="576"/>
          </p14:sldIdLst>
        </p14:section>
        <p14:section name="Sponsor" id="{6C6BD630-4DD5-4D55-9BE1-17735BFCDDC9}">
          <p14:sldIdLst>
            <p14:sldId id="586"/>
          </p14:sldIdLst>
        </p14:section>
        <p14:section name="New Updates" id="{62A6176F-C05A-413A-8869-6154A14F999F}">
          <p14:sldIdLst>
            <p14:sldId id="552"/>
            <p14:sldId id="587"/>
            <p14:sldId id="588"/>
            <p14:sldId id="589"/>
            <p14:sldId id="590"/>
            <p14:sldId id="592"/>
            <p14:sldId id="593"/>
            <p14:sldId id="591"/>
          </p14:sldIdLst>
        </p14:section>
        <p14:section name="Presentation" id="{5B3E37D3-E9DB-450E-8BF6-70E0258AE114}">
          <p14:sldIdLst>
            <p14:sldId id="430"/>
            <p14:sldId id="433"/>
          </p14:sldIdLst>
        </p14:section>
        <p14:section name="Community Events" id="{5E88823F-1416-403E-A2E9-AE342F6A5FF5}">
          <p14:sldIdLst>
            <p14:sldId id="495"/>
            <p14:sldId id="484"/>
            <p14:sldId id="503"/>
            <p14:sldId id="530"/>
            <p14:sldId id="440"/>
            <p14:sldId id="502"/>
            <p14:sldId id="529"/>
            <p14:sldId id="492"/>
            <p14:sldId id="564"/>
            <p14:sldId id="549"/>
          </p14:sldIdLst>
        </p14:section>
        <p14:section name="Giving back" id="{A3306AAD-31B2-4ABC-BB02-AA8C84C92FCB}">
          <p14:sldIdLst>
            <p14:sldId id="432"/>
          </p14:sldIdLst>
        </p14:section>
        <p14:section name="Member Benefits" id="{6818BB7B-09CB-4098-A613-78DE7EC5DA1A}">
          <p14:sldIdLst>
            <p14:sldId id="437"/>
            <p14:sldId id="438"/>
            <p14:sldId id="439"/>
          </p14:sldIdLst>
        </p14:section>
        <p14:section name="Closing" id="{05D1B5F3-9E08-498A-8F19-C6CEE8661E1F}">
          <p14:sldIdLst>
            <p14:sldId id="594"/>
            <p14:sldId id="434"/>
            <p14:sldId id="533"/>
            <p14:sldId id="577"/>
          </p14:sldIdLst>
        </p14:section>
      </p14:sectionLst>
    </p:ext>
    <p:ext uri="{EFAFB233-063F-42B5-8137-9DF3F51BA10A}">
      <p15:sldGuideLst xmlns:p15="http://schemas.microsoft.com/office/powerpoint/2012/main">
        <p15:guide id="3" orient="horz" pos="595" userDrawn="1">
          <p15:clr>
            <a:srgbClr val="A4A3A4"/>
          </p15:clr>
        </p15:guide>
        <p15:guide id="4" orient="horz" pos="1230" userDrawn="1">
          <p15:clr>
            <a:srgbClr val="A4A3A4"/>
          </p15:clr>
        </p15:guide>
        <p15:guide id="7" orient="horz" pos="2160" userDrawn="1">
          <p15:clr>
            <a:srgbClr val="A4A3A4"/>
          </p15:clr>
        </p15:guide>
        <p15:guide id="8" orient="horz" pos="3861" userDrawn="1">
          <p15:clr>
            <a:srgbClr val="A4A3A4"/>
          </p15:clr>
        </p15:guide>
        <p15:guide id="9" orient="horz" pos="4110" userDrawn="1">
          <p15:clr>
            <a:srgbClr val="A4A3A4"/>
          </p15:clr>
        </p15:guide>
        <p15:guide id="10" pos="142" userDrawn="1">
          <p15:clr>
            <a:srgbClr val="A4A3A4"/>
          </p15:clr>
        </p15:guide>
        <p15:guide id="12" pos="7536" userDrawn="1">
          <p15:clr>
            <a:srgbClr val="A4A3A4"/>
          </p15:clr>
        </p15:guide>
        <p15:guide id="13" pos="324" userDrawn="1">
          <p15:clr>
            <a:srgbClr val="A4A3A4"/>
          </p15:clr>
        </p15:guide>
        <p15:guide id="15" pos="596" userDrawn="1">
          <p15:clr>
            <a:srgbClr val="A4A3A4"/>
          </p15:clr>
        </p15:guide>
        <p15:guide id="16" pos="7037" userDrawn="1">
          <p15:clr>
            <a:srgbClr val="A4A3A4"/>
          </p15:clr>
        </p15:guide>
        <p15:guide id="17" pos="3771" userDrawn="1">
          <p15:clr>
            <a:srgbClr val="A4A3A4"/>
          </p15:clr>
        </p15:guide>
        <p15:guide id="18" pos="2274" userDrawn="1">
          <p15:clr>
            <a:srgbClr val="A4A3A4"/>
          </p15:clr>
        </p15:guide>
        <p15:guide id="21" orient="horz" pos="913" userDrawn="1">
          <p15:clr>
            <a:srgbClr val="A4A3A4"/>
          </p15:clr>
        </p15:guide>
        <p15:guide id="23" pos="5427" userDrawn="1">
          <p15:clr>
            <a:srgbClr val="A4A3A4"/>
          </p15:clr>
        </p15:guide>
        <p15:guide id="24" pos="7354" userDrawn="1">
          <p15:clr>
            <a:srgbClr val="A4A3A4"/>
          </p15:clr>
        </p15:guide>
        <p15:guide id="25" pos="3907" userDrawn="1">
          <p15:clr>
            <a:srgbClr val="A4A3A4"/>
          </p15:clr>
        </p15:guide>
        <p15:guide id="26" pos="31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F50000"/>
    <a:srgbClr val="EB3C00"/>
    <a:srgbClr val="CDCDCD"/>
    <a:srgbClr val="D9D919"/>
    <a:srgbClr val="8DC63F"/>
    <a:srgbClr val="E6E8FA"/>
    <a:srgbClr val="A67D3D"/>
    <a:srgbClr val="4CB8FF"/>
    <a:srgbClr val="2A6C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6" autoAdjust="0"/>
    <p:restoredTop sz="96154" autoAdjust="0"/>
  </p:normalViewPr>
  <p:slideViewPr>
    <p:cSldViewPr snapToGrid="0">
      <p:cViewPr varScale="1">
        <p:scale>
          <a:sx n="95" d="100"/>
          <a:sy n="95" d="100"/>
        </p:scale>
        <p:origin x="63" y="162"/>
      </p:cViewPr>
      <p:guideLst>
        <p:guide orient="horz" pos="595"/>
        <p:guide orient="horz" pos="1230"/>
        <p:guide orient="horz" pos="2160"/>
        <p:guide orient="horz" pos="3861"/>
        <p:guide orient="horz" pos="4110"/>
        <p:guide pos="142"/>
        <p:guide pos="7536"/>
        <p:guide pos="324"/>
        <p:guide pos="596"/>
        <p:guide pos="7037"/>
        <p:guide pos="3771"/>
        <p:guide pos="2274"/>
        <p:guide orient="horz" pos="913"/>
        <p:guide pos="5427"/>
        <p:guide pos="7354"/>
        <p:guide pos="3907"/>
        <p:guide pos="316"/>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 d="1"/>
        <a:sy n="1" d="1"/>
      </p:scale>
      <p:origin x="0" y="0"/>
    </p:cViewPr>
  </p:sorterViewPr>
  <p:notesViewPr>
    <p:cSldViewPr snapToGrid="0" showGuides="1">
      <p:cViewPr varScale="1">
        <p:scale>
          <a:sx n="69" d="100"/>
          <a:sy n="69" d="100"/>
        </p:scale>
        <p:origin x="2166" y="5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1" y="0"/>
            <a:ext cx="3773347" cy="457200"/>
          </a:xfrm>
          <a:prstGeom prst="rect">
            <a:avLst/>
          </a:prstGeom>
        </p:spPr>
        <p:txBody>
          <a:bodyPr vert="horz" lIns="91440" tIns="45720" rIns="91440" bIns="45720" rtlCol="0"/>
          <a:lstStyle>
            <a:lvl1pPr algn="l">
              <a:defRPr sz="1200"/>
            </a:lvl1pPr>
          </a:lstStyle>
          <a:p>
            <a:endParaRPr lang="en-US" dirty="0"/>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t>‹#›</a:t>
            </a:fld>
            <a:endParaRPr lang="en-US" dirty="0"/>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969147" y="82953"/>
            <a:ext cx="1798324" cy="748493"/>
          </a:xfrm>
          <a:prstGeom prst="rect">
            <a:avLst/>
          </a:prstGeom>
        </p:spPr>
      </p:pic>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Slide Image Placeholder 8"/>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vl1pPr>
          </a:lstStyle>
          <a:p>
            <a:fld id="{B4008EB6-D09E-4580-8CD6-DDB14511944F}" type="slidenum">
              <a:rPr lang="en-US" smtClean="0"/>
              <a:t>‹#›</a:t>
            </a:fld>
            <a:endParaRPr lang="en-US" dirty="0"/>
          </a:p>
        </p:txBody>
      </p:sp>
      <p:sp>
        <p:nvSpPr>
          <p:cNvPr id="14"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3" rtl="0" eaLnBrk="1" latinLnBrk="0" hangingPunct="1">
      <a:lnSpc>
        <a:spcPct val="90000"/>
      </a:lnSpc>
      <a:spcAft>
        <a:spcPts val="333"/>
      </a:spcAft>
      <a:defRPr sz="900" kern="1200">
        <a:solidFill>
          <a:schemeClr val="tx1"/>
        </a:solidFill>
        <a:latin typeface="Segoe UI Light"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008EB6-D09E-4580-8CD6-DDB14511944F}" type="slidenum">
              <a:rPr lang="en-US" smtClean="0"/>
              <a:t>1</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2808994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008EB6-D09E-4580-8CD6-DDB14511944F}" type="slidenum">
              <a:rPr lang="en-US" smtClean="0"/>
              <a:t>19</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2415041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008EB6-D09E-4580-8CD6-DDB14511944F}" type="slidenum">
              <a:rPr lang="en-US" smtClean="0"/>
              <a:t>20</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2304518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008EB6-D09E-4580-8CD6-DDB14511944F}" type="slidenum">
              <a:rPr lang="en-US" smtClean="0"/>
              <a:t>21</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493665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008EB6-D09E-4580-8CD6-DDB14511944F}" type="slidenum">
              <a:rPr lang="en-US" smtClean="0"/>
              <a:t>22</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1431684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008EB6-D09E-4580-8CD6-DDB14511944F}" type="slidenum">
              <a:rPr lang="en-US" smtClean="0"/>
              <a:t>24</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3001869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008EB6-D09E-4580-8CD6-DDB14511944F}" type="slidenum">
              <a:rPr lang="en-US" smtClean="0"/>
              <a:t>25</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3428804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working as of 4.3.16</a:t>
            </a:r>
          </a:p>
        </p:txBody>
      </p:sp>
      <p:sp>
        <p:nvSpPr>
          <p:cNvPr id="4" name="Slide Number Placeholder 3"/>
          <p:cNvSpPr>
            <a:spLocks noGrp="1"/>
          </p:cNvSpPr>
          <p:nvPr>
            <p:ph type="sldNum" sz="quarter" idx="10"/>
          </p:nvPr>
        </p:nvSpPr>
        <p:spPr/>
        <p:txBody>
          <a:bodyPr/>
          <a:lstStyle/>
          <a:p>
            <a:fld id="{B4008EB6-D09E-4580-8CD6-DDB14511944F}" type="slidenum">
              <a:rPr lang="en-US" smtClean="0"/>
              <a:t>27</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2163595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008EB6-D09E-4580-8CD6-DDB14511944F}" type="slidenum">
              <a:rPr lang="en-US" smtClean="0"/>
              <a:t>28</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1630980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008EB6-D09E-4580-8CD6-DDB14511944F}" type="slidenum">
              <a:rPr lang="en-US" smtClean="0"/>
              <a:t>30</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35255659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1CC to Firebrand</a:t>
            </a:r>
          </a:p>
        </p:txBody>
      </p:sp>
      <p:sp>
        <p:nvSpPr>
          <p:cNvPr id="4" name="Slide Number Placeholder 3"/>
          <p:cNvSpPr>
            <a:spLocks noGrp="1"/>
          </p:cNvSpPr>
          <p:nvPr>
            <p:ph type="sldNum" sz="quarter" idx="10"/>
          </p:nvPr>
        </p:nvSpPr>
        <p:spPr/>
        <p:txBody>
          <a:bodyPr/>
          <a:lstStyle/>
          <a:p>
            <a:fld id="{B4008EB6-D09E-4580-8CD6-DDB14511944F}" type="slidenum">
              <a:rPr lang="en-US" smtClean="0"/>
              <a:t>32</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3870262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008EB6-D09E-4580-8CD6-DDB14511944F}" type="slidenum">
              <a:rPr lang="en-US" smtClean="0"/>
              <a:t>2</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2581358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008EB6-D09E-4580-8CD6-DDB14511944F}" type="slidenum">
              <a:rPr lang="en-US" smtClean="0"/>
              <a:t>3</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3123752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008EB6-D09E-4580-8CD6-DDB14511944F}" type="slidenum">
              <a:rPr lang="en-US" smtClean="0"/>
              <a:t>13</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1853306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008EB6-D09E-4580-8CD6-DDB14511944F}" type="slidenum">
              <a:rPr lang="en-US" smtClean="0"/>
              <a:t>14</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3203070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008EB6-D09E-4580-8CD6-DDB14511944F}" type="slidenum">
              <a:rPr lang="en-US" smtClean="0"/>
              <a:t>15</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2271078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008EB6-D09E-4580-8CD6-DDB14511944F}" type="slidenum">
              <a:rPr lang="en-US" smtClean="0"/>
              <a:t>16</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2445277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008EB6-D09E-4580-8CD6-DDB14511944F}" type="slidenum">
              <a:rPr lang="en-US" smtClean="0"/>
              <a:t>17</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2086858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008EB6-D09E-4580-8CD6-DDB14511944F}" type="slidenum">
              <a:rPr lang="en-US" smtClean="0"/>
              <a:t>18</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1206182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CAB606-9634-4D3A-8E5A-371E3B1C0C17}" type="datetime1">
              <a:rPr lang="en-US" smtClean="0"/>
              <a:t>9/15/2016</a:t>
            </a:fld>
            <a:endParaRPr lang="en-US"/>
          </a:p>
        </p:txBody>
      </p:sp>
      <p:sp>
        <p:nvSpPr>
          <p:cNvPr id="5" name="Footer Placeholder 4"/>
          <p:cNvSpPr>
            <a:spLocks noGrp="1"/>
          </p:cNvSpPr>
          <p:nvPr>
            <p:ph type="ftr" sz="quarter" idx="11"/>
          </p:nvPr>
        </p:nvSpPr>
        <p:spPr/>
        <p:txBody>
          <a:bodyPr/>
          <a:lstStyle/>
          <a:p>
            <a:r>
              <a:rPr lang="en-US"/>
              <a:t>Bos365 Presentations: http://1drv.ms/1MpIDUa </a:t>
            </a:r>
          </a:p>
        </p:txBody>
      </p:sp>
      <p:sp>
        <p:nvSpPr>
          <p:cNvPr id="6" name="Slide Number Placeholder 5"/>
          <p:cNvSpPr>
            <a:spLocks noGrp="1"/>
          </p:cNvSpPr>
          <p:nvPr>
            <p:ph type="sldNum" sz="quarter" idx="12"/>
          </p:nvPr>
        </p:nvSpPr>
        <p:spPr/>
        <p:txBody>
          <a:bodyPr/>
          <a:lstStyle/>
          <a:p>
            <a:fld id="{A8260A71-09D3-4074-911B-C962C44F3BD9}" type="slidenum">
              <a:rPr lang="en-US" smtClean="0"/>
              <a:pPr/>
              <a:t>‹#›</a:t>
            </a:fld>
            <a:endParaRPr lang="en-US"/>
          </a:p>
        </p:txBody>
      </p:sp>
    </p:spTree>
    <p:extLst>
      <p:ext uri="{BB962C8B-B14F-4D97-AF65-F5344CB8AC3E}">
        <p14:creationId xmlns:p14="http://schemas.microsoft.com/office/powerpoint/2010/main" val="3096205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3A0FD8-A7D7-4F54-BC2F-FE4E02C0A9D3}" type="datetime1">
              <a:rPr lang="en-US" smtClean="0"/>
              <a:t>9/15/2016</a:t>
            </a:fld>
            <a:endParaRPr lang="en-US"/>
          </a:p>
        </p:txBody>
      </p:sp>
      <p:sp>
        <p:nvSpPr>
          <p:cNvPr id="5" name="Footer Placeholder 4"/>
          <p:cNvSpPr>
            <a:spLocks noGrp="1"/>
          </p:cNvSpPr>
          <p:nvPr>
            <p:ph type="ftr" sz="quarter" idx="11"/>
          </p:nvPr>
        </p:nvSpPr>
        <p:spPr/>
        <p:txBody>
          <a:bodyPr/>
          <a:lstStyle/>
          <a:p>
            <a:r>
              <a:rPr lang="en-US"/>
              <a:t>Bos365 Presentations: http://1drv.ms/1MpIDUa </a:t>
            </a:r>
            <a:endParaRPr lang="en-US" dirty="0">
              <a:solidFill>
                <a:schemeClr val="accent1">
                  <a:lumMod val="75000"/>
                </a:schemeClr>
              </a:solidFill>
            </a:endParaRPr>
          </a:p>
        </p:txBody>
      </p:sp>
      <p:sp>
        <p:nvSpPr>
          <p:cNvPr id="6" name="Slide Number Placeholder 5"/>
          <p:cNvSpPr>
            <a:spLocks noGrp="1"/>
          </p:cNvSpPr>
          <p:nvPr>
            <p:ph type="sldNum" sz="quarter" idx="12"/>
          </p:nvPr>
        </p:nvSpPr>
        <p:spPr/>
        <p:txBody>
          <a:bodyPr/>
          <a:lstStyle/>
          <a:p>
            <a:fld id="{A8260A71-09D3-4074-911B-C962C44F3BD9}" type="slidenum">
              <a:rPr lang="en-US" smtClean="0"/>
              <a:pPr/>
              <a:t>‹#›</a:t>
            </a:fld>
            <a:endParaRPr lang="en-US"/>
          </a:p>
        </p:txBody>
      </p:sp>
    </p:spTree>
    <p:extLst>
      <p:ext uri="{BB962C8B-B14F-4D97-AF65-F5344CB8AC3E}">
        <p14:creationId xmlns:p14="http://schemas.microsoft.com/office/powerpoint/2010/main" val="2127701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365125"/>
            <a:ext cx="262821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7982" y="365125"/>
            <a:ext cx="773228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907531-9D0D-4FAA-A1C8-2E1B880B09A5}" type="datetime1">
              <a:rPr lang="en-US" smtClean="0"/>
              <a:t>9/15/2016</a:t>
            </a:fld>
            <a:endParaRPr lang="en-US"/>
          </a:p>
        </p:txBody>
      </p:sp>
      <p:sp>
        <p:nvSpPr>
          <p:cNvPr id="5" name="Footer Placeholder 4"/>
          <p:cNvSpPr>
            <a:spLocks noGrp="1"/>
          </p:cNvSpPr>
          <p:nvPr>
            <p:ph type="ftr" sz="quarter" idx="11"/>
          </p:nvPr>
        </p:nvSpPr>
        <p:spPr/>
        <p:txBody>
          <a:bodyPr/>
          <a:lstStyle/>
          <a:p>
            <a:r>
              <a:rPr lang="en-US"/>
              <a:t>Bos365 Presentations: http://1drv.ms/1MpIDUa </a:t>
            </a:r>
          </a:p>
        </p:txBody>
      </p:sp>
      <p:sp>
        <p:nvSpPr>
          <p:cNvPr id="6" name="Slide Number Placeholder 5"/>
          <p:cNvSpPr>
            <a:spLocks noGrp="1"/>
          </p:cNvSpPr>
          <p:nvPr>
            <p:ph type="sldNum" sz="quarter" idx="12"/>
          </p:nvPr>
        </p:nvSpPr>
        <p:spPr/>
        <p:txBody>
          <a:bodyPr/>
          <a:lstStyle/>
          <a:p>
            <a:fld id="{A8260A71-09D3-4074-911B-C962C44F3BD9}" type="slidenum">
              <a:rPr lang="en-US" smtClean="0"/>
              <a:pPr/>
              <a:t>‹#›</a:t>
            </a:fld>
            <a:endParaRPr lang="en-US"/>
          </a:p>
        </p:txBody>
      </p:sp>
    </p:spTree>
    <p:extLst>
      <p:ext uri="{BB962C8B-B14F-4D97-AF65-F5344CB8AC3E}">
        <p14:creationId xmlns:p14="http://schemas.microsoft.com/office/powerpoint/2010/main" val="21588922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mp; Comparison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522000" y="1966800"/>
            <a:ext cx="5394960" cy="2351413"/>
          </a:xfrm>
        </p:spPr>
        <p:txBody>
          <a:bodyPr>
            <a:spAutoFit/>
          </a:bodyPr>
          <a:lstStyle>
            <a:lvl1pPr marL="292100" indent="-292100">
              <a:spcBef>
                <a:spcPts val="1200"/>
              </a:spcBef>
              <a:buClr>
                <a:schemeClr val="bg2"/>
              </a:buClr>
              <a:buSzPct val="100000"/>
              <a:buFont typeface="Wingdings" pitchFamily="2" charset="2"/>
              <a:buChar char=""/>
              <a:defRPr lang="en-US" sz="3600" kern="1200" spc="-70" baseline="0" dirty="0" smtClean="0">
                <a:gradFill>
                  <a:gsLst>
                    <a:gs pos="1250">
                      <a:schemeClr val="bg2"/>
                    </a:gs>
                    <a:gs pos="100000">
                      <a:schemeClr val="bg2"/>
                    </a:gs>
                  </a:gsLst>
                  <a:lin ang="5400000" scaled="0"/>
                </a:gradFill>
                <a:latin typeface="+mj-lt"/>
                <a:ea typeface="+mn-ea"/>
                <a:cs typeface="+mn-cs"/>
              </a:defRPr>
            </a:lvl1pPr>
            <a:lvl2pPr marL="520700" indent="-228600">
              <a:defRPr sz="2000"/>
            </a:lvl2pPr>
            <a:lvl3pPr marL="685800" indent="-165100">
              <a:tabLst/>
              <a:defRPr sz="2000"/>
            </a:lvl3pPr>
            <a:lvl4pPr marL="863600" indent="-177800">
              <a:defRPr/>
            </a:lvl4pPr>
            <a:lvl5pPr marL="1028700" indent="-165100">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1"/>
          </p:nvPr>
        </p:nvSpPr>
        <p:spPr>
          <a:xfrm>
            <a:off x="6282690" y="1965600"/>
            <a:ext cx="5394960" cy="2351413"/>
          </a:xfrm>
        </p:spPr>
        <p:txBody>
          <a:bodyPr>
            <a:spAutoFit/>
          </a:bodyPr>
          <a:lstStyle>
            <a:lvl1pPr marL="339725" indent="-339725">
              <a:spcBef>
                <a:spcPts val="1200"/>
              </a:spcBef>
              <a:buClr>
                <a:schemeClr val="bg2"/>
              </a:buClr>
              <a:buFont typeface="Arial" pitchFamily="34" charset="0"/>
              <a:buChar char="•"/>
              <a:defRPr lang="en-US" sz="3600" kern="1200" spc="-70" baseline="0" dirty="0" smtClean="0">
                <a:gradFill>
                  <a:gsLst>
                    <a:gs pos="1250">
                      <a:schemeClr val="bg2"/>
                    </a:gs>
                    <a:gs pos="100000">
                      <a:schemeClr val="bg2"/>
                    </a:gs>
                  </a:gsLst>
                  <a:lin ang="5400000" scaled="0"/>
                </a:gradFill>
                <a:latin typeface="+mj-lt"/>
                <a:ea typeface="+mn-ea"/>
                <a:cs typeface="+mn-cs"/>
              </a:defRPr>
            </a:lvl1pPr>
            <a:lvl2pPr marL="635000" indent="-342900">
              <a:defRPr lang="en-US" sz="2000" kern="1200" spc="0" baseline="0" dirty="0" smtClean="0">
                <a:gradFill>
                  <a:gsLst>
                    <a:gs pos="1250">
                      <a:schemeClr val="bg2"/>
                    </a:gs>
                    <a:gs pos="100000">
                      <a:schemeClr val="bg2"/>
                    </a:gs>
                  </a:gsLst>
                  <a:lin ang="5400000" scaled="0"/>
                </a:gradFill>
                <a:latin typeface="+mn-lt"/>
                <a:ea typeface="+mn-ea"/>
                <a:cs typeface="+mn-cs"/>
              </a:defRPr>
            </a:lvl2pPr>
            <a:lvl3pPr marL="863600" indent="-342900">
              <a:defRPr lang="en-US" sz="2000" kern="1200" spc="0" baseline="0" dirty="0" smtClean="0">
                <a:gradFill>
                  <a:gsLst>
                    <a:gs pos="1250">
                      <a:schemeClr val="bg2"/>
                    </a:gs>
                    <a:gs pos="100000">
                      <a:schemeClr val="bg2"/>
                    </a:gs>
                  </a:gsLst>
                  <a:lin ang="5400000" scaled="0"/>
                </a:gradFill>
                <a:latin typeface="+mn-lt"/>
                <a:ea typeface="+mn-ea"/>
                <a:cs typeface="+mn-cs"/>
              </a:defRPr>
            </a:lvl3pPr>
            <a:lvl4pPr marL="1028700" indent="-342900">
              <a:defRPr lang="en-US" sz="2000" kern="1200" spc="0" baseline="0" dirty="0" smtClean="0">
                <a:gradFill>
                  <a:gsLst>
                    <a:gs pos="1250">
                      <a:schemeClr val="bg2"/>
                    </a:gs>
                    <a:gs pos="100000">
                      <a:schemeClr val="bg2"/>
                    </a:gs>
                  </a:gsLst>
                  <a:lin ang="5400000" scaled="0"/>
                </a:gradFill>
                <a:latin typeface="+mn-lt"/>
                <a:ea typeface="+mn-ea"/>
                <a:cs typeface="+mn-cs"/>
              </a:defRPr>
            </a:lvl4pPr>
            <a:lvl5pPr marL="1206500" indent="-342900">
              <a:defRPr lang="en-US" sz="2000" kern="1200" spc="0" baseline="0" dirty="0">
                <a:gradFill>
                  <a:gsLst>
                    <a:gs pos="1250">
                      <a:schemeClr val="bg2"/>
                    </a:gs>
                    <a:gs pos="100000">
                      <a:schemeClr val="bg2"/>
                    </a:gs>
                  </a:gsLst>
                  <a:lin ang="5400000" scaled="0"/>
                </a:gradFill>
                <a:latin typeface="+mn-lt"/>
                <a:ea typeface="+mn-ea"/>
                <a:cs typeface="+mn-cs"/>
              </a:defRPr>
            </a:lvl5pPr>
          </a:lstStyle>
          <a:p>
            <a:pPr marL="292100" marR="0" lvl="0"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Edit Master text styles</a:t>
            </a:r>
          </a:p>
          <a:p>
            <a:pPr marL="292100" marR="0" lvl="1"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Second level</a:t>
            </a:r>
          </a:p>
          <a:p>
            <a:pPr marL="292100" marR="0" lvl="2"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Third level</a:t>
            </a:r>
          </a:p>
          <a:p>
            <a:pPr marL="292100" marR="0" lvl="3"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Fourth level</a:t>
            </a:r>
          </a:p>
          <a:p>
            <a:pPr marL="292100" marR="0" lvl="4"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Fifth level</a:t>
            </a:r>
            <a:endParaRPr lang="en-US" dirty="0"/>
          </a:p>
        </p:txBody>
      </p:sp>
      <p:sp>
        <p:nvSpPr>
          <p:cNvPr id="6" name="Text Placeholder 5"/>
          <p:cNvSpPr>
            <a:spLocks noGrp="1"/>
          </p:cNvSpPr>
          <p:nvPr>
            <p:ph type="body" sz="quarter" idx="13"/>
          </p:nvPr>
        </p:nvSpPr>
        <p:spPr>
          <a:xfrm>
            <a:off x="522000" y="1447800"/>
            <a:ext cx="5394960" cy="442800"/>
          </a:xfrm>
        </p:spPr>
        <p:txBody>
          <a:bodyPr/>
          <a:lstStyle>
            <a:lvl1pPr marL="0" indent="0">
              <a:spcBef>
                <a:spcPts val="1200"/>
              </a:spcBef>
              <a:buNone/>
              <a:defRPr sz="3600" b="1">
                <a:gradFill>
                  <a:gsLst>
                    <a:gs pos="1000">
                      <a:schemeClr val="bg2"/>
                    </a:gs>
                    <a:gs pos="98000">
                      <a:schemeClr val="bg2"/>
                    </a:gs>
                  </a:gsLst>
                  <a:lin ang="5400000" scaled="0"/>
                </a:gradFill>
                <a:latin typeface="+mj-lt"/>
              </a:defRPr>
            </a:lvl1pPr>
            <a:lvl2pPr marL="0" indent="0">
              <a:buNone/>
              <a:defRPr sz="2000">
                <a:gradFill>
                  <a:gsLst>
                    <a:gs pos="1000">
                      <a:schemeClr val="bg2"/>
                    </a:gs>
                    <a:gs pos="98000">
                      <a:schemeClr val="bg2"/>
                    </a:gs>
                  </a:gsLst>
                  <a:lin ang="5400000" scaled="0"/>
                </a:gradFill>
              </a:defRPr>
            </a:lvl2pPr>
            <a:lvl3pPr marL="233363" indent="0">
              <a:buNone/>
              <a:defRPr sz="2000">
                <a:gradFill>
                  <a:gsLst>
                    <a:gs pos="1000">
                      <a:schemeClr val="bg2"/>
                    </a:gs>
                    <a:gs pos="98000">
                      <a:schemeClr val="bg2"/>
                    </a:gs>
                  </a:gsLst>
                  <a:lin ang="5400000" scaled="0"/>
                </a:gradFill>
              </a:defRPr>
            </a:lvl3pPr>
            <a:lvl4pPr marL="457200" indent="0">
              <a:buNone/>
              <a:defRPr sz="2000">
                <a:gradFill>
                  <a:gsLst>
                    <a:gs pos="1000">
                      <a:schemeClr val="bg2"/>
                    </a:gs>
                    <a:gs pos="98000">
                      <a:schemeClr val="bg2"/>
                    </a:gs>
                  </a:gsLst>
                  <a:lin ang="5400000" scaled="0"/>
                </a:gradFill>
              </a:defRPr>
            </a:lvl4pPr>
            <a:lvl5pPr marL="693738" indent="0">
              <a:buNone/>
              <a:defRPr sz="2000">
                <a:gradFill>
                  <a:gsLst>
                    <a:gs pos="1000">
                      <a:schemeClr val="bg2"/>
                    </a:gs>
                    <a:gs pos="98000">
                      <a:schemeClr val="bg2"/>
                    </a:gs>
                  </a:gsLst>
                  <a:lin ang="5400000" scaled="0"/>
                </a:gradFill>
              </a:defRPr>
            </a:lvl5pPr>
          </a:lstStyle>
          <a:p>
            <a:pPr lvl="0"/>
            <a:r>
              <a:rPr lang="en-US"/>
              <a:t>Edit Master text styles</a:t>
            </a:r>
          </a:p>
        </p:txBody>
      </p:sp>
      <p:sp>
        <p:nvSpPr>
          <p:cNvPr id="8" name="Text Placeholder 5"/>
          <p:cNvSpPr>
            <a:spLocks noGrp="1"/>
          </p:cNvSpPr>
          <p:nvPr>
            <p:ph type="body" sz="quarter" idx="14"/>
          </p:nvPr>
        </p:nvSpPr>
        <p:spPr>
          <a:xfrm>
            <a:off x="6282000" y="1447800"/>
            <a:ext cx="5394960" cy="442800"/>
          </a:xfrm>
        </p:spPr>
        <p:txBody>
          <a:bodyPr/>
          <a:lstStyle>
            <a:lvl1pPr marL="0" indent="0">
              <a:spcBef>
                <a:spcPts val="1200"/>
              </a:spcBef>
              <a:buNone/>
              <a:defRPr sz="3600" b="1">
                <a:gradFill>
                  <a:gsLst>
                    <a:gs pos="1000">
                      <a:schemeClr val="bg2"/>
                    </a:gs>
                    <a:gs pos="98000">
                      <a:schemeClr val="bg2"/>
                    </a:gs>
                  </a:gsLst>
                  <a:lin ang="5400000" scaled="0"/>
                </a:gradFill>
                <a:latin typeface="+mj-lt"/>
              </a:defRPr>
            </a:lvl1pPr>
            <a:lvl2pPr marL="0" indent="0">
              <a:buNone/>
              <a:defRPr sz="2000">
                <a:gradFill>
                  <a:gsLst>
                    <a:gs pos="1000">
                      <a:schemeClr val="bg2"/>
                    </a:gs>
                    <a:gs pos="98000">
                      <a:schemeClr val="bg2"/>
                    </a:gs>
                  </a:gsLst>
                  <a:lin ang="5400000" scaled="0"/>
                </a:gradFill>
              </a:defRPr>
            </a:lvl2pPr>
            <a:lvl3pPr marL="233363" indent="0">
              <a:buNone/>
              <a:defRPr sz="2000">
                <a:gradFill>
                  <a:gsLst>
                    <a:gs pos="1000">
                      <a:schemeClr val="bg2"/>
                    </a:gs>
                    <a:gs pos="98000">
                      <a:schemeClr val="bg2"/>
                    </a:gs>
                  </a:gsLst>
                  <a:lin ang="5400000" scaled="0"/>
                </a:gradFill>
              </a:defRPr>
            </a:lvl3pPr>
            <a:lvl4pPr marL="457200" indent="0">
              <a:buNone/>
              <a:defRPr sz="2000">
                <a:gradFill>
                  <a:gsLst>
                    <a:gs pos="1000">
                      <a:schemeClr val="bg2"/>
                    </a:gs>
                    <a:gs pos="98000">
                      <a:schemeClr val="bg2"/>
                    </a:gs>
                  </a:gsLst>
                  <a:lin ang="5400000" scaled="0"/>
                </a:gradFill>
              </a:defRPr>
            </a:lvl4pPr>
            <a:lvl5pPr marL="693738" indent="0">
              <a:buNone/>
              <a:defRPr sz="2000">
                <a:gradFill>
                  <a:gsLst>
                    <a:gs pos="1000">
                      <a:schemeClr val="bg2"/>
                    </a:gs>
                    <a:gs pos="98000">
                      <a:schemeClr val="bg2"/>
                    </a:gs>
                  </a:gsLst>
                  <a:lin ang="5400000" scaled="0"/>
                </a:gradFill>
              </a:defRPr>
            </a:lvl5pPr>
          </a:lstStyle>
          <a:p>
            <a:pPr lvl="0"/>
            <a:r>
              <a:rPr lang="en-US"/>
              <a:t>Edit Master text styles</a:t>
            </a:r>
          </a:p>
        </p:txBody>
      </p:sp>
    </p:spTree>
    <p:extLst>
      <p:ext uri="{BB962C8B-B14F-4D97-AF65-F5344CB8AC3E}">
        <p14:creationId xmlns:p14="http://schemas.microsoft.com/office/powerpoint/2010/main" val="220651341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Red Block Header on Left &amp; Text on Right ">
    <p:spTree>
      <p:nvGrpSpPr>
        <p:cNvPr id="1" name=""/>
        <p:cNvGrpSpPr/>
        <p:nvPr/>
      </p:nvGrpSpPr>
      <p:grpSpPr>
        <a:xfrm>
          <a:off x="0" y="0"/>
          <a:ext cx="0" cy="0"/>
          <a:chOff x="0" y="0"/>
          <a:chExt cx="0" cy="0"/>
        </a:xfrm>
      </p:grpSpPr>
      <p:sp>
        <p:nvSpPr>
          <p:cNvPr id="2" name="Rectangle 1"/>
          <p:cNvSpPr/>
          <p:nvPr/>
        </p:nvSpPr>
        <p:spPr bwMode="white">
          <a:xfrm>
            <a:off x="0" y="0"/>
            <a:ext cx="6094413"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699" y="1447800"/>
            <a:ext cx="5232401" cy="1661993"/>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6" name="Content Placeholder 5"/>
          <p:cNvSpPr>
            <a:spLocks noGrp="1"/>
          </p:cNvSpPr>
          <p:nvPr>
            <p:ph sz="quarter" idx="4"/>
          </p:nvPr>
        </p:nvSpPr>
        <p:spPr>
          <a:xfrm>
            <a:off x="6188149" y="1681904"/>
            <a:ext cx="5484740" cy="332399"/>
          </a:xfrm>
          <a:prstGeom prst="rect">
            <a:avLst/>
          </a:prstGeom>
        </p:spPr>
        <p:txBody>
          <a:bodyPr>
            <a:noAutofit/>
          </a:bodyPr>
          <a:lstStyle>
            <a:lvl1pPr marL="0" indent="0">
              <a:spcBef>
                <a:spcPts val="1200"/>
              </a:spcBef>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Edit Master text styles</a:t>
            </a:r>
          </a:p>
        </p:txBody>
      </p:sp>
      <p:sp>
        <p:nvSpPr>
          <p:cNvPr id="5" name="Rectangle 4"/>
          <p:cNvSpPr/>
          <p:nvPr userDrawn="1"/>
        </p:nvSpPr>
        <p:spPr bwMode="white">
          <a:xfrm>
            <a:off x="0" y="0"/>
            <a:ext cx="6094413"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302711728"/>
      </p:ext>
    </p:extLst>
  </p:cSld>
  <p:clrMapOvr>
    <a:masterClrMapping/>
  </p:clrMapOvr>
  <p:extLst mod="1">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og Updat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334" y="6356350"/>
            <a:ext cx="2742486" cy="365125"/>
          </a:xfrm>
        </p:spPr>
        <p:txBody>
          <a:bodyPr/>
          <a:lstStyle/>
          <a:p>
            <a:fld id="{A8260A71-09D3-4074-911B-C962C44F3BD9}" type="slidenum">
              <a:rPr lang="en-US" smtClean="0"/>
              <a:pPr/>
              <a:t>‹#›</a:t>
            </a:fld>
            <a:endParaRPr lang="en-US"/>
          </a:p>
        </p:txBody>
      </p:sp>
      <p:sp>
        <p:nvSpPr>
          <p:cNvPr id="7" name="Title 6"/>
          <p:cNvSpPr>
            <a:spLocks noGrp="1"/>
          </p:cNvSpPr>
          <p:nvPr>
            <p:ph type="title"/>
          </p:nvPr>
        </p:nvSpPr>
        <p:spPr>
          <a:xfrm>
            <a:off x="837982" y="365126"/>
            <a:ext cx="10512862" cy="735169"/>
          </a:xfrm>
        </p:spPr>
        <p:txBody>
          <a:bodyPr>
            <a:normAutofit/>
          </a:bodyPr>
          <a:lstStyle>
            <a:lvl1pPr>
              <a:defRPr sz="3200"/>
            </a:lvl1pPr>
          </a:lstStyle>
          <a:p>
            <a:r>
              <a:rPr lang="en-US" dirty="0"/>
              <a:t>Click to edit Master title style</a:t>
            </a:r>
          </a:p>
        </p:txBody>
      </p:sp>
      <p:sp>
        <p:nvSpPr>
          <p:cNvPr id="9" name="Text Placeholder 8"/>
          <p:cNvSpPr>
            <a:spLocks noGrp="1"/>
          </p:cNvSpPr>
          <p:nvPr>
            <p:ph type="body" sz="quarter" idx="13" hasCustomPrompt="1"/>
          </p:nvPr>
        </p:nvSpPr>
        <p:spPr>
          <a:xfrm>
            <a:off x="838092" y="6425920"/>
            <a:ext cx="11201400" cy="374135"/>
          </a:xfrm>
        </p:spPr>
        <p:txBody>
          <a:bodyPr>
            <a:normAutofit/>
          </a:bodyPr>
          <a:lstStyle>
            <a:lvl1pPr marL="0" indent="0">
              <a:buNone/>
              <a:defRPr sz="1600"/>
            </a:lvl1pPr>
          </a:lstStyle>
          <a:p>
            <a:pPr lvl="0"/>
            <a:r>
              <a:rPr lang="en-US" dirty="0" err="1"/>
              <a:t>url</a:t>
            </a:r>
            <a:r>
              <a:rPr lang="en-US" dirty="0"/>
              <a:t> to post</a:t>
            </a:r>
          </a:p>
        </p:txBody>
      </p:sp>
      <p:sp>
        <p:nvSpPr>
          <p:cNvPr id="11" name="Text Placeholder 10"/>
          <p:cNvSpPr>
            <a:spLocks noGrp="1"/>
          </p:cNvSpPr>
          <p:nvPr>
            <p:ph type="body" sz="quarter" idx="14" hasCustomPrompt="1"/>
          </p:nvPr>
        </p:nvSpPr>
        <p:spPr>
          <a:xfrm>
            <a:off x="837983" y="1100296"/>
            <a:ext cx="11201618" cy="1281164"/>
          </a:xfrm>
        </p:spPr>
        <p:txBody>
          <a:bodyPr>
            <a:normAutofit/>
          </a:bodyPr>
          <a:lstStyle>
            <a:lvl1pPr marL="0" indent="0">
              <a:buNone/>
              <a:defRPr sz="1800" baseline="0"/>
            </a:lvl1pPr>
          </a:lstStyle>
          <a:p>
            <a:pPr lvl="0"/>
            <a:r>
              <a:rPr lang="en-US" dirty="0"/>
              <a:t>Blurb from post</a:t>
            </a:r>
          </a:p>
        </p:txBody>
      </p:sp>
    </p:spTree>
    <p:extLst>
      <p:ext uri="{BB962C8B-B14F-4D97-AF65-F5344CB8AC3E}">
        <p14:creationId xmlns:p14="http://schemas.microsoft.com/office/powerpoint/2010/main" val="154379577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onsor">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334" y="6356350"/>
            <a:ext cx="2742486" cy="365125"/>
          </a:xfrm>
        </p:spPr>
        <p:txBody>
          <a:bodyPr/>
          <a:lstStyle/>
          <a:p>
            <a:fld id="{A8260A71-09D3-4074-911B-C962C44F3BD9}" type="slidenum">
              <a:rPr lang="en-US" smtClean="0"/>
              <a:pPr/>
              <a:t>‹#›</a:t>
            </a:fld>
            <a:endParaRPr lang="en-US"/>
          </a:p>
        </p:txBody>
      </p:sp>
      <p:sp>
        <p:nvSpPr>
          <p:cNvPr id="9" name="Text Placeholder 8"/>
          <p:cNvSpPr>
            <a:spLocks noGrp="1"/>
          </p:cNvSpPr>
          <p:nvPr>
            <p:ph type="body" sz="quarter" idx="13" hasCustomPrompt="1"/>
          </p:nvPr>
        </p:nvSpPr>
        <p:spPr>
          <a:xfrm>
            <a:off x="837420" y="5547240"/>
            <a:ext cx="10513424" cy="374135"/>
          </a:xfrm>
        </p:spPr>
        <p:txBody>
          <a:bodyPr>
            <a:normAutofit/>
          </a:bodyPr>
          <a:lstStyle>
            <a:lvl1pPr marL="0" indent="0" algn="ctr">
              <a:buNone/>
              <a:defRPr sz="1600" baseline="0"/>
            </a:lvl1pPr>
          </a:lstStyle>
          <a:p>
            <a:pPr lvl="0"/>
            <a:r>
              <a:rPr lang="en-US" dirty="0" err="1"/>
              <a:t>url</a:t>
            </a:r>
            <a:r>
              <a:rPr lang="en-US" dirty="0"/>
              <a:t> to </a:t>
            </a:r>
            <a:r>
              <a:rPr lang="en-US" dirty="0" smtClean="0"/>
              <a:t>sponsor site</a:t>
            </a:r>
            <a:endParaRPr lang="en-US" dirty="0"/>
          </a:p>
        </p:txBody>
      </p:sp>
      <p:sp>
        <p:nvSpPr>
          <p:cNvPr id="6" name="Picture Placeholder 2"/>
          <p:cNvSpPr>
            <a:spLocks noGrp="1"/>
          </p:cNvSpPr>
          <p:nvPr>
            <p:ph type="pic" idx="1"/>
          </p:nvPr>
        </p:nvSpPr>
        <p:spPr>
          <a:xfrm>
            <a:off x="837982" y="1311311"/>
            <a:ext cx="10514449" cy="417509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dirty="0"/>
              <a:t>Click icon to add picture</a:t>
            </a:r>
          </a:p>
        </p:txBody>
      </p:sp>
      <p:sp>
        <p:nvSpPr>
          <p:cNvPr id="2" name="TextBox 1"/>
          <p:cNvSpPr txBox="1"/>
          <p:nvPr userDrawn="1"/>
        </p:nvSpPr>
        <p:spPr>
          <a:xfrm>
            <a:off x="837420" y="381837"/>
            <a:ext cx="10513423" cy="923330"/>
          </a:xfrm>
          <a:prstGeom prst="rect">
            <a:avLst/>
          </a:prstGeom>
          <a:noFill/>
        </p:spPr>
        <p:txBody>
          <a:bodyPr wrap="square" rtlCol="0">
            <a:spAutoFit/>
          </a:bodyPr>
          <a:lstStyle/>
          <a:p>
            <a:pPr algn="ctr"/>
            <a:r>
              <a:rPr lang="en-US" sz="5400" dirty="0" smtClean="0"/>
              <a:t>Huge THANKS</a:t>
            </a:r>
            <a:r>
              <a:rPr lang="en-US" sz="5400" baseline="0" dirty="0" smtClean="0"/>
              <a:t> to</a:t>
            </a:r>
            <a:endParaRPr lang="en-US" sz="5400" dirty="0"/>
          </a:p>
        </p:txBody>
      </p:sp>
    </p:spTree>
    <p:extLst>
      <p:ext uri="{BB962C8B-B14F-4D97-AF65-F5344CB8AC3E}">
        <p14:creationId xmlns:p14="http://schemas.microsoft.com/office/powerpoint/2010/main" val="223112995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mp; Comparison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522000" y="1966800"/>
            <a:ext cx="5394960" cy="2351413"/>
          </a:xfrm>
        </p:spPr>
        <p:txBody>
          <a:bodyPr>
            <a:spAutoFit/>
          </a:bodyPr>
          <a:lstStyle>
            <a:lvl1pPr marL="292100" indent="-292100">
              <a:spcBef>
                <a:spcPts val="1200"/>
              </a:spcBef>
              <a:buClr>
                <a:schemeClr val="bg2"/>
              </a:buClr>
              <a:buSzPct val="100000"/>
              <a:buFont typeface="Wingdings" pitchFamily="2" charset="2"/>
              <a:buChar char=""/>
              <a:defRPr lang="en-US" sz="3600" kern="1200" spc="-70" baseline="0" dirty="0" smtClean="0">
                <a:gradFill>
                  <a:gsLst>
                    <a:gs pos="1250">
                      <a:schemeClr val="bg2"/>
                    </a:gs>
                    <a:gs pos="100000">
                      <a:schemeClr val="bg2"/>
                    </a:gs>
                  </a:gsLst>
                  <a:lin ang="5400000" scaled="0"/>
                </a:gradFill>
                <a:latin typeface="+mj-lt"/>
                <a:ea typeface="+mn-ea"/>
                <a:cs typeface="+mn-cs"/>
              </a:defRPr>
            </a:lvl1pPr>
            <a:lvl2pPr marL="520700" indent="-228600">
              <a:defRPr sz="2000"/>
            </a:lvl2pPr>
            <a:lvl3pPr marL="685800" indent="-165100">
              <a:tabLst/>
              <a:defRPr sz="2000"/>
            </a:lvl3pPr>
            <a:lvl4pPr marL="863600" indent="-177800">
              <a:defRPr/>
            </a:lvl4pPr>
            <a:lvl5pPr marL="1028700" indent="-165100">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6282690" y="1965600"/>
            <a:ext cx="5394960" cy="2351413"/>
          </a:xfrm>
        </p:spPr>
        <p:txBody>
          <a:bodyPr>
            <a:spAutoFit/>
          </a:bodyPr>
          <a:lstStyle>
            <a:lvl1pPr marL="339725" indent="-339725">
              <a:spcBef>
                <a:spcPts val="1200"/>
              </a:spcBef>
              <a:buClr>
                <a:schemeClr val="bg2"/>
              </a:buClr>
              <a:buFont typeface="Arial" pitchFamily="34" charset="0"/>
              <a:buChar char="•"/>
              <a:defRPr lang="en-US" sz="3600" kern="1200" spc="-70" baseline="0" dirty="0" smtClean="0">
                <a:gradFill>
                  <a:gsLst>
                    <a:gs pos="1250">
                      <a:schemeClr val="bg2"/>
                    </a:gs>
                    <a:gs pos="100000">
                      <a:schemeClr val="bg2"/>
                    </a:gs>
                  </a:gsLst>
                  <a:lin ang="5400000" scaled="0"/>
                </a:gradFill>
                <a:latin typeface="+mj-lt"/>
                <a:ea typeface="+mn-ea"/>
                <a:cs typeface="+mn-cs"/>
              </a:defRPr>
            </a:lvl1pPr>
            <a:lvl2pPr marL="635000" indent="-342900">
              <a:defRPr lang="en-US" sz="2000" kern="1200" spc="0" baseline="0" dirty="0" smtClean="0">
                <a:gradFill>
                  <a:gsLst>
                    <a:gs pos="1250">
                      <a:schemeClr val="bg2"/>
                    </a:gs>
                    <a:gs pos="100000">
                      <a:schemeClr val="bg2"/>
                    </a:gs>
                  </a:gsLst>
                  <a:lin ang="5400000" scaled="0"/>
                </a:gradFill>
                <a:latin typeface="+mn-lt"/>
                <a:ea typeface="+mn-ea"/>
                <a:cs typeface="+mn-cs"/>
              </a:defRPr>
            </a:lvl2pPr>
            <a:lvl3pPr marL="863600" indent="-342900">
              <a:defRPr lang="en-US" sz="2000" kern="1200" spc="0" baseline="0" dirty="0" smtClean="0">
                <a:gradFill>
                  <a:gsLst>
                    <a:gs pos="1250">
                      <a:schemeClr val="bg2"/>
                    </a:gs>
                    <a:gs pos="100000">
                      <a:schemeClr val="bg2"/>
                    </a:gs>
                  </a:gsLst>
                  <a:lin ang="5400000" scaled="0"/>
                </a:gradFill>
                <a:latin typeface="+mn-lt"/>
                <a:ea typeface="+mn-ea"/>
                <a:cs typeface="+mn-cs"/>
              </a:defRPr>
            </a:lvl3pPr>
            <a:lvl4pPr marL="1028700" indent="-342900">
              <a:defRPr lang="en-US" sz="2000" kern="1200" spc="0" baseline="0" dirty="0" smtClean="0">
                <a:gradFill>
                  <a:gsLst>
                    <a:gs pos="1250">
                      <a:schemeClr val="bg2"/>
                    </a:gs>
                    <a:gs pos="100000">
                      <a:schemeClr val="bg2"/>
                    </a:gs>
                  </a:gsLst>
                  <a:lin ang="5400000" scaled="0"/>
                </a:gradFill>
                <a:latin typeface="+mn-lt"/>
                <a:ea typeface="+mn-ea"/>
                <a:cs typeface="+mn-cs"/>
              </a:defRPr>
            </a:lvl4pPr>
            <a:lvl5pPr marL="1206500" indent="-342900">
              <a:defRPr lang="en-US" sz="2000" kern="1200" spc="0" baseline="0" dirty="0">
                <a:gradFill>
                  <a:gsLst>
                    <a:gs pos="1250">
                      <a:schemeClr val="bg2"/>
                    </a:gs>
                    <a:gs pos="100000">
                      <a:schemeClr val="bg2"/>
                    </a:gs>
                  </a:gsLst>
                  <a:lin ang="5400000" scaled="0"/>
                </a:gradFill>
                <a:latin typeface="+mn-lt"/>
                <a:ea typeface="+mn-ea"/>
                <a:cs typeface="+mn-cs"/>
              </a:defRPr>
            </a:lvl5pPr>
          </a:lstStyle>
          <a:p>
            <a:pPr marL="292100" marR="0" lvl="0"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522000" y="1447800"/>
            <a:ext cx="5394960" cy="442800"/>
          </a:xfrm>
        </p:spPr>
        <p:txBody>
          <a:bodyPr/>
          <a:lstStyle>
            <a:lvl1pPr marL="0" indent="0">
              <a:spcBef>
                <a:spcPts val="1200"/>
              </a:spcBef>
              <a:buNone/>
              <a:defRPr sz="3600" b="1">
                <a:gradFill>
                  <a:gsLst>
                    <a:gs pos="1000">
                      <a:schemeClr val="bg2"/>
                    </a:gs>
                    <a:gs pos="98000">
                      <a:schemeClr val="bg2"/>
                    </a:gs>
                  </a:gsLst>
                  <a:lin ang="5400000" scaled="0"/>
                </a:gradFill>
                <a:latin typeface="+mj-lt"/>
              </a:defRPr>
            </a:lvl1pPr>
            <a:lvl2pPr marL="0" indent="0">
              <a:buNone/>
              <a:defRPr sz="2000">
                <a:gradFill>
                  <a:gsLst>
                    <a:gs pos="1000">
                      <a:schemeClr val="bg2"/>
                    </a:gs>
                    <a:gs pos="98000">
                      <a:schemeClr val="bg2"/>
                    </a:gs>
                  </a:gsLst>
                  <a:lin ang="5400000" scaled="0"/>
                </a:gradFill>
              </a:defRPr>
            </a:lvl2pPr>
            <a:lvl3pPr marL="233363" indent="0">
              <a:buNone/>
              <a:defRPr sz="2000">
                <a:gradFill>
                  <a:gsLst>
                    <a:gs pos="1000">
                      <a:schemeClr val="bg2"/>
                    </a:gs>
                    <a:gs pos="98000">
                      <a:schemeClr val="bg2"/>
                    </a:gs>
                  </a:gsLst>
                  <a:lin ang="5400000" scaled="0"/>
                </a:gradFill>
              </a:defRPr>
            </a:lvl3pPr>
            <a:lvl4pPr marL="457200" indent="0">
              <a:buNone/>
              <a:defRPr sz="2000">
                <a:gradFill>
                  <a:gsLst>
                    <a:gs pos="1000">
                      <a:schemeClr val="bg2"/>
                    </a:gs>
                    <a:gs pos="98000">
                      <a:schemeClr val="bg2"/>
                    </a:gs>
                  </a:gsLst>
                  <a:lin ang="5400000" scaled="0"/>
                </a:gradFill>
              </a:defRPr>
            </a:lvl4pPr>
            <a:lvl5pPr marL="693738" indent="0">
              <a:buNone/>
              <a:defRPr sz="2000">
                <a:gradFill>
                  <a:gsLst>
                    <a:gs pos="1000">
                      <a:schemeClr val="bg2"/>
                    </a:gs>
                    <a:gs pos="98000">
                      <a:schemeClr val="bg2"/>
                    </a:gs>
                  </a:gsLst>
                  <a:lin ang="5400000" scaled="0"/>
                </a:gradFill>
              </a:defRPr>
            </a:lvl5pPr>
          </a:lstStyle>
          <a:p>
            <a:pPr lvl="0"/>
            <a:r>
              <a:rPr lang="en-US" dirty="0"/>
              <a:t>Click to edit Master text styles</a:t>
            </a:r>
          </a:p>
        </p:txBody>
      </p:sp>
      <p:sp>
        <p:nvSpPr>
          <p:cNvPr id="8" name="Text Placeholder 5"/>
          <p:cNvSpPr>
            <a:spLocks noGrp="1"/>
          </p:cNvSpPr>
          <p:nvPr>
            <p:ph type="body" sz="quarter" idx="14"/>
          </p:nvPr>
        </p:nvSpPr>
        <p:spPr>
          <a:xfrm>
            <a:off x="6282000" y="1447800"/>
            <a:ext cx="5394960" cy="442800"/>
          </a:xfrm>
        </p:spPr>
        <p:txBody>
          <a:bodyPr/>
          <a:lstStyle>
            <a:lvl1pPr marL="0" indent="0">
              <a:spcBef>
                <a:spcPts val="1200"/>
              </a:spcBef>
              <a:buNone/>
              <a:defRPr sz="3600" b="1">
                <a:gradFill>
                  <a:gsLst>
                    <a:gs pos="1000">
                      <a:schemeClr val="bg2"/>
                    </a:gs>
                    <a:gs pos="98000">
                      <a:schemeClr val="bg2"/>
                    </a:gs>
                  </a:gsLst>
                  <a:lin ang="5400000" scaled="0"/>
                </a:gradFill>
                <a:latin typeface="+mj-lt"/>
              </a:defRPr>
            </a:lvl1pPr>
            <a:lvl2pPr marL="0" indent="0">
              <a:buNone/>
              <a:defRPr sz="2000">
                <a:gradFill>
                  <a:gsLst>
                    <a:gs pos="1000">
                      <a:schemeClr val="bg2"/>
                    </a:gs>
                    <a:gs pos="98000">
                      <a:schemeClr val="bg2"/>
                    </a:gs>
                  </a:gsLst>
                  <a:lin ang="5400000" scaled="0"/>
                </a:gradFill>
              </a:defRPr>
            </a:lvl2pPr>
            <a:lvl3pPr marL="233363" indent="0">
              <a:buNone/>
              <a:defRPr sz="2000">
                <a:gradFill>
                  <a:gsLst>
                    <a:gs pos="1000">
                      <a:schemeClr val="bg2"/>
                    </a:gs>
                    <a:gs pos="98000">
                      <a:schemeClr val="bg2"/>
                    </a:gs>
                  </a:gsLst>
                  <a:lin ang="5400000" scaled="0"/>
                </a:gradFill>
              </a:defRPr>
            </a:lvl3pPr>
            <a:lvl4pPr marL="457200" indent="0">
              <a:buNone/>
              <a:defRPr sz="2000">
                <a:gradFill>
                  <a:gsLst>
                    <a:gs pos="1000">
                      <a:schemeClr val="bg2"/>
                    </a:gs>
                    <a:gs pos="98000">
                      <a:schemeClr val="bg2"/>
                    </a:gs>
                  </a:gsLst>
                  <a:lin ang="5400000" scaled="0"/>
                </a:gradFill>
              </a:defRPr>
            </a:lvl4pPr>
            <a:lvl5pPr marL="693738" indent="0">
              <a:buNone/>
              <a:defRPr sz="2000">
                <a:gradFill>
                  <a:gsLst>
                    <a:gs pos="1000">
                      <a:schemeClr val="bg2"/>
                    </a:gs>
                    <a:gs pos="98000">
                      <a:schemeClr val="bg2"/>
                    </a:gs>
                  </a:gsLst>
                  <a:lin ang="5400000" scaled="0"/>
                </a:gradFill>
              </a:defRPr>
            </a:lvl5pPr>
          </a:lstStyle>
          <a:p>
            <a:pPr lvl="0"/>
            <a:r>
              <a:rPr lang="en-US" dirty="0"/>
              <a:t>Click to edit Master text styles</a:t>
            </a:r>
          </a:p>
        </p:txBody>
      </p:sp>
    </p:spTree>
    <p:extLst>
      <p:ext uri="{BB962C8B-B14F-4D97-AF65-F5344CB8AC3E}">
        <p14:creationId xmlns:p14="http://schemas.microsoft.com/office/powerpoint/2010/main" val="269567719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Red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0" y="0"/>
            <a:ext cx="6094413"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699" y="1447800"/>
            <a:ext cx="5232401" cy="1661993"/>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6" name="Content Placeholder 5"/>
          <p:cNvSpPr>
            <a:spLocks noGrp="1"/>
          </p:cNvSpPr>
          <p:nvPr>
            <p:ph sz="quarter" idx="4"/>
          </p:nvPr>
        </p:nvSpPr>
        <p:spPr>
          <a:xfrm>
            <a:off x="6188149" y="1681904"/>
            <a:ext cx="5484740" cy="332399"/>
          </a:xfrm>
          <a:prstGeom prst="rect">
            <a:avLst/>
          </a:prstGeom>
        </p:spPr>
        <p:txBody>
          <a:bodyPr>
            <a:noAutofit/>
          </a:bodyPr>
          <a:lstStyle>
            <a:lvl1pPr marL="0" indent="0">
              <a:spcBef>
                <a:spcPts val="1200"/>
              </a:spcBef>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Tree>
    <p:extLst>
      <p:ext uri="{BB962C8B-B14F-4D97-AF65-F5344CB8AC3E}">
        <p14:creationId xmlns:p14="http://schemas.microsoft.com/office/powerpoint/2010/main" val="2329111950"/>
      </p:ext>
    </p:extLst>
  </p:cSld>
  <p:clrMapOvr>
    <a:masterClrMapping/>
  </p:clrMapOvr>
  <p:extLst mod="1">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9D79AC-CFA7-4477-8B14-521B05C2A58E}" type="datetime1">
              <a:rPr lang="en-US" smtClean="0"/>
              <a:t>9/15/2016</a:t>
            </a:fld>
            <a:endParaRPr lang="en-US" dirty="0"/>
          </a:p>
        </p:txBody>
      </p:sp>
      <p:sp>
        <p:nvSpPr>
          <p:cNvPr id="5" name="Footer Placeholder 4"/>
          <p:cNvSpPr>
            <a:spLocks noGrp="1"/>
          </p:cNvSpPr>
          <p:nvPr>
            <p:ph type="ftr" sz="quarter" idx="11"/>
          </p:nvPr>
        </p:nvSpPr>
        <p:spPr/>
        <p:txBody>
          <a:bodyPr/>
          <a:lstStyle/>
          <a:p>
            <a:r>
              <a:rPr lang="en-US"/>
              <a:t>Bos365 Presentations: http://1drv.ms/1MpIDUa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96076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3" y="1709739"/>
            <a:ext cx="10512862" cy="2852737"/>
          </a:xfrm>
        </p:spPr>
        <p:txBody>
          <a:bodyPr anchor="b"/>
          <a:lstStyle>
            <a:lvl1pPr>
              <a:defRPr sz="5998"/>
            </a:lvl1pPr>
          </a:lstStyle>
          <a:p>
            <a:r>
              <a:rPr lang="en-US"/>
              <a:t>Click to edit Master title style</a:t>
            </a:r>
          </a:p>
        </p:txBody>
      </p:sp>
      <p:sp>
        <p:nvSpPr>
          <p:cNvPr id="3" name="Text Placeholder 2"/>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875D1FF-596D-4A1E-B869-7E85D3F31A9E}" type="datetime1">
              <a:rPr lang="en-US" smtClean="0"/>
              <a:t>9/15/2016</a:t>
            </a:fld>
            <a:endParaRPr lang="en-US" dirty="0"/>
          </a:p>
        </p:txBody>
      </p:sp>
      <p:sp>
        <p:nvSpPr>
          <p:cNvPr id="5" name="Footer Placeholder 4"/>
          <p:cNvSpPr>
            <a:spLocks noGrp="1"/>
          </p:cNvSpPr>
          <p:nvPr>
            <p:ph type="ftr" sz="quarter" idx="11"/>
          </p:nvPr>
        </p:nvSpPr>
        <p:spPr/>
        <p:txBody>
          <a:bodyPr/>
          <a:lstStyle/>
          <a:p>
            <a:r>
              <a:rPr lang="en-US"/>
              <a:t>Bos365 Presentations: http://1drv.ms/1MpIDUa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86086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7982" y="1825625"/>
            <a:ext cx="518025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592" y="1825625"/>
            <a:ext cx="518025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07A0D8-4375-4366-8520-7384775184BF}" type="datetime1">
              <a:rPr lang="en-US" smtClean="0"/>
              <a:t>9/15/2016</a:t>
            </a:fld>
            <a:endParaRPr lang="en-US" dirty="0"/>
          </a:p>
        </p:txBody>
      </p:sp>
      <p:sp>
        <p:nvSpPr>
          <p:cNvPr id="6" name="Footer Placeholder 5"/>
          <p:cNvSpPr>
            <a:spLocks noGrp="1"/>
          </p:cNvSpPr>
          <p:nvPr>
            <p:ph type="ftr" sz="quarter" idx="11"/>
          </p:nvPr>
        </p:nvSpPr>
        <p:spPr/>
        <p:txBody>
          <a:bodyPr/>
          <a:lstStyle/>
          <a:p>
            <a:r>
              <a:rPr lang="en-US"/>
              <a:t>Bos365 Presentations: http://1drv.ms/1MpIDUa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17179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6"/>
            <a:ext cx="10512862" cy="1325563"/>
          </a:xfrm>
        </p:spPr>
        <p:txBody>
          <a:bodyPr/>
          <a:lstStyle/>
          <a:p>
            <a:r>
              <a:rPr lang="en-US"/>
              <a:t>Click to edit Master title style</a:t>
            </a:r>
          </a:p>
        </p:txBody>
      </p:sp>
      <p:sp>
        <p:nvSpPr>
          <p:cNvPr id="3" name="Text Placeholder 2"/>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839570" y="2505075"/>
            <a:ext cx="5156444"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p:cNvSpPr>
            <a:spLocks noGrp="1"/>
          </p:cNvSpPr>
          <p:nvPr>
            <p:ph sz="quarter" idx="4"/>
          </p:nvPr>
        </p:nvSpPr>
        <p:spPr>
          <a:xfrm>
            <a:off x="6170593" y="2505075"/>
            <a:ext cx="518183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832980-CB20-442B-BC0D-3B0B52E605F6}" type="datetime1">
              <a:rPr lang="en-US" smtClean="0"/>
              <a:t>9/15/2016</a:t>
            </a:fld>
            <a:endParaRPr lang="en-US" dirty="0"/>
          </a:p>
        </p:txBody>
      </p:sp>
      <p:sp>
        <p:nvSpPr>
          <p:cNvPr id="8" name="Footer Placeholder 7"/>
          <p:cNvSpPr>
            <a:spLocks noGrp="1"/>
          </p:cNvSpPr>
          <p:nvPr>
            <p:ph type="ftr" sz="quarter" idx="11"/>
          </p:nvPr>
        </p:nvSpPr>
        <p:spPr/>
        <p:txBody>
          <a:bodyPr/>
          <a:lstStyle/>
          <a:p>
            <a:r>
              <a:rPr lang="en-US"/>
              <a:t>Bos365 Presentations: http://1drv.ms/1MpIDUa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30280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DFE7D4-E3CC-4CF7-B52D-7F2E26A18E71}" type="datetime1">
              <a:rPr lang="en-US" smtClean="0"/>
              <a:t>9/15/2016</a:t>
            </a:fld>
            <a:endParaRPr lang="en-US" dirty="0"/>
          </a:p>
        </p:txBody>
      </p:sp>
      <p:sp>
        <p:nvSpPr>
          <p:cNvPr id="4" name="Footer Placeholder 3"/>
          <p:cNvSpPr>
            <a:spLocks noGrp="1"/>
          </p:cNvSpPr>
          <p:nvPr>
            <p:ph type="ftr" sz="quarter" idx="11"/>
          </p:nvPr>
        </p:nvSpPr>
        <p:spPr/>
        <p:txBody>
          <a:bodyPr/>
          <a:lstStyle/>
          <a:p>
            <a:r>
              <a:rPr lang="en-US"/>
              <a:t>Bos365 Presentations: http://1drv.ms/1MpIDUa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0478084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86F9B5-F0D4-4314-A4B8-BAFF1ED1DD60}" type="datetime1">
              <a:rPr lang="en-US" smtClean="0"/>
              <a:t>9/15/2016</a:t>
            </a:fld>
            <a:endParaRPr lang="en-US"/>
          </a:p>
        </p:txBody>
      </p:sp>
      <p:sp>
        <p:nvSpPr>
          <p:cNvPr id="3" name="Footer Placeholder 2"/>
          <p:cNvSpPr>
            <a:spLocks noGrp="1"/>
          </p:cNvSpPr>
          <p:nvPr>
            <p:ph type="ftr" sz="quarter" idx="11"/>
          </p:nvPr>
        </p:nvSpPr>
        <p:spPr/>
        <p:txBody>
          <a:bodyPr/>
          <a:lstStyle/>
          <a:p>
            <a:r>
              <a:rPr lang="en-US"/>
              <a:t>Bos365 Presentations: http://1drv.ms/1MpIDUa </a:t>
            </a:r>
            <a:endParaRPr lang="en-US" dirty="0"/>
          </a:p>
        </p:txBody>
      </p:sp>
      <p:sp>
        <p:nvSpPr>
          <p:cNvPr id="4" name="Slide Number Placeholder 3"/>
          <p:cNvSpPr>
            <a:spLocks noGrp="1"/>
          </p:cNvSpPr>
          <p:nvPr>
            <p:ph type="sldNum" sz="quarter" idx="12"/>
          </p:nvPr>
        </p:nvSpPr>
        <p:spPr/>
        <p:txBody>
          <a:bodyPr/>
          <a:lstStyle/>
          <a:p>
            <a:r>
              <a:rPr lang="en-US"/>
              <a:t>WiFi: Cambridge p/w: bo0121</a:t>
            </a:r>
            <a:endParaRPr lang="en-US" dirty="0"/>
          </a:p>
        </p:txBody>
      </p:sp>
    </p:spTree>
    <p:extLst>
      <p:ext uri="{BB962C8B-B14F-4D97-AF65-F5344CB8AC3E}">
        <p14:creationId xmlns:p14="http://schemas.microsoft.com/office/powerpoint/2010/main" val="2320712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194F275-BB4D-4139-9683-29052BD25543}" type="datetime1">
              <a:rPr lang="en-US" smtClean="0"/>
              <a:t>9/15/2016</a:t>
            </a:fld>
            <a:endParaRPr lang="en-US"/>
          </a:p>
        </p:txBody>
      </p:sp>
      <p:sp>
        <p:nvSpPr>
          <p:cNvPr id="6" name="Footer Placeholder 5"/>
          <p:cNvSpPr>
            <a:spLocks noGrp="1"/>
          </p:cNvSpPr>
          <p:nvPr>
            <p:ph type="ftr" sz="quarter" idx="11"/>
          </p:nvPr>
        </p:nvSpPr>
        <p:spPr/>
        <p:txBody>
          <a:bodyPr/>
          <a:lstStyle/>
          <a:p>
            <a:r>
              <a:rPr lang="en-US"/>
              <a:t>Bos365 Presentations: http://1drv.ms/1MpIDUa </a:t>
            </a:r>
            <a:endParaRPr lang="en-US" dirty="0">
              <a:solidFill>
                <a:schemeClr val="accent1">
                  <a:lumMod val="75000"/>
                </a:schemeClr>
              </a:solidFill>
            </a:endParaRPr>
          </a:p>
        </p:txBody>
      </p:sp>
      <p:sp>
        <p:nvSpPr>
          <p:cNvPr id="7" name="Slide Number Placeholder 6"/>
          <p:cNvSpPr>
            <a:spLocks noGrp="1"/>
          </p:cNvSpPr>
          <p:nvPr>
            <p:ph type="sldNum" sz="quarter" idx="12"/>
          </p:nvPr>
        </p:nvSpPr>
        <p:spPr/>
        <p:txBody>
          <a:bodyPr/>
          <a:lstStyle/>
          <a:p>
            <a:fld id="{A8260A71-09D3-4074-911B-C962C44F3BD9}" type="slidenum">
              <a:rPr lang="en-US" smtClean="0"/>
              <a:pPr/>
              <a:t>‹#›</a:t>
            </a:fld>
            <a:endParaRPr lang="en-US"/>
          </a:p>
        </p:txBody>
      </p:sp>
    </p:spTree>
    <p:extLst>
      <p:ext uri="{BB962C8B-B14F-4D97-AF65-F5344CB8AC3E}">
        <p14:creationId xmlns:p14="http://schemas.microsoft.com/office/powerpoint/2010/main" val="1642471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0D1EF4D-6080-4B91-B893-730A295D2CBD}" type="datetime1">
              <a:rPr lang="en-US" smtClean="0"/>
              <a:t>9/15/2016</a:t>
            </a:fld>
            <a:endParaRPr lang="en-US"/>
          </a:p>
        </p:txBody>
      </p:sp>
      <p:sp>
        <p:nvSpPr>
          <p:cNvPr id="6" name="Footer Placeholder 5"/>
          <p:cNvSpPr>
            <a:spLocks noGrp="1"/>
          </p:cNvSpPr>
          <p:nvPr>
            <p:ph type="ftr" sz="quarter" idx="11"/>
          </p:nvPr>
        </p:nvSpPr>
        <p:spPr/>
        <p:txBody>
          <a:bodyPr/>
          <a:lstStyle/>
          <a:p>
            <a:r>
              <a:rPr lang="en-US"/>
              <a:t>Bos365 Presentations: http://1drv.ms/1MpIDUa </a:t>
            </a:r>
            <a:endParaRPr lang="en-US" dirty="0">
              <a:solidFill>
                <a:schemeClr val="accent1">
                  <a:lumMod val="75000"/>
                </a:schemeClr>
              </a:solidFill>
            </a:endParaRPr>
          </a:p>
        </p:txBody>
      </p:sp>
      <p:sp>
        <p:nvSpPr>
          <p:cNvPr id="7" name="Slide Number Placeholder 6"/>
          <p:cNvSpPr>
            <a:spLocks noGrp="1"/>
          </p:cNvSpPr>
          <p:nvPr>
            <p:ph type="sldNum" sz="quarter" idx="12"/>
          </p:nvPr>
        </p:nvSpPr>
        <p:spPr/>
        <p:txBody>
          <a:bodyPr/>
          <a:lstStyle/>
          <a:p>
            <a:fld id="{A8260A71-09D3-4074-911B-C962C44F3BD9}" type="slidenum">
              <a:rPr lang="en-US" smtClean="0"/>
              <a:pPr/>
              <a:t>‹#›</a:t>
            </a:fld>
            <a:endParaRPr lang="en-US"/>
          </a:p>
        </p:txBody>
      </p:sp>
    </p:spTree>
    <p:extLst>
      <p:ext uri="{BB962C8B-B14F-4D97-AF65-F5344CB8AC3E}">
        <p14:creationId xmlns:p14="http://schemas.microsoft.com/office/powerpoint/2010/main" val="610490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2"/>
            </a:gs>
            <a:gs pos="7000">
              <a:schemeClr val="bg1"/>
            </a:gs>
            <a:gs pos="100000">
              <a:schemeClr val="bg1"/>
            </a:gs>
          </a:gsLst>
          <a:lin ang="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0D6FB4-F0EE-4A4E-AEB5-9E99E046EC26}" type="datetime1">
              <a:rPr lang="en-US" smtClean="0"/>
              <a:t>9/15/2016</a:t>
            </a:fld>
            <a:endParaRPr lang="en-US"/>
          </a:p>
        </p:txBody>
      </p:sp>
      <p:sp>
        <p:nvSpPr>
          <p:cNvPr id="5" name="Footer Placeholder 4"/>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Bos365 Presentations: http://1drv.ms/1MpIDUa </a:t>
            </a:r>
            <a:endParaRPr lang="en-US" dirty="0">
              <a:solidFill>
                <a:schemeClr val="accent1">
                  <a:lumMod val="75000"/>
                </a:schemeClr>
              </a:solidFill>
            </a:endParaRPr>
          </a:p>
        </p:txBody>
      </p:sp>
      <p:sp>
        <p:nvSpPr>
          <p:cNvPr id="6" name="Slide Number Placeholder 5"/>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260A71-09D3-4074-911B-C962C44F3BD9}" type="slidenum">
              <a:rPr lang="en-US" smtClean="0"/>
              <a:pPr/>
              <a:t>‹#›</a:t>
            </a:fld>
            <a:endParaRPr lang="en-US"/>
          </a:p>
        </p:txBody>
      </p:sp>
    </p:spTree>
    <p:extLst>
      <p:ext uri="{BB962C8B-B14F-4D97-AF65-F5344CB8AC3E}">
        <p14:creationId xmlns:p14="http://schemas.microsoft.com/office/powerpoint/2010/main" val="4115813941"/>
      </p:ext>
    </p:extLst>
  </p:cSld>
  <p:clrMap bg1="lt1" tx1="dk1" bg2="lt2" tx2="dk2" accent1="accent1" accent2="accent2" accent3="accent3" accent4="accent4" accent5="accent5" accent6="accent6" hlink="hlink" folHlink="folHlink"/>
  <p:sldLayoutIdLst>
    <p:sldLayoutId id="2147484485" r:id="rId1"/>
    <p:sldLayoutId id="2147484486"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 id="2147484497" r:id="rId12"/>
    <p:sldLayoutId id="2147484498" r:id="rId13"/>
    <p:sldLayoutId id="2147484499" r:id="rId14"/>
    <p:sldLayoutId id="2147484500" r:id="rId15"/>
    <p:sldLayoutId id="2147484410" r:id="rId16"/>
    <p:sldLayoutId id="2147484411" r:id="rId17"/>
  </p:sldLayoutIdLst>
  <p:transition>
    <p:fade/>
  </p:transition>
  <p:hf sldNum="0" hdr="0" dt="0"/>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hyperlink" Target="https://blogs.office.com/2016/08/01/follow-the-summer-games-in-rio-with-the-new-outlook-interesting-calendar-feature/" TargetMode="Externa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www.bostonsharepointug.org/"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7.gif"/></Relationships>
</file>

<file path=ppt/slides/_rels/slide17.xml.rels><?xml version="1.0" encoding="UTF-8" standalone="yes"?>
<Relationships xmlns="http://schemas.openxmlformats.org/package/2006/relationships"><Relationship Id="rId3" Type="http://schemas.openxmlformats.org/officeDocument/2006/relationships/hyperlink" Target="http://www.spsevents.org/"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hyperlink" Target="http://www.meetup.com/New-England-Lync-User-Group/"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hyperlink" Target="http://www.granitestatesharepoint.org/"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www.bostono365usergoup.com/" TargetMode="External"/><Relationship Id="rId7" Type="http://schemas.openxmlformats.org/officeDocument/2006/relationships/hyperlink" Target="http://bit.ly/Bos365-li"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bit.ly/Bos365-Meetup" TargetMode="External"/><Relationship Id="rId5" Type="http://schemas.openxmlformats.org/officeDocument/2006/relationships/hyperlink" Target="http://bit.ly/Bos365-Yam" TargetMode="External"/><Relationship Id="rId4" Type="http://schemas.openxmlformats.org/officeDocument/2006/relationships/hyperlink" Target="http://twitter.com/bos365"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www.meetup.com/RISPUG"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hyperlink" Target="http://meetup.com/ctspug"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hyperlink" Target="http://www.meetup.com/bostonazure"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infogovcon.com/"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bit.ly/Bos365-MailList"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www.mindsharp.com/"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www.timlinenterprises.com/" TargetMode="Externa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jpeg"/><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31.png"/><Relationship Id="rId11" Type="http://schemas.openxmlformats.org/officeDocument/2006/relationships/image" Target="../media/image36.jp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www.timlinenterprises.com/" TargetMode="Externa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blogs.office.com/2016/02/22/accessibility-in-office-365-progress-in-2015-and-plans-for-2016/" TargetMode="Externa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bos365-public.sharepoint.com/Graphics/BosO365-UG-Logo-650x22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3909" y="2064312"/>
            <a:ext cx="6191250" cy="21431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18563" y="4015355"/>
            <a:ext cx="6737419" cy="369332"/>
          </a:xfrm>
          <a:prstGeom prst="rect">
            <a:avLst/>
          </a:prstGeom>
          <a:noFill/>
        </p:spPr>
        <p:txBody>
          <a:bodyPr wrap="square" rtlCol="0">
            <a:spAutoFit/>
          </a:bodyPr>
          <a:lstStyle/>
          <a:p>
            <a:pPr algn="ctr"/>
            <a:r>
              <a:rPr lang="en-US" dirty="0"/>
              <a:t>@Bos365   |   #Bos365   |   info@bostono365usergroup.com</a:t>
            </a:r>
          </a:p>
        </p:txBody>
      </p:sp>
    </p:spTree>
    <p:extLst>
      <p:ext uri="{BB962C8B-B14F-4D97-AF65-F5344CB8AC3E}">
        <p14:creationId xmlns:p14="http://schemas.microsoft.com/office/powerpoint/2010/main" val="34500554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US" dirty="0"/>
              <a:t>Today, we are happy to announce three new usage reports for SharePoint Online, OneDrive for Business and Exchange Online, which provide you with additional insights about how end users in your organization are using and adopting Office 365</a:t>
            </a:r>
            <a:r>
              <a:rPr lang="en-US" dirty="0" smtClean="0"/>
              <a:t>.</a:t>
            </a:r>
          </a:p>
        </p:txBody>
      </p:sp>
      <p:pic>
        <p:nvPicPr>
          <p:cNvPr id="7174" name="Picture 6" descr="New usage reports for SharePoint OneDrive and Exchang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982" y="1158194"/>
            <a:ext cx="6115445" cy="5152564"/>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a:t>New usage reports for SharePoint Online, OneDrive for Business and Exchange Online</a:t>
            </a:r>
          </a:p>
        </p:txBody>
      </p:sp>
      <p:sp>
        <p:nvSpPr>
          <p:cNvPr id="3" name="Text Placeholder 2"/>
          <p:cNvSpPr>
            <a:spLocks noGrp="1"/>
          </p:cNvSpPr>
          <p:nvPr>
            <p:ph type="body" sz="quarter" idx="13"/>
          </p:nvPr>
        </p:nvSpPr>
        <p:spPr/>
        <p:txBody>
          <a:bodyPr/>
          <a:lstStyle/>
          <a:p>
            <a:r>
              <a:rPr lang="en-US" dirty="0"/>
              <a:t>https://blogs.office.com/2016/09/13/new-usage-reports-for-sharepoint-onedrive-and-exchange/</a:t>
            </a:r>
          </a:p>
        </p:txBody>
      </p:sp>
      <p:pic>
        <p:nvPicPr>
          <p:cNvPr id="7170" name="Picture 2" descr="New usage reports for SharePoint OneDrive and Exchang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4237" y="1043032"/>
            <a:ext cx="6603343" cy="3973198"/>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7172" name="Picture 4" descr="New usage reports for SharePoint OneDrive and Exchang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7816" y="2460991"/>
            <a:ext cx="6099764" cy="3928662"/>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531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4"/>
                                        </p:tgtEl>
                                        <p:attrNameLst>
                                          <p:attrName>style.visibility</p:attrName>
                                        </p:attrNameLst>
                                      </p:cBhvr>
                                      <p:to>
                                        <p:strVal val="visible"/>
                                      </p:to>
                                    </p:set>
                                    <p:animEffect transition="in" filter="fade">
                                      <p:cBhvr>
                                        <p:cTn id="7" dur="500"/>
                                        <p:tgtEl>
                                          <p:spTgt spid="71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500"/>
                                        <p:tgtEl>
                                          <p:spTgt spid="71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2"/>
                                        </p:tgtEl>
                                        <p:attrNameLst>
                                          <p:attrName>style.visibility</p:attrName>
                                        </p:attrNameLst>
                                      </p:cBhvr>
                                      <p:to>
                                        <p:strVal val="visible"/>
                                      </p:to>
                                    </p:set>
                                    <p:animEffect transition="in" filter="fade">
                                      <p:cBhvr>
                                        <p:cTn id="17"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Announcing the #</a:t>
            </a:r>
            <a:r>
              <a:rPr lang="en-US" dirty="0" err="1"/>
              <a:t>ExcelWorldChamp</a:t>
            </a:r>
            <a:r>
              <a:rPr lang="en-US" dirty="0"/>
              <a:t> Competition</a:t>
            </a:r>
          </a:p>
        </p:txBody>
      </p:sp>
      <p:sp>
        <p:nvSpPr>
          <p:cNvPr id="3" name="Text Placeholder 2"/>
          <p:cNvSpPr>
            <a:spLocks noGrp="1"/>
          </p:cNvSpPr>
          <p:nvPr>
            <p:ph type="body" sz="quarter" idx="13"/>
          </p:nvPr>
        </p:nvSpPr>
        <p:spPr/>
        <p:txBody>
          <a:bodyPr/>
          <a:lstStyle/>
          <a:p>
            <a:r>
              <a:rPr lang="en-US" dirty="0"/>
              <a:t>https://blogs.office.com/2016/09/14/announcing-the-excelworldchamp-competition/</a:t>
            </a:r>
          </a:p>
        </p:txBody>
      </p:sp>
      <p:sp>
        <p:nvSpPr>
          <p:cNvPr id="4" name="Text Placeholder 3"/>
          <p:cNvSpPr>
            <a:spLocks noGrp="1"/>
          </p:cNvSpPr>
          <p:nvPr>
            <p:ph type="body" sz="quarter" idx="14"/>
          </p:nvPr>
        </p:nvSpPr>
        <p:spPr/>
        <p:txBody>
          <a:bodyPr/>
          <a:lstStyle/>
          <a:p>
            <a:r>
              <a:rPr lang="en-US" dirty="0"/>
              <a:t>Microsoft is excited to announce the Excel World Championship competition—#</a:t>
            </a:r>
            <a:r>
              <a:rPr lang="en-US" dirty="0" err="1"/>
              <a:t>ExcelWorldChamp</a:t>
            </a:r>
            <a:r>
              <a:rPr lang="en-US" dirty="0"/>
              <a:t>! Millions of people rely on Excel to get things done faster and make their lives easier. We want to meet all of you Excel fans and see what you can do.</a:t>
            </a:r>
          </a:p>
          <a:p>
            <a:endParaRPr lang="en-US" dirty="0"/>
          </a:p>
        </p:txBody>
      </p:sp>
      <p:pic>
        <p:nvPicPr>
          <p:cNvPr id="8194" name="Picture 2" descr="Excel World Champion featur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444" y="2381460"/>
            <a:ext cx="3305175" cy="30194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10737" y="2333297"/>
            <a:ext cx="7012502" cy="1754326"/>
          </a:xfrm>
          <a:prstGeom prst="rect">
            <a:avLst/>
          </a:prstGeom>
          <a:noFill/>
        </p:spPr>
        <p:txBody>
          <a:bodyPr wrap="square" rtlCol="0">
            <a:spAutoFit/>
          </a:bodyPr>
          <a:lstStyle/>
          <a:p>
            <a:r>
              <a:rPr lang="en-US" dirty="0"/>
              <a:t>From October to November 2016, Microsoft will run four rounds of Excel tests for residents of select countries. Only the top competitors in each round will make it through to the next level—until ultimately there is one Excel Champ from each country! Prizes for the country competitions vary. Residents of countries without a dedicated competition can compete in our open international competition.</a:t>
            </a:r>
          </a:p>
        </p:txBody>
      </p:sp>
    </p:spTree>
    <p:extLst>
      <p:ext uri="{BB962C8B-B14F-4D97-AF65-F5344CB8AC3E}">
        <p14:creationId xmlns:p14="http://schemas.microsoft.com/office/powerpoint/2010/main" val="4030869996"/>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Football season is here! Outlook helps you track the games that matter</a:t>
            </a:r>
          </a:p>
        </p:txBody>
      </p:sp>
      <p:sp>
        <p:nvSpPr>
          <p:cNvPr id="3" name="Text Placeholder 2"/>
          <p:cNvSpPr>
            <a:spLocks noGrp="1"/>
          </p:cNvSpPr>
          <p:nvPr>
            <p:ph type="body" sz="quarter" idx="13"/>
          </p:nvPr>
        </p:nvSpPr>
        <p:spPr/>
        <p:txBody>
          <a:bodyPr/>
          <a:lstStyle/>
          <a:p>
            <a:r>
              <a:rPr lang="en-US" dirty="0"/>
              <a:t>https://blogs.office.com/2016/09/08/football-season-is-here-outlook-helps-you-track-the-games-that-matter/</a:t>
            </a:r>
          </a:p>
        </p:txBody>
      </p:sp>
      <p:sp>
        <p:nvSpPr>
          <p:cNvPr id="4" name="Text Placeholder 3"/>
          <p:cNvSpPr>
            <a:spLocks noGrp="1"/>
          </p:cNvSpPr>
          <p:nvPr>
            <p:ph type="body" sz="quarter" idx="14"/>
          </p:nvPr>
        </p:nvSpPr>
        <p:spPr/>
        <p:txBody>
          <a:bodyPr>
            <a:normAutofit/>
          </a:bodyPr>
          <a:lstStyle/>
          <a:p>
            <a:pPr fontAlgn="base"/>
            <a:r>
              <a:rPr lang="en-US" dirty="0"/>
              <a:t>In August, we announced </a:t>
            </a:r>
            <a:r>
              <a:rPr lang="en-US" dirty="0">
                <a:hlinkClick r:id="rId2"/>
              </a:rPr>
              <a:t>Interesting calendars</a:t>
            </a:r>
            <a:r>
              <a:rPr lang="en-US" dirty="0"/>
              <a:t> in Outlook on the web to help track a range of events, and we’ve got you covered for football. Whether it’s your college alma mater, the pro team you’ve followed since you were a kid or key games in your fantasy league, it’s easy to stay on top of the action simply by adding all the games for your favorite teams to your calendar</a:t>
            </a:r>
            <a:r>
              <a:rPr lang="en-US" dirty="0" smtClean="0"/>
              <a:t>.</a:t>
            </a:r>
            <a:endParaRPr lang="en-US" dirty="0"/>
          </a:p>
        </p:txBody>
      </p:sp>
      <p:pic>
        <p:nvPicPr>
          <p:cNvPr id="6146" name="Picture 2" descr="Interesting calendars Footba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41368" y="1935657"/>
            <a:ext cx="7333900" cy="4552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40705"/>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792" y="1663598"/>
            <a:ext cx="10512862" cy="3613252"/>
          </a:xfrm>
        </p:spPr>
        <p:txBody>
          <a:bodyPr anchor="ctr">
            <a:normAutofit/>
          </a:bodyPr>
          <a:lstStyle/>
          <a:p>
            <a:pPr algn="ctr"/>
            <a:r>
              <a:rPr lang="en-US" sz="4000" b="1" dirty="0"/>
              <a:t>Enterprise Project </a:t>
            </a:r>
            <a:r>
              <a:rPr lang="en-US" sz="4000" b="1" dirty="0" smtClean="0"/>
              <a:t>Portfolio</a:t>
            </a:r>
            <a:br>
              <a:rPr lang="en-US" sz="4000" b="1" dirty="0" smtClean="0"/>
            </a:br>
            <a:r>
              <a:rPr lang="en-US" sz="4000" b="1" dirty="0" smtClean="0"/>
              <a:t>Management </a:t>
            </a:r>
            <a:r>
              <a:rPr lang="en-US" sz="4000" b="1" dirty="0"/>
              <a:t>in Office </a:t>
            </a:r>
            <a:r>
              <a:rPr lang="en-US" sz="4000" b="1" dirty="0" smtClean="0"/>
              <a:t>365</a:t>
            </a:r>
            <a:br>
              <a:rPr lang="en-US" sz="4000" b="1" dirty="0" smtClean="0"/>
            </a:br>
            <a:r>
              <a:rPr lang="en-US" sz="4000" b="1" dirty="0"/>
              <a:t/>
            </a:r>
            <a:br>
              <a:rPr lang="en-US" sz="4000" b="1" dirty="0"/>
            </a:br>
            <a:r>
              <a:rPr lang="en-US" sz="4000" b="1" dirty="0" smtClean="0"/>
              <a:t>Ryan </a:t>
            </a:r>
            <a:r>
              <a:rPr lang="en-US" sz="4000" b="1" dirty="0"/>
              <a:t>Thomas and Joe </a:t>
            </a:r>
            <a:r>
              <a:rPr lang="en-US" sz="4000" b="1" dirty="0" err="1" smtClean="0"/>
              <a:t>Piccirilli</a:t>
            </a:r>
            <a:endParaRPr lang="en-US" sz="4000" b="1" dirty="0"/>
          </a:p>
        </p:txBody>
      </p:sp>
      <p:sp>
        <p:nvSpPr>
          <p:cNvPr id="3" name="Text Placeholder 2"/>
          <p:cNvSpPr>
            <a:spLocks noGrp="1"/>
          </p:cNvSpPr>
          <p:nvPr>
            <p:ph type="body" idx="1"/>
          </p:nvPr>
        </p:nvSpPr>
        <p:spPr>
          <a:xfrm>
            <a:off x="831633" y="469901"/>
            <a:ext cx="10512862" cy="596900"/>
          </a:xfrm>
        </p:spPr>
        <p:txBody>
          <a:bodyPr/>
          <a:lstStyle/>
          <a:p>
            <a:r>
              <a:rPr lang="en-US" dirty="0"/>
              <a:t>The Main Event</a:t>
            </a:r>
          </a:p>
        </p:txBody>
      </p:sp>
      <p:sp>
        <p:nvSpPr>
          <p:cNvPr id="5" name="Footer Placeholder 4"/>
          <p:cNvSpPr>
            <a:spLocks noGrp="1"/>
          </p:cNvSpPr>
          <p:nvPr>
            <p:ph type="ftr" sz="quarter" idx="11"/>
          </p:nvPr>
        </p:nvSpPr>
        <p:spPr/>
        <p:txBody>
          <a:bodyPr/>
          <a:lstStyle/>
          <a:p>
            <a:r>
              <a:rPr lang="en-US"/>
              <a:t>Bos365 Presentations: http://1drv.ms/1MpIDUa </a:t>
            </a:r>
            <a:endParaRPr lang="en-US" dirty="0"/>
          </a:p>
        </p:txBody>
      </p:sp>
    </p:spTree>
    <p:extLst>
      <p:ext uri="{BB962C8B-B14F-4D97-AF65-F5344CB8AC3E}">
        <p14:creationId xmlns:p14="http://schemas.microsoft.com/office/powerpoint/2010/main" val="42774088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&lt;/Presentation&gt;</a:t>
            </a:r>
          </a:p>
        </p:txBody>
      </p:sp>
      <p:sp>
        <p:nvSpPr>
          <p:cNvPr id="3" name="Text Placeholder 2"/>
          <p:cNvSpPr>
            <a:spLocks noGrp="1"/>
          </p:cNvSpPr>
          <p:nvPr>
            <p:ph type="body" idx="1"/>
          </p:nvPr>
        </p:nvSpPr>
        <p:spPr/>
        <p:txBody>
          <a:bodyPr/>
          <a:lstStyle/>
          <a:p>
            <a:r>
              <a:rPr lang="en-US" dirty="0"/>
              <a:t>You can stop thinking now</a:t>
            </a:r>
          </a:p>
        </p:txBody>
      </p:sp>
      <p:sp>
        <p:nvSpPr>
          <p:cNvPr id="5" name="Footer Placeholder 4"/>
          <p:cNvSpPr>
            <a:spLocks noGrp="1"/>
          </p:cNvSpPr>
          <p:nvPr>
            <p:ph type="ftr" sz="quarter" idx="11"/>
          </p:nvPr>
        </p:nvSpPr>
        <p:spPr/>
        <p:txBody>
          <a:bodyPr/>
          <a:lstStyle/>
          <a:p>
            <a:r>
              <a:rPr lang="en-US" dirty="0"/>
              <a:t>Bos365 Presentations: http://1drv.ms/1MpIDUa </a:t>
            </a:r>
          </a:p>
        </p:txBody>
      </p:sp>
    </p:spTree>
    <p:extLst>
      <p:ext uri="{BB962C8B-B14F-4D97-AF65-F5344CB8AC3E}">
        <p14:creationId xmlns:p14="http://schemas.microsoft.com/office/powerpoint/2010/main" val="37424120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Upcoming Community events</a:t>
            </a:r>
          </a:p>
        </p:txBody>
      </p:sp>
      <p:sp>
        <p:nvSpPr>
          <p:cNvPr id="3" name="Text Placeholder 2"/>
          <p:cNvSpPr>
            <a:spLocks noGrp="1"/>
          </p:cNvSpPr>
          <p:nvPr>
            <p:ph type="body" idx="1"/>
          </p:nvPr>
        </p:nvSpPr>
        <p:spPr/>
        <p:txBody>
          <a:bodyPr/>
          <a:lstStyle/>
          <a:p>
            <a:endParaRPr lang="en-US" dirty="0"/>
          </a:p>
        </p:txBody>
      </p:sp>
      <p:sp>
        <p:nvSpPr>
          <p:cNvPr id="5" name="Footer Placeholder 4"/>
          <p:cNvSpPr>
            <a:spLocks noGrp="1"/>
          </p:cNvSpPr>
          <p:nvPr>
            <p:ph type="ftr" sz="quarter" idx="11"/>
          </p:nvPr>
        </p:nvSpPr>
        <p:spPr/>
        <p:txBody>
          <a:bodyPr/>
          <a:lstStyle/>
          <a:p>
            <a:r>
              <a:rPr lang="en-US"/>
              <a:t>Bos365 Presentations: http://1drv.ms/1MpIDUa </a:t>
            </a:r>
            <a:endParaRPr lang="en-US" dirty="0"/>
          </a:p>
        </p:txBody>
      </p:sp>
    </p:spTree>
    <p:extLst>
      <p:ext uri="{BB962C8B-B14F-4D97-AF65-F5344CB8AC3E}">
        <p14:creationId xmlns:p14="http://schemas.microsoft.com/office/powerpoint/2010/main" val="21832088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773" y="1709739"/>
            <a:ext cx="10516722" cy="850581"/>
          </a:xfrm>
        </p:spPr>
        <p:txBody>
          <a:bodyPr>
            <a:normAutofit/>
          </a:bodyPr>
          <a:lstStyle/>
          <a:p>
            <a:r>
              <a:rPr lang="en-US" sz="5400" dirty="0"/>
              <a:t>Boston Area SharePoint Users Group</a:t>
            </a:r>
          </a:p>
        </p:txBody>
      </p:sp>
      <p:sp>
        <p:nvSpPr>
          <p:cNvPr id="3" name="Text Placeholder 2"/>
          <p:cNvSpPr>
            <a:spLocks noGrp="1"/>
          </p:cNvSpPr>
          <p:nvPr>
            <p:ph type="body" idx="1"/>
          </p:nvPr>
        </p:nvSpPr>
        <p:spPr>
          <a:xfrm>
            <a:off x="976012" y="2471906"/>
            <a:ext cx="10512862" cy="3752624"/>
          </a:xfrm>
        </p:spPr>
        <p:txBody>
          <a:bodyPr>
            <a:normAutofit/>
          </a:bodyPr>
          <a:lstStyle/>
          <a:p>
            <a:pPr marL="342900" indent="-342900">
              <a:buFont typeface="Arial" pitchFamily="34" charset="0"/>
              <a:buChar char="•"/>
            </a:pPr>
            <a:r>
              <a:rPr lang="en-US" dirty="0"/>
              <a:t>Meets Monthly @ Microsoft N.E.R.D.</a:t>
            </a:r>
          </a:p>
          <a:p>
            <a:pPr marL="342900" indent="-342900">
              <a:buFont typeface="Arial" pitchFamily="34" charset="0"/>
              <a:buChar char="•"/>
            </a:pPr>
            <a:r>
              <a:rPr lang="en-US" dirty="0"/>
              <a:t>2</a:t>
            </a:r>
            <a:r>
              <a:rPr lang="en-US" baseline="30000" dirty="0"/>
              <a:t>nd</a:t>
            </a:r>
            <a:r>
              <a:rPr lang="en-US" dirty="0"/>
              <a:t> Wednesday/month</a:t>
            </a:r>
          </a:p>
          <a:p>
            <a:pPr marL="342900" indent="-342900">
              <a:buFont typeface="Arial" pitchFamily="34" charset="0"/>
              <a:buChar char="•"/>
            </a:pPr>
            <a:r>
              <a:rPr lang="en-US" dirty="0"/>
              <a:t>6-8PM</a:t>
            </a:r>
          </a:p>
          <a:p>
            <a:pPr marL="342900" indent="-342900">
              <a:buFont typeface="Arial" pitchFamily="34" charset="0"/>
              <a:buChar char="•"/>
            </a:pPr>
            <a:r>
              <a:rPr lang="en-US" dirty="0">
                <a:hlinkClick r:id="rId3"/>
              </a:rPr>
              <a:t>www.BostonSharePointUG.org</a:t>
            </a:r>
            <a:r>
              <a:rPr lang="en-US" dirty="0"/>
              <a:t> </a:t>
            </a:r>
          </a:p>
        </p:txBody>
      </p:sp>
      <p:sp>
        <p:nvSpPr>
          <p:cNvPr id="6" name="Footer Placeholder 5"/>
          <p:cNvSpPr>
            <a:spLocks noGrp="1"/>
          </p:cNvSpPr>
          <p:nvPr>
            <p:ph type="ftr" sz="quarter" idx="11"/>
          </p:nvPr>
        </p:nvSpPr>
        <p:spPr/>
        <p:txBody>
          <a:bodyPr/>
          <a:lstStyle/>
          <a:p>
            <a:r>
              <a:rPr lang="en-US"/>
              <a:t>Bos365 Presentations: http://1drv.ms/1MpIDUa </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7829" y="340994"/>
            <a:ext cx="4757402" cy="1236924"/>
          </a:xfrm>
          <a:prstGeom prst="rect">
            <a:avLst/>
          </a:prstGeom>
        </p:spPr>
      </p:pic>
    </p:spTree>
    <p:extLst>
      <p:ext uri="{BB962C8B-B14F-4D97-AF65-F5344CB8AC3E}">
        <p14:creationId xmlns:p14="http://schemas.microsoft.com/office/powerpoint/2010/main" val="20245939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773" y="1709739"/>
            <a:ext cx="10516722" cy="850581"/>
          </a:xfrm>
        </p:spPr>
        <p:txBody>
          <a:bodyPr>
            <a:normAutofit/>
          </a:bodyPr>
          <a:lstStyle/>
          <a:p>
            <a:r>
              <a:rPr lang="en-US" sz="5400" dirty="0"/>
              <a:t>SharePoint Saturdays</a:t>
            </a:r>
          </a:p>
        </p:txBody>
      </p:sp>
      <p:sp>
        <p:nvSpPr>
          <p:cNvPr id="3" name="Text Placeholder 2"/>
          <p:cNvSpPr>
            <a:spLocks noGrp="1"/>
          </p:cNvSpPr>
          <p:nvPr>
            <p:ph type="body" idx="1"/>
          </p:nvPr>
        </p:nvSpPr>
        <p:spPr>
          <a:xfrm>
            <a:off x="976012" y="2471906"/>
            <a:ext cx="10512862" cy="2828599"/>
          </a:xfrm>
        </p:spPr>
        <p:txBody>
          <a:bodyPr>
            <a:normAutofit/>
          </a:bodyPr>
          <a:lstStyle/>
          <a:p>
            <a:pPr marL="342900" indent="-342900">
              <a:buFont typeface="Arial" pitchFamily="34" charset="0"/>
              <a:buChar char="•"/>
            </a:pPr>
            <a:r>
              <a:rPr lang="en-US" dirty="0">
                <a:hlinkClick r:id="rId3"/>
              </a:rPr>
              <a:t>www.spsevents.org</a:t>
            </a:r>
            <a:endParaRPr lang="en-US" dirty="0"/>
          </a:p>
          <a:p>
            <a:pPr marL="342900" indent="-342900">
              <a:buFont typeface="Arial" pitchFamily="34" charset="0"/>
              <a:buChar char="•"/>
            </a:pPr>
            <a:r>
              <a:rPr lang="en-US" dirty="0" smtClean="0"/>
              <a:t>Philadelphia, November 12</a:t>
            </a:r>
            <a:r>
              <a:rPr lang="en-US" baseline="30000" dirty="0" smtClean="0"/>
              <a:t>th</a:t>
            </a:r>
            <a:endParaRPr lang="en-US" dirty="0" smtClean="0"/>
          </a:p>
          <a:p>
            <a:pPr marL="342900" indent="-342900">
              <a:buFont typeface="Arial" pitchFamily="34" charset="0"/>
              <a:buChar char="•"/>
            </a:pPr>
            <a:r>
              <a:rPr lang="en-US" dirty="0" smtClean="0"/>
              <a:t>Reston, VA, December 3</a:t>
            </a:r>
            <a:r>
              <a:rPr lang="en-US" baseline="30000" dirty="0" smtClean="0"/>
              <a:t>rd</a:t>
            </a:r>
            <a:r>
              <a:rPr lang="en-US" dirty="0" smtClean="0"/>
              <a:t> </a:t>
            </a:r>
            <a:endParaRPr lang="en-US" dirty="0"/>
          </a:p>
          <a:p>
            <a:pPr marL="342900" indent="-342900">
              <a:buFont typeface="Arial" pitchFamily="34" charset="0"/>
              <a:buChar char="•"/>
            </a:pPr>
            <a:endParaRPr lang="en-US" dirty="0"/>
          </a:p>
        </p:txBody>
      </p:sp>
      <p:sp>
        <p:nvSpPr>
          <p:cNvPr id="5" name="Footer Placeholder 4"/>
          <p:cNvSpPr>
            <a:spLocks noGrp="1"/>
          </p:cNvSpPr>
          <p:nvPr>
            <p:ph type="ftr" sz="quarter" idx="11"/>
          </p:nvPr>
        </p:nvSpPr>
        <p:spPr/>
        <p:txBody>
          <a:bodyPr/>
          <a:lstStyle/>
          <a:p>
            <a:r>
              <a:rPr lang="en-US"/>
              <a:t>Bos365 Presentations: http://1drv.ms/1MpIDUa </a:t>
            </a:r>
            <a:endParaRPr lang="en-US" dirty="0"/>
          </a:p>
        </p:txBody>
      </p:sp>
      <p:pic>
        <p:nvPicPr>
          <p:cNvPr id="1026" name="Picture 2" descr="SPS Even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0087" y="376813"/>
            <a:ext cx="2518613" cy="2518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360876"/>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773" y="1709739"/>
            <a:ext cx="10516722" cy="850581"/>
          </a:xfrm>
        </p:spPr>
        <p:txBody>
          <a:bodyPr>
            <a:normAutofit/>
          </a:bodyPr>
          <a:lstStyle/>
          <a:p>
            <a:r>
              <a:rPr lang="en-US" sz="5400" dirty="0"/>
              <a:t>Skype for Biz Users Group</a:t>
            </a:r>
          </a:p>
        </p:txBody>
      </p:sp>
      <p:sp>
        <p:nvSpPr>
          <p:cNvPr id="3" name="Text Placeholder 2"/>
          <p:cNvSpPr>
            <a:spLocks noGrp="1"/>
          </p:cNvSpPr>
          <p:nvPr>
            <p:ph type="body" idx="1"/>
          </p:nvPr>
        </p:nvSpPr>
        <p:spPr>
          <a:xfrm>
            <a:off x="976012" y="2471906"/>
            <a:ext cx="10512862" cy="1500187"/>
          </a:xfrm>
        </p:spPr>
        <p:txBody>
          <a:bodyPr>
            <a:normAutofit/>
          </a:bodyPr>
          <a:lstStyle/>
          <a:p>
            <a:pPr marL="342900" indent="-342900">
              <a:buFont typeface="Arial" pitchFamily="34" charset="0"/>
              <a:buChar char="•"/>
            </a:pPr>
            <a:r>
              <a:rPr lang="en-US" dirty="0" smtClean="0">
                <a:hlinkClick r:id="rId3"/>
              </a:rPr>
              <a:t>meetup.com/New-England-Lync-User-Group</a:t>
            </a:r>
            <a:r>
              <a:rPr lang="en-US" dirty="0" smtClean="0"/>
              <a:t>  </a:t>
            </a:r>
            <a:endParaRPr lang="en-US" dirty="0"/>
          </a:p>
        </p:txBody>
      </p:sp>
      <p:sp>
        <p:nvSpPr>
          <p:cNvPr id="5" name="Footer Placeholder 4"/>
          <p:cNvSpPr>
            <a:spLocks noGrp="1"/>
          </p:cNvSpPr>
          <p:nvPr>
            <p:ph type="ftr" sz="quarter" idx="11"/>
          </p:nvPr>
        </p:nvSpPr>
        <p:spPr/>
        <p:txBody>
          <a:bodyPr/>
          <a:lstStyle/>
          <a:p>
            <a:r>
              <a:rPr lang="en-US"/>
              <a:t>Bos365 Presentations: http://1drv.ms/1MpIDUa </a:t>
            </a:r>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219418" y="297966"/>
            <a:ext cx="1269456" cy="123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4581171"/>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773" y="1709739"/>
            <a:ext cx="10516722" cy="850581"/>
          </a:xfrm>
        </p:spPr>
        <p:txBody>
          <a:bodyPr>
            <a:normAutofit/>
          </a:bodyPr>
          <a:lstStyle/>
          <a:p>
            <a:r>
              <a:rPr lang="en-US" sz="5400" dirty="0"/>
              <a:t>Granite State SharePoint User Group</a:t>
            </a:r>
          </a:p>
        </p:txBody>
      </p:sp>
      <p:sp>
        <p:nvSpPr>
          <p:cNvPr id="3" name="Text Placeholder 2"/>
          <p:cNvSpPr>
            <a:spLocks noGrp="1"/>
          </p:cNvSpPr>
          <p:nvPr>
            <p:ph type="body" idx="1"/>
          </p:nvPr>
        </p:nvSpPr>
        <p:spPr>
          <a:xfrm>
            <a:off x="976012" y="2471906"/>
            <a:ext cx="10512862" cy="1500187"/>
          </a:xfrm>
        </p:spPr>
        <p:txBody>
          <a:bodyPr>
            <a:normAutofit fontScale="92500" lnSpcReduction="20000"/>
          </a:bodyPr>
          <a:lstStyle/>
          <a:p>
            <a:pPr marL="342900" indent="-342900">
              <a:buFont typeface="Arial" pitchFamily="34" charset="0"/>
              <a:buChar char="•"/>
            </a:pPr>
            <a:r>
              <a:rPr lang="en-US" dirty="0"/>
              <a:t>Meets Monthly </a:t>
            </a:r>
          </a:p>
          <a:p>
            <a:pPr marL="342900" indent="-342900">
              <a:buFont typeface="Arial" pitchFamily="34" charset="0"/>
              <a:buChar char="•"/>
            </a:pPr>
            <a:r>
              <a:rPr lang="en-US" dirty="0"/>
              <a:t>Daniel Webster College, Nashua, NH</a:t>
            </a:r>
          </a:p>
          <a:p>
            <a:pPr marL="342900" indent="-342900">
              <a:buFont typeface="Arial" pitchFamily="34" charset="0"/>
              <a:buChar char="•"/>
            </a:pPr>
            <a:r>
              <a:rPr lang="en-US" dirty="0"/>
              <a:t>2</a:t>
            </a:r>
            <a:r>
              <a:rPr lang="en-US" baseline="30000" dirty="0"/>
              <a:t>nd</a:t>
            </a:r>
            <a:r>
              <a:rPr lang="en-US" dirty="0"/>
              <a:t>  Thursday of the Month</a:t>
            </a:r>
          </a:p>
          <a:p>
            <a:pPr marL="342900" indent="-342900">
              <a:buFont typeface="Arial" pitchFamily="34" charset="0"/>
              <a:buChar char="•"/>
            </a:pPr>
            <a:r>
              <a:rPr lang="en-US" dirty="0">
                <a:hlinkClick r:id="rId3"/>
              </a:rPr>
              <a:t>www.GraniteStateSharePoint.org</a:t>
            </a:r>
            <a:endParaRPr lang="en-US" dirty="0"/>
          </a:p>
        </p:txBody>
      </p:sp>
      <p:sp>
        <p:nvSpPr>
          <p:cNvPr id="6" name="Footer Placeholder 5"/>
          <p:cNvSpPr>
            <a:spLocks noGrp="1"/>
          </p:cNvSpPr>
          <p:nvPr>
            <p:ph type="ftr" sz="quarter" idx="11"/>
          </p:nvPr>
        </p:nvSpPr>
        <p:spPr/>
        <p:txBody>
          <a:bodyPr/>
          <a:lstStyle/>
          <a:p>
            <a:r>
              <a:rPr lang="en-US"/>
              <a:t>Bos365 Presentations: http://1drv.ms/1MpIDUa </a:t>
            </a:r>
            <a:endParaRPr lang="en-US" dirty="0"/>
          </a:p>
        </p:txBody>
      </p:sp>
      <p:pic>
        <p:nvPicPr>
          <p:cNvPr id="5" name="Picture 2" descr="http://www.granitestatesharepoint.org/SiteImages/GSSPU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6474" y="191493"/>
            <a:ext cx="2465270" cy="1518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2636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Welcome to the</a:t>
            </a:r>
            <a:endParaRPr lang="en-US" dirty="0"/>
          </a:p>
        </p:txBody>
      </p:sp>
      <p:sp>
        <p:nvSpPr>
          <p:cNvPr id="4" name="Content Placeholder 3"/>
          <p:cNvSpPr>
            <a:spLocks noGrp="1"/>
          </p:cNvSpPr>
          <p:nvPr>
            <p:ph idx="1"/>
          </p:nvPr>
        </p:nvSpPr>
        <p:spPr/>
        <p:txBody>
          <a:bodyPr/>
          <a:lstStyle/>
          <a:p>
            <a:r>
              <a:rPr lang="en-US" dirty="0"/>
              <a:t>Web: </a:t>
            </a:r>
            <a:r>
              <a:rPr lang="en-US" dirty="0">
                <a:hlinkClick r:id="rId3"/>
              </a:rPr>
              <a:t>BostonO365UserGoup.com</a:t>
            </a:r>
            <a:endParaRPr lang="en-US" dirty="0"/>
          </a:p>
          <a:p>
            <a:r>
              <a:rPr lang="en-US" dirty="0"/>
              <a:t>Twitter: </a:t>
            </a:r>
            <a:r>
              <a:rPr lang="en-US" dirty="0">
                <a:hlinkClick r:id="rId4"/>
              </a:rPr>
              <a:t>@Bos365</a:t>
            </a:r>
            <a:r>
              <a:rPr lang="en-US" dirty="0"/>
              <a:t> or #Bos365</a:t>
            </a:r>
          </a:p>
          <a:p>
            <a:r>
              <a:rPr lang="en-US" dirty="0"/>
              <a:t>Yammer: </a:t>
            </a:r>
            <a:r>
              <a:rPr lang="en-US" dirty="0">
                <a:hlinkClick r:id="rId5"/>
              </a:rPr>
              <a:t>http://bit.ly/Bos365-Yam</a:t>
            </a:r>
            <a:endParaRPr lang="en-US" dirty="0"/>
          </a:p>
          <a:p>
            <a:r>
              <a:rPr lang="en-US" dirty="0"/>
              <a:t>Meetup:  </a:t>
            </a:r>
            <a:r>
              <a:rPr lang="en-US" dirty="0">
                <a:hlinkClick r:id="rId6"/>
              </a:rPr>
              <a:t>http://bit.ly/Bos365-Meetup</a:t>
            </a:r>
            <a:endParaRPr lang="en-US" dirty="0"/>
          </a:p>
          <a:p>
            <a:r>
              <a:rPr lang="en-US" dirty="0"/>
              <a:t>LinkedIn: </a:t>
            </a:r>
            <a:r>
              <a:rPr lang="en-US" dirty="0">
                <a:hlinkClick r:id="rId7"/>
              </a:rPr>
              <a:t>http://bit.ly/Bos365-li</a:t>
            </a:r>
            <a:endParaRPr lang="en-US" dirty="0"/>
          </a:p>
        </p:txBody>
      </p:sp>
      <p:sp>
        <p:nvSpPr>
          <p:cNvPr id="6" name="Footer Placeholder 5"/>
          <p:cNvSpPr>
            <a:spLocks noGrp="1"/>
          </p:cNvSpPr>
          <p:nvPr>
            <p:ph type="ftr" sz="quarter" idx="11"/>
          </p:nvPr>
        </p:nvSpPr>
        <p:spPr/>
        <p:txBody>
          <a:bodyPr/>
          <a:lstStyle/>
          <a:p>
            <a:r>
              <a:rPr lang="en-US"/>
              <a:t>Bos365 Presentations: http://1drv.ms/1MpIDUa </a:t>
            </a:r>
            <a:endParaRPr lang="en-US" dirty="0"/>
          </a:p>
        </p:txBody>
      </p:sp>
      <p:pic>
        <p:nvPicPr>
          <p:cNvPr id="4100" name="Picture 4" descr="https://bos365-public.sharepoint.com/Graphics/BosO365-UG-Logo-650x22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56538" y="208605"/>
            <a:ext cx="4281576" cy="1482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95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500"/>
                                        <p:tgtEl>
                                          <p:spTgt spid="410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500"/>
                                        <p:tgtEl>
                                          <p:spTgt spid="4">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773" y="1709739"/>
            <a:ext cx="10516722" cy="850581"/>
          </a:xfrm>
        </p:spPr>
        <p:txBody>
          <a:bodyPr>
            <a:normAutofit/>
          </a:bodyPr>
          <a:lstStyle/>
          <a:p>
            <a:r>
              <a:rPr lang="en-US" sz="5400" dirty="0"/>
              <a:t>Rhode Island SharePoint User Group</a:t>
            </a:r>
          </a:p>
        </p:txBody>
      </p:sp>
      <p:sp>
        <p:nvSpPr>
          <p:cNvPr id="3" name="Text Placeholder 2"/>
          <p:cNvSpPr>
            <a:spLocks noGrp="1"/>
          </p:cNvSpPr>
          <p:nvPr>
            <p:ph type="body" idx="1"/>
          </p:nvPr>
        </p:nvSpPr>
        <p:spPr>
          <a:xfrm>
            <a:off x="976012" y="2471906"/>
            <a:ext cx="10512862" cy="1500187"/>
          </a:xfrm>
        </p:spPr>
        <p:txBody>
          <a:bodyPr>
            <a:normAutofit fontScale="92500" lnSpcReduction="20000"/>
          </a:bodyPr>
          <a:lstStyle/>
          <a:p>
            <a:pPr marL="342900" indent="-342900">
              <a:buFont typeface="Arial" pitchFamily="34" charset="0"/>
              <a:buChar char="•"/>
            </a:pPr>
            <a:r>
              <a:rPr lang="en-US" dirty="0"/>
              <a:t>Meets Monthly </a:t>
            </a:r>
          </a:p>
          <a:p>
            <a:pPr marL="342900" indent="-342900">
              <a:buFont typeface="Arial" pitchFamily="34" charset="0"/>
              <a:buChar char="•"/>
            </a:pPr>
            <a:r>
              <a:rPr lang="en-US" dirty="0" err="1"/>
              <a:t>Atrion</a:t>
            </a:r>
            <a:r>
              <a:rPr lang="en-US" dirty="0"/>
              <a:t> in Warwick</a:t>
            </a:r>
          </a:p>
          <a:p>
            <a:pPr marL="342900" indent="-342900">
              <a:buFont typeface="Arial" pitchFamily="34" charset="0"/>
              <a:buChar char="•"/>
            </a:pPr>
            <a:r>
              <a:rPr lang="en-US" dirty="0"/>
              <a:t>1st Thursday of the Month</a:t>
            </a:r>
          </a:p>
          <a:p>
            <a:pPr marL="342900" indent="-342900">
              <a:buFont typeface="Arial" pitchFamily="34" charset="0"/>
              <a:buChar char="•"/>
            </a:pPr>
            <a:r>
              <a:rPr lang="en-US" dirty="0">
                <a:hlinkClick r:id="rId3"/>
              </a:rPr>
              <a:t>meetup.com/RISPUG</a:t>
            </a:r>
            <a:endParaRPr lang="en-US" dirty="0"/>
          </a:p>
        </p:txBody>
      </p:sp>
      <p:sp>
        <p:nvSpPr>
          <p:cNvPr id="5" name="Footer Placeholder 4"/>
          <p:cNvSpPr>
            <a:spLocks noGrp="1"/>
          </p:cNvSpPr>
          <p:nvPr>
            <p:ph type="ftr" sz="quarter" idx="11"/>
          </p:nvPr>
        </p:nvSpPr>
        <p:spPr/>
        <p:txBody>
          <a:bodyPr/>
          <a:lstStyle/>
          <a:p>
            <a:r>
              <a:rPr lang="en-US"/>
              <a:t>Bos365 Presentations: http://1drv.ms/1MpIDUa </a:t>
            </a:r>
            <a:endParaRPr lang="en-US" dirty="0"/>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7757" y="258594"/>
            <a:ext cx="5660973" cy="107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63996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773" y="1709739"/>
            <a:ext cx="10516722" cy="850581"/>
          </a:xfrm>
        </p:spPr>
        <p:txBody>
          <a:bodyPr>
            <a:normAutofit/>
          </a:bodyPr>
          <a:lstStyle/>
          <a:p>
            <a:r>
              <a:rPr lang="en-US" sz="5400" dirty="0"/>
              <a:t>Connecticut SharePoint User Group</a:t>
            </a:r>
          </a:p>
        </p:txBody>
      </p:sp>
      <p:sp>
        <p:nvSpPr>
          <p:cNvPr id="3" name="Text Placeholder 2"/>
          <p:cNvSpPr>
            <a:spLocks noGrp="1"/>
          </p:cNvSpPr>
          <p:nvPr>
            <p:ph type="body" idx="1"/>
          </p:nvPr>
        </p:nvSpPr>
        <p:spPr>
          <a:xfrm>
            <a:off x="976012" y="2471906"/>
            <a:ext cx="10512862" cy="1500187"/>
          </a:xfrm>
        </p:spPr>
        <p:txBody>
          <a:bodyPr>
            <a:normAutofit fontScale="92500" lnSpcReduction="20000"/>
          </a:bodyPr>
          <a:lstStyle/>
          <a:p>
            <a:pPr marL="342900" indent="-342900">
              <a:buFont typeface="Arial" pitchFamily="34" charset="0"/>
              <a:buChar char="•"/>
            </a:pPr>
            <a:r>
              <a:rPr lang="en-US" dirty="0"/>
              <a:t>Meets Monthly</a:t>
            </a:r>
          </a:p>
          <a:p>
            <a:pPr marL="342900" indent="-342900">
              <a:buFont typeface="Arial" pitchFamily="34" charset="0"/>
              <a:buChar char="•"/>
            </a:pPr>
            <a:r>
              <a:rPr lang="en-US" dirty="0"/>
              <a:t>Hartford, CT</a:t>
            </a:r>
          </a:p>
          <a:p>
            <a:pPr marL="342900" indent="-342900">
              <a:buFont typeface="Arial" pitchFamily="34" charset="0"/>
              <a:buChar char="•"/>
            </a:pPr>
            <a:r>
              <a:rPr lang="en-US" dirty="0"/>
              <a:t>3</a:t>
            </a:r>
            <a:r>
              <a:rPr lang="en-US" baseline="30000" dirty="0"/>
              <a:t>rd</a:t>
            </a:r>
            <a:r>
              <a:rPr lang="en-US" dirty="0"/>
              <a:t> Thursday of the Month</a:t>
            </a:r>
          </a:p>
          <a:p>
            <a:pPr marL="342900" indent="-342900">
              <a:buFont typeface="Arial" pitchFamily="34" charset="0"/>
              <a:buChar char="•"/>
            </a:pPr>
            <a:r>
              <a:rPr lang="en-US" dirty="0">
                <a:hlinkClick r:id="rId3"/>
              </a:rPr>
              <a:t>meetup.com/</a:t>
            </a:r>
            <a:r>
              <a:rPr lang="en-US" dirty="0" err="1">
                <a:hlinkClick r:id="rId3"/>
              </a:rPr>
              <a:t>ctspug</a:t>
            </a:r>
            <a:endParaRPr lang="en-US" dirty="0"/>
          </a:p>
        </p:txBody>
      </p:sp>
      <p:sp>
        <p:nvSpPr>
          <p:cNvPr id="5" name="Footer Placeholder 4"/>
          <p:cNvSpPr>
            <a:spLocks noGrp="1"/>
          </p:cNvSpPr>
          <p:nvPr>
            <p:ph type="ftr" sz="quarter" idx="11"/>
          </p:nvPr>
        </p:nvSpPr>
        <p:spPr/>
        <p:txBody>
          <a:bodyPr/>
          <a:lstStyle/>
          <a:p>
            <a:r>
              <a:rPr lang="en-US"/>
              <a:t>Bos365 Presentations: http://1drv.ms/1MpIDUa </a:t>
            </a:r>
            <a:endParaRPr lang="en-US" dirty="0"/>
          </a:p>
        </p:txBody>
      </p:sp>
      <p:pic>
        <p:nvPicPr>
          <p:cNvPr id="1026" name="Picture 2" descr="http://photos2.meetupstatic.com/photos/event/8/7/a/2/global_384814722.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2259" y="349682"/>
            <a:ext cx="3130595" cy="1321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3533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773" y="1709739"/>
            <a:ext cx="10516722" cy="850581"/>
          </a:xfrm>
        </p:spPr>
        <p:txBody>
          <a:bodyPr>
            <a:normAutofit fontScale="90000"/>
          </a:bodyPr>
          <a:lstStyle/>
          <a:p>
            <a:r>
              <a:rPr lang="en-US" dirty="0"/>
              <a:t>Boston Azure Cloud User Group</a:t>
            </a:r>
          </a:p>
        </p:txBody>
      </p:sp>
      <p:sp>
        <p:nvSpPr>
          <p:cNvPr id="3" name="Text Placeholder 2"/>
          <p:cNvSpPr>
            <a:spLocks noGrp="1"/>
          </p:cNvSpPr>
          <p:nvPr>
            <p:ph type="body" idx="1"/>
          </p:nvPr>
        </p:nvSpPr>
        <p:spPr>
          <a:xfrm>
            <a:off x="976012" y="2471906"/>
            <a:ext cx="10368483" cy="3262144"/>
          </a:xfrm>
        </p:spPr>
        <p:txBody>
          <a:bodyPr>
            <a:normAutofit/>
          </a:bodyPr>
          <a:lstStyle/>
          <a:p>
            <a:pPr marL="342900" indent="-342900">
              <a:buFont typeface="Arial" pitchFamily="34" charset="0"/>
              <a:buChar char="•"/>
            </a:pPr>
            <a:r>
              <a:rPr lang="en-US" u="sng" dirty="0" smtClean="0">
                <a:hlinkClick r:id="rId3"/>
              </a:rPr>
              <a:t>meetup.com/</a:t>
            </a:r>
            <a:r>
              <a:rPr lang="en-US" u="sng" dirty="0" err="1" smtClean="0">
                <a:hlinkClick r:id="rId3"/>
              </a:rPr>
              <a:t>BostonAzure</a:t>
            </a:r>
            <a:endParaRPr lang="en-US" u="sng" dirty="0"/>
          </a:p>
        </p:txBody>
      </p:sp>
      <p:sp>
        <p:nvSpPr>
          <p:cNvPr id="6" name="Footer Placeholder 5"/>
          <p:cNvSpPr>
            <a:spLocks noGrp="1"/>
          </p:cNvSpPr>
          <p:nvPr>
            <p:ph type="ftr" sz="quarter" idx="11"/>
          </p:nvPr>
        </p:nvSpPr>
        <p:spPr/>
        <p:txBody>
          <a:bodyPr/>
          <a:lstStyle/>
          <a:p>
            <a:r>
              <a:rPr lang="en-US"/>
              <a:t>Bos365 Presentations: http://1drv.ms/1MpIDUa </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8781" y="465517"/>
            <a:ext cx="2285714" cy="1130159"/>
          </a:xfrm>
          <a:prstGeom prst="rect">
            <a:avLst/>
          </a:prstGeom>
        </p:spPr>
      </p:pic>
    </p:spTree>
    <p:extLst>
      <p:ext uri="{BB962C8B-B14F-4D97-AF65-F5344CB8AC3E}">
        <p14:creationId xmlns:p14="http://schemas.microsoft.com/office/powerpoint/2010/main" val="2438291001"/>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InfoGovCon</a:t>
            </a:r>
            <a:endParaRPr lang="en-US" dirty="0"/>
          </a:p>
        </p:txBody>
      </p:sp>
      <p:sp>
        <p:nvSpPr>
          <p:cNvPr id="3" name="Content Placeholder 2"/>
          <p:cNvSpPr>
            <a:spLocks noGrp="1"/>
          </p:cNvSpPr>
          <p:nvPr>
            <p:ph idx="1"/>
          </p:nvPr>
        </p:nvSpPr>
        <p:spPr>
          <a:xfrm>
            <a:off x="1096994" y="1846146"/>
            <a:ext cx="10177669" cy="4395301"/>
          </a:xfrm>
        </p:spPr>
        <p:txBody>
          <a:bodyPr>
            <a:normAutofit/>
          </a:bodyPr>
          <a:lstStyle/>
          <a:p>
            <a:pPr lvl="1"/>
            <a:r>
              <a:rPr lang="en-US" dirty="0"/>
              <a:t>Information Governance Conference 2016</a:t>
            </a:r>
          </a:p>
          <a:p>
            <a:pPr lvl="2"/>
            <a:r>
              <a:rPr lang="en-US" dirty="0"/>
              <a:t>October 10-11</a:t>
            </a:r>
            <a:r>
              <a:rPr lang="en-US" baseline="30000" dirty="0"/>
              <a:t>th</a:t>
            </a:r>
            <a:endParaRPr lang="en-US" dirty="0"/>
          </a:p>
          <a:p>
            <a:pPr lvl="2"/>
            <a:r>
              <a:rPr lang="en-US" dirty="0"/>
              <a:t>RI Convention Center</a:t>
            </a:r>
          </a:p>
          <a:p>
            <a:pPr lvl="2"/>
            <a:r>
              <a:rPr lang="en-US" dirty="0"/>
              <a:t>Providence, RI</a:t>
            </a:r>
          </a:p>
          <a:p>
            <a:pPr lvl="2"/>
            <a:endParaRPr lang="en-US" dirty="0"/>
          </a:p>
          <a:p>
            <a:pPr marL="201108" lvl="1" indent="0">
              <a:buNone/>
            </a:pPr>
            <a:endParaRPr lang="en-US" dirty="0"/>
          </a:p>
          <a:p>
            <a:pPr lvl="1"/>
            <a:endParaRPr lang="en-US" dirty="0"/>
          </a:p>
          <a:p>
            <a:pPr marL="201108" lvl="1" indent="0">
              <a:buNone/>
            </a:pPr>
            <a:endParaRPr lang="en-US" dirty="0"/>
          </a:p>
          <a:p>
            <a:pPr marL="201108" lvl="1" indent="0" algn="ctr">
              <a:buNone/>
            </a:pPr>
            <a:r>
              <a:rPr lang="en-US" sz="3999" dirty="0">
                <a:hlinkClick r:id="rId2"/>
              </a:rPr>
              <a:t>http://www.InfoGovCon.com</a:t>
            </a:r>
            <a:r>
              <a:rPr lang="en-US" sz="3999" dirty="0"/>
              <a:t> </a:t>
            </a:r>
            <a:endParaRPr lang="en-US" sz="3199" dirty="0"/>
          </a:p>
        </p:txBody>
      </p:sp>
      <p:pic>
        <p:nvPicPr>
          <p:cNvPr id="4" name="Picture 3"/>
          <p:cNvPicPr>
            <a:picLocks noChangeAspect="1"/>
          </p:cNvPicPr>
          <p:nvPr/>
        </p:nvPicPr>
        <p:blipFill>
          <a:blip r:embed="rId3"/>
          <a:stretch>
            <a:fillRect/>
          </a:stretch>
        </p:blipFill>
        <p:spPr>
          <a:xfrm>
            <a:off x="4019455" y="3778857"/>
            <a:ext cx="4332746" cy="742757"/>
          </a:xfrm>
          <a:prstGeom prst="rect">
            <a:avLst/>
          </a:prstGeom>
        </p:spPr>
      </p:pic>
    </p:spTree>
    <p:extLst>
      <p:ext uri="{BB962C8B-B14F-4D97-AF65-F5344CB8AC3E}">
        <p14:creationId xmlns:p14="http://schemas.microsoft.com/office/powerpoint/2010/main" val="38818376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Coming Up:</a:t>
            </a:r>
          </a:p>
        </p:txBody>
      </p:sp>
      <p:sp>
        <p:nvSpPr>
          <p:cNvPr id="3" name="Text Placeholder 2"/>
          <p:cNvSpPr>
            <a:spLocks noGrp="1"/>
          </p:cNvSpPr>
          <p:nvPr>
            <p:ph idx="1"/>
          </p:nvPr>
        </p:nvSpPr>
        <p:spPr>
          <a:xfrm>
            <a:off x="837982" y="5245239"/>
            <a:ext cx="10512862" cy="922487"/>
          </a:xfrm>
        </p:spPr>
        <p:txBody>
          <a:bodyPr>
            <a:normAutofit/>
          </a:bodyPr>
          <a:lstStyle/>
          <a:p>
            <a:pPr marL="0" indent="0" algn="ctr">
              <a:buNone/>
            </a:pPr>
            <a:r>
              <a:rPr lang="en-US" sz="2800" dirty="0" smtClean="0"/>
              <a:t>Join </a:t>
            </a:r>
            <a:r>
              <a:rPr lang="en-US" sz="2800" dirty="0"/>
              <a:t>our mailing list for updates, notifications and scheduling!</a:t>
            </a:r>
          </a:p>
          <a:p>
            <a:pPr marL="457063" lvl="1" indent="0" algn="ctr">
              <a:buNone/>
            </a:pPr>
            <a:r>
              <a:rPr lang="en-US" dirty="0">
                <a:hlinkClick r:id="rId3"/>
              </a:rPr>
              <a:t>http://bit.ly/Bos365-MailList</a:t>
            </a:r>
            <a:r>
              <a:rPr lang="en-US" dirty="0"/>
              <a:t> </a:t>
            </a:r>
          </a:p>
        </p:txBody>
      </p:sp>
      <p:sp>
        <p:nvSpPr>
          <p:cNvPr id="5" name="Footer Placeholder 4"/>
          <p:cNvSpPr>
            <a:spLocks noGrp="1"/>
          </p:cNvSpPr>
          <p:nvPr>
            <p:ph type="ftr" sz="quarter" idx="11"/>
          </p:nvPr>
        </p:nvSpPr>
        <p:spPr/>
        <p:txBody>
          <a:bodyPr/>
          <a:lstStyle/>
          <a:p>
            <a:r>
              <a:rPr lang="en-US"/>
              <a:t>Bos365 Presentations: http://1drv.ms/1MpIDUa </a:t>
            </a:r>
            <a:endParaRPr lang="en-US" dirty="0"/>
          </a:p>
        </p:txBody>
      </p:sp>
      <p:pic>
        <p:nvPicPr>
          <p:cNvPr id="7" name="Picture 4" descr="https://bos365-public.sharepoint.com/Graphics/BosO365-UG-Logo-650x22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6538" y="208605"/>
            <a:ext cx="4281576" cy="148208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nvGraphicFramePr>
        <p:xfrm>
          <a:off x="838200" y="3845147"/>
          <a:ext cx="10512425" cy="312293"/>
        </p:xfrm>
        <a:graphic>
          <a:graphicData uri="http://schemas.openxmlformats.org/drawingml/2006/table">
            <a:tbl>
              <a:tblPr/>
              <a:tblGrid>
                <a:gridCol w="10512425">
                  <a:extLst>
                    <a:ext uri="{9D8B030D-6E8A-4147-A177-3AD203B41FA5}">
                      <a16:colId xmlns:a16="http://schemas.microsoft.com/office/drawing/2014/main" val="1556708542"/>
                    </a:ext>
                  </a:extLst>
                </a:gridCol>
              </a:tblGrid>
              <a:tr h="0">
                <a:tc>
                  <a:txBody>
                    <a:bodyPr/>
                    <a:lstStyle/>
                    <a:p>
                      <a:pPr fontAlgn="t"/>
                      <a:endParaRPr lang="en-US" dirty="0">
                        <a:solidFill>
                          <a:srgbClr val="444444"/>
                        </a:solidFill>
                        <a:effectLst/>
                      </a:endParaRPr>
                    </a:p>
                  </a:txBody>
                  <a:tcPr marL="19050" marR="38100" marT="19050" marB="19050">
                    <a:lnL>
                      <a:noFill/>
                    </a:lnL>
                    <a:lnR>
                      <a:noFill/>
                    </a:lnR>
                    <a:lnT>
                      <a:noFill/>
                    </a:lnT>
                    <a:lnB>
                      <a:noFill/>
                    </a:lnB>
                  </a:tcPr>
                </a:tc>
                <a:extLst>
                  <a:ext uri="{0D108BD9-81ED-4DB2-BD59-A6C34878D82A}">
                    <a16:rowId xmlns:a16="http://schemas.microsoft.com/office/drawing/2014/main" val="537579373"/>
                  </a:ext>
                </a:extLst>
              </a:tr>
            </a:tbl>
          </a:graphicData>
        </a:graphic>
      </p:graphicFrame>
      <p:sp>
        <p:nvSpPr>
          <p:cNvPr id="4" name="TextBox 3"/>
          <p:cNvSpPr txBox="1"/>
          <p:nvPr/>
        </p:nvSpPr>
        <p:spPr>
          <a:xfrm>
            <a:off x="994787" y="1982823"/>
            <a:ext cx="5184950" cy="2646878"/>
          </a:xfrm>
          <a:prstGeom prst="rect">
            <a:avLst/>
          </a:prstGeom>
          <a:noFill/>
        </p:spPr>
        <p:txBody>
          <a:bodyPr wrap="square" rtlCol="0">
            <a:spAutoFit/>
          </a:bodyPr>
          <a:lstStyle/>
          <a:p>
            <a:pPr algn="ctr"/>
            <a:r>
              <a:rPr lang="en-US" sz="2000" b="1" dirty="0" smtClean="0"/>
              <a:t>Case Study: Custom Portals in SharePoint Online</a:t>
            </a:r>
            <a:endParaRPr lang="en-US" sz="2000" b="1" dirty="0"/>
          </a:p>
          <a:p>
            <a:pPr algn="ctr"/>
            <a:r>
              <a:rPr lang="en-US" dirty="0"/>
              <a:t>Presented by: </a:t>
            </a:r>
            <a:r>
              <a:rPr lang="en-US" dirty="0" smtClean="0"/>
              <a:t>Ahmed</a:t>
            </a:r>
            <a:endParaRPr lang="en-US" dirty="0"/>
          </a:p>
          <a:p>
            <a:pPr algn="ctr"/>
            <a:endParaRPr lang="en-US" dirty="0"/>
          </a:p>
          <a:p>
            <a:pPr algn="ctr"/>
            <a:r>
              <a:rPr lang="en-US" dirty="0"/>
              <a:t>October 20</a:t>
            </a:r>
            <a:r>
              <a:rPr lang="en-US" baseline="30000" dirty="0"/>
              <a:t>th</a:t>
            </a:r>
            <a:r>
              <a:rPr lang="en-US" dirty="0"/>
              <a:t>, 2016 </a:t>
            </a:r>
          </a:p>
          <a:p>
            <a:pPr algn="ctr"/>
            <a:r>
              <a:rPr lang="en-US" dirty="0"/>
              <a:t>Location: Slalom Consulting (Back Bay)</a:t>
            </a:r>
          </a:p>
          <a:p>
            <a:pPr algn="ctr"/>
            <a:endParaRPr lang="en-US" dirty="0"/>
          </a:p>
          <a:p>
            <a:pPr algn="ctr"/>
            <a:r>
              <a:rPr lang="en-US" dirty="0"/>
              <a:t>Sponsored by: Slalom</a:t>
            </a:r>
          </a:p>
          <a:p>
            <a:endParaRPr lang="en-US" dirty="0"/>
          </a:p>
        </p:txBody>
      </p:sp>
      <p:sp>
        <p:nvSpPr>
          <p:cNvPr id="8" name="TextBox 7"/>
          <p:cNvSpPr txBox="1"/>
          <p:nvPr/>
        </p:nvSpPr>
        <p:spPr>
          <a:xfrm>
            <a:off x="6304851" y="1982823"/>
            <a:ext cx="5184950" cy="2646878"/>
          </a:xfrm>
          <a:prstGeom prst="rect">
            <a:avLst/>
          </a:prstGeom>
          <a:noFill/>
        </p:spPr>
        <p:txBody>
          <a:bodyPr wrap="square" rtlCol="0">
            <a:spAutoFit/>
          </a:bodyPr>
          <a:lstStyle/>
          <a:p>
            <a:pPr algn="ctr"/>
            <a:r>
              <a:rPr lang="en-US" sz="2000" b="1" dirty="0"/>
              <a:t>5 things that can go wrong with Office 365 </a:t>
            </a:r>
            <a:r>
              <a:rPr lang="en-US" sz="2000" b="1" dirty="0" smtClean="0"/>
              <a:t>networking</a:t>
            </a:r>
          </a:p>
          <a:p>
            <a:pPr algn="ctr"/>
            <a:r>
              <a:rPr lang="en-US" dirty="0" smtClean="0"/>
              <a:t>Presented by: Jason </a:t>
            </a:r>
            <a:r>
              <a:rPr lang="en-US" dirty="0" err="1" smtClean="0"/>
              <a:t>Lieblich</a:t>
            </a:r>
            <a:endParaRPr lang="en-US" dirty="0" smtClean="0"/>
          </a:p>
          <a:p>
            <a:pPr algn="ctr"/>
            <a:endParaRPr lang="en-US" dirty="0"/>
          </a:p>
          <a:p>
            <a:pPr algn="ctr"/>
            <a:r>
              <a:rPr lang="en-US" dirty="0" smtClean="0"/>
              <a:t>November 17</a:t>
            </a:r>
            <a:r>
              <a:rPr lang="en-US" baseline="30000" dirty="0" smtClean="0"/>
              <a:t>th</a:t>
            </a:r>
            <a:r>
              <a:rPr lang="en-US" dirty="0"/>
              <a:t>, 2016 </a:t>
            </a:r>
          </a:p>
          <a:p>
            <a:pPr algn="ctr"/>
            <a:r>
              <a:rPr lang="en-US" dirty="0"/>
              <a:t>Location: </a:t>
            </a:r>
            <a:r>
              <a:rPr lang="en-US" dirty="0" smtClean="0"/>
              <a:t>District Hall (Seaport)</a:t>
            </a:r>
            <a:endParaRPr lang="en-US" dirty="0"/>
          </a:p>
          <a:p>
            <a:pPr algn="ctr"/>
            <a:endParaRPr lang="en-US" dirty="0"/>
          </a:p>
          <a:p>
            <a:pPr algn="ctr"/>
            <a:r>
              <a:rPr lang="en-US" dirty="0"/>
              <a:t>Sponsored by: </a:t>
            </a:r>
            <a:r>
              <a:rPr lang="en-US" dirty="0" smtClean="0"/>
              <a:t>TBD</a:t>
            </a:r>
            <a:endParaRPr lang="en-US" dirty="0"/>
          </a:p>
          <a:p>
            <a:endParaRPr lang="en-US" dirty="0"/>
          </a:p>
        </p:txBody>
      </p:sp>
    </p:spTree>
    <p:extLst>
      <p:ext uri="{BB962C8B-B14F-4D97-AF65-F5344CB8AC3E}">
        <p14:creationId xmlns:p14="http://schemas.microsoft.com/office/powerpoint/2010/main" val="1666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Community Announcements</a:t>
            </a:r>
          </a:p>
        </p:txBody>
      </p:sp>
      <p:sp>
        <p:nvSpPr>
          <p:cNvPr id="3" name="Content Placeholder 2"/>
          <p:cNvSpPr>
            <a:spLocks noGrp="1"/>
          </p:cNvSpPr>
          <p:nvPr>
            <p:ph idx="1"/>
          </p:nvPr>
        </p:nvSpPr>
        <p:spPr/>
        <p:txBody>
          <a:bodyPr/>
          <a:lstStyle/>
          <a:p>
            <a:r>
              <a:rPr lang="en-US" dirty="0"/>
              <a:t>Anybody hiring?</a:t>
            </a:r>
          </a:p>
          <a:p>
            <a:r>
              <a:rPr lang="en-US" dirty="0"/>
              <a:t>Anybody looking for work?</a:t>
            </a:r>
          </a:p>
          <a:p>
            <a:r>
              <a:rPr lang="en-US" dirty="0"/>
              <a:t>Know of any other good events?</a:t>
            </a:r>
          </a:p>
        </p:txBody>
      </p:sp>
      <p:sp>
        <p:nvSpPr>
          <p:cNvPr id="5" name="Footer Placeholder 4"/>
          <p:cNvSpPr>
            <a:spLocks noGrp="1"/>
          </p:cNvSpPr>
          <p:nvPr>
            <p:ph type="ftr" sz="quarter" idx="11"/>
          </p:nvPr>
        </p:nvSpPr>
        <p:spPr/>
        <p:txBody>
          <a:bodyPr/>
          <a:lstStyle/>
          <a:p>
            <a:r>
              <a:rPr lang="en-US"/>
              <a:t>Bos365 Presentations: http://1drv.ms/1MpIDUa </a:t>
            </a:r>
            <a:endParaRPr lang="en-US" dirty="0"/>
          </a:p>
        </p:txBody>
      </p:sp>
    </p:spTree>
    <p:extLst>
      <p:ext uri="{BB962C8B-B14F-4D97-AF65-F5344CB8AC3E}">
        <p14:creationId xmlns:p14="http://schemas.microsoft.com/office/powerpoint/2010/main" val="4966177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Member Benefits</a:t>
            </a:r>
          </a:p>
        </p:txBody>
      </p:sp>
      <p:sp>
        <p:nvSpPr>
          <p:cNvPr id="3" name="Text Placeholder 2"/>
          <p:cNvSpPr>
            <a:spLocks noGrp="1"/>
          </p:cNvSpPr>
          <p:nvPr>
            <p:ph type="body" idx="1"/>
          </p:nvPr>
        </p:nvSpPr>
        <p:spPr/>
        <p:txBody>
          <a:bodyPr/>
          <a:lstStyle/>
          <a:p>
            <a:r>
              <a:rPr lang="en-US" dirty="0"/>
              <a:t>Special discounts for members of the User Group!</a:t>
            </a:r>
          </a:p>
        </p:txBody>
      </p:sp>
      <p:sp>
        <p:nvSpPr>
          <p:cNvPr id="5" name="Footer Placeholder 4"/>
          <p:cNvSpPr>
            <a:spLocks noGrp="1"/>
          </p:cNvSpPr>
          <p:nvPr>
            <p:ph type="ftr" sz="quarter" idx="11"/>
          </p:nvPr>
        </p:nvSpPr>
        <p:spPr/>
        <p:txBody>
          <a:bodyPr/>
          <a:lstStyle/>
          <a:p>
            <a:r>
              <a:rPr lang="en-US"/>
              <a:t>Bos365 Presentations: http://1drv.ms/1MpIDUa </a:t>
            </a:r>
            <a:endParaRPr lang="en-US" dirty="0"/>
          </a:p>
        </p:txBody>
      </p:sp>
    </p:spTree>
    <p:extLst>
      <p:ext uri="{BB962C8B-B14F-4D97-AF65-F5344CB8AC3E}">
        <p14:creationId xmlns:p14="http://schemas.microsoft.com/office/powerpoint/2010/main" val="13451133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Text Placeholder 2"/>
          <p:cNvSpPr>
            <a:spLocks noGrp="1"/>
          </p:cNvSpPr>
          <p:nvPr>
            <p:ph type="body" idx="1"/>
          </p:nvPr>
        </p:nvSpPr>
        <p:spPr/>
        <p:txBody>
          <a:bodyPr/>
          <a:lstStyle/>
          <a:p>
            <a:r>
              <a:rPr lang="en-US" dirty="0"/>
              <a:t> </a:t>
            </a:r>
          </a:p>
        </p:txBody>
      </p:sp>
      <p:sp>
        <p:nvSpPr>
          <p:cNvPr id="6" name="Footer Placeholder 5"/>
          <p:cNvSpPr>
            <a:spLocks noGrp="1"/>
          </p:cNvSpPr>
          <p:nvPr>
            <p:ph type="ftr" sz="quarter" idx="11"/>
          </p:nvPr>
        </p:nvSpPr>
        <p:spPr/>
        <p:txBody>
          <a:bodyPr/>
          <a:lstStyle/>
          <a:p>
            <a:r>
              <a:rPr lang="en-US"/>
              <a:t>Bos365 Presentations: http://1drv.ms/1MpIDUa </a:t>
            </a:r>
            <a:endParaRPr lang="en-US" dirty="0"/>
          </a:p>
        </p:txBody>
      </p:sp>
      <p:pic>
        <p:nvPicPr>
          <p:cNvPr id="5" name="Picture 2" descr="UG Discount Slide 800 by 6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5250" y="960964"/>
            <a:ext cx="6357010" cy="4767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610368"/>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Text Placeholder 2"/>
          <p:cNvSpPr>
            <a:spLocks noGrp="1"/>
          </p:cNvSpPr>
          <p:nvPr>
            <p:ph type="body" idx="1"/>
          </p:nvPr>
        </p:nvSpPr>
        <p:spPr/>
        <p:txBody>
          <a:bodyPr/>
          <a:lstStyle/>
          <a:p>
            <a:r>
              <a:rPr lang="en-US" dirty="0"/>
              <a:t> </a:t>
            </a:r>
          </a:p>
        </p:txBody>
      </p:sp>
      <p:sp>
        <p:nvSpPr>
          <p:cNvPr id="9" name="Footer Placeholder 8"/>
          <p:cNvSpPr>
            <a:spLocks noGrp="1"/>
          </p:cNvSpPr>
          <p:nvPr>
            <p:ph type="ftr" sz="quarter" idx="11"/>
          </p:nvPr>
        </p:nvSpPr>
        <p:spPr/>
        <p:txBody>
          <a:bodyPr/>
          <a:lstStyle/>
          <a:p>
            <a:r>
              <a:rPr lang="en-US"/>
              <a:t>Bos365 Presentations: http://1drv.ms/1MpIDUa </a:t>
            </a:r>
            <a:endParaRPr lang="en-US" dirty="0"/>
          </a:p>
        </p:txBody>
      </p:sp>
      <p:sp>
        <p:nvSpPr>
          <p:cNvPr id="5" name="Content Placeholder 7"/>
          <p:cNvSpPr txBox="1">
            <a:spLocks/>
          </p:cNvSpPr>
          <p:nvPr/>
        </p:nvSpPr>
        <p:spPr>
          <a:xfrm>
            <a:off x="1802126" y="1048352"/>
            <a:ext cx="8382000" cy="609398"/>
          </a:xfrm>
          <a:prstGeom prst="rect">
            <a:avLst/>
          </a:prstGeom>
        </p:spPr>
        <p:txBody>
          <a:bodyPr vert="horz" lIns="91440" tIns="45720" rIns="91440" bIns="45720" rtlCol="0">
            <a:normAutofit fontScale="92500" lnSpcReduction="10000"/>
          </a:bodyPr>
          <a:lstStyle>
            <a:lvl1pPr marL="0" indent="0" algn="l" defTabSz="914126" rtl="0" eaLnBrk="1" latinLnBrk="0" hangingPunct="1">
              <a:lnSpc>
                <a:spcPct val="90000"/>
              </a:lnSpc>
              <a:spcBef>
                <a:spcPts val="1000"/>
              </a:spcBef>
              <a:buFont typeface="Arial" panose="020B0604020202020204" pitchFamily="34" charset="0"/>
              <a:buNone/>
              <a:defRPr sz="2399" kern="1200">
                <a:solidFill>
                  <a:schemeClr val="tx1">
                    <a:tint val="75000"/>
                  </a:schemeClr>
                </a:solidFill>
                <a:latin typeface="+mn-lt"/>
                <a:ea typeface="+mn-ea"/>
                <a:cs typeface="+mn-cs"/>
              </a:defRPr>
            </a:lvl1pPr>
            <a:lvl2pPr marL="457063" indent="0" algn="l" defTabSz="914126" rtl="0" eaLnBrk="1" latinLnBrk="0" hangingPunct="1">
              <a:lnSpc>
                <a:spcPct val="90000"/>
              </a:lnSpc>
              <a:spcBef>
                <a:spcPts val="500"/>
              </a:spcBef>
              <a:buFont typeface="Arial" panose="020B0604020202020204" pitchFamily="34" charset="0"/>
              <a:buNone/>
              <a:defRPr sz="1999" kern="1200">
                <a:solidFill>
                  <a:schemeClr val="tx1">
                    <a:tint val="75000"/>
                  </a:schemeClr>
                </a:solidFill>
                <a:latin typeface="+mn-lt"/>
                <a:ea typeface="+mn-ea"/>
                <a:cs typeface="+mn-cs"/>
              </a:defRPr>
            </a:lvl2pPr>
            <a:lvl3pPr marL="914126" indent="0" algn="l" defTabSz="914126" rtl="0" eaLnBrk="1" latinLnBrk="0" hangingPunct="1">
              <a:lnSpc>
                <a:spcPct val="90000"/>
              </a:lnSpc>
              <a:spcBef>
                <a:spcPts val="500"/>
              </a:spcBef>
              <a:buFont typeface="Arial" panose="020B0604020202020204" pitchFamily="34" charset="0"/>
              <a:buNone/>
              <a:defRPr sz="1799" kern="1200">
                <a:solidFill>
                  <a:schemeClr val="tx1">
                    <a:tint val="75000"/>
                  </a:schemeClr>
                </a:solidFill>
                <a:latin typeface="+mn-lt"/>
                <a:ea typeface="+mn-ea"/>
                <a:cs typeface="+mn-cs"/>
              </a:defRPr>
            </a:lvl3pPr>
            <a:lvl4pPr marL="1371189" indent="0" algn="l" defTabSz="914126"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251" indent="0" algn="l" defTabSz="914126"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5314" indent="0" algn="l" defTabSz="914126"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2377" indent="0" algn="l" defTabSz="914126"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199440" indent="0" algn="l" defTabSz="914126"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6503" indent="0" algn="l" defTabSz="914126"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4400"/>
              <a:t>10% Off On/Offline Courses</a:t>
            </a:r>
            <a:endParaRPr lang="en-US" sz="4400" b="1" dirty="0"/>
          </a:p>
        </p:txBody>
      </p:sp>
      <p:sp>
        <p:nvSpPr>
          <p:cNvPr id="6" name="TextBox 5"/>
          <p:cNvSpPr txBox="1"/>
          <p:nvPr/>
        </p:nvSpPr>
        <p:spPr>
          <a:xfrm>
            <a:off x="3630926" y="4172552"/>
            <a:ext cx="4572000" cy="923330"/>
          </a:xfrm>
          <a:prstGeom prst="rect">
            <a:avLst/>
          </a:prstGeom>
          <a:noFill/>
        </p:spPr>
        <p:txBody>
          <a:bodyPr wrap="square" lIns="0" tIns="0" rIns="0" bIns="0" rtlCol="0">
            <a:spAutoFit/>
          </a:bodyPr>
          <a:lstStyle/>
          <a:p>
            <a:pPr algn="ctr"/>
            <a:r>
              <a:rPr lang="en-US" sz="3600" b="1" dirty="0"/>
              <a:t>USE CODE</a:t>
            </a:r>
            <a:r>
              <a:rPr lang="en-US" sz="3600" b="1" dirty="0">
                <a:solidFill>
                  <a:schemeClr val="bg1"/>
                </a:solidFill>
              </a:rPr>
              <a:t>: </a:t>
            </a:r>
            <a:r>
              <a:rPr lang="en-US" sz="3600" b="1" dirty="0">
                <a:solidFill>
                  <a:srgbClr val="FF0000"/>
                </a:solidFill>
              </a:rPr>
              <a:t>SPUGBOS</a:t>
            </a:r>
          </a:p>
          <a:p>
            <a:endParaRPr lang="en-US" sz="2400" dirty="0" err="1">
              <a:gradFill>
                <a:gsLst>
                  <a:gs pos="0">
                    <a:schemeClr val="tx1"/>
                  </a:gs>
                  <a:gs pos="86000">
                    <a:schemeClr val="tx1"/>
                  </a:gs>
                </a:gsLst>
                <a:lin ang="5400000" scaled="0"/>
              </a:gradFill>
            </a:endParaRPr>
          </a:p>
        </p:txBody>
      </p:sp>
      <p:sp>
        <p:nvSpPr>
          <p:cNvPr id="7" name="TextBox 6"/>
          <p:cNvSpPr txBox="1"/>
          <p:nvPr/>
        </p:nvSpPr>
        <p:spPr>
          <a:xfrm>
            <a:off x="1883522" y="4934552"/>
            <a:ext cx="8162306" cy="615553"/>
          </a:xfrm>
          <a:prstGeom prst="rect">
            <a:avLst/>
          </a:prstGeom>
          <a:noFill/>
        </p:spPr>
        <p:txBody>
          <a:bodyPr wrap="square" lIns="0" tIns="0" rIns="0" bIns="0" rtlCol="0">
            <a:spAutoFit/>
          </a:bodyPr>
          <a:lstStyle/>
          <a:p>
            <a:pPr algn="ctr"/>
            <a:r>
              <a:rPr lang="en-US" sz="4000" b="1" dirty="0"/>
              <a:t>www.Mindsharp.com</a:t>
            </a:r>
          </a:p>
        </p:txBody>
      </p:sp>
      <p:pic>
        <p:nvPicPr>
          <p:cNvPr id="8" name="Picture 2" descr="Mindsharp Logo">
            <a:hlinkClick r:id="rId3" tooltip="SharePoint Educators in Technology"/>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0485" y="2298032"/>
            <a:ext cx="5577037" cy="1175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6988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smtClean="0">
                <a:hlinkClick r:id="rId2"/>
              </a:rPr>
              <a:t>www.timlinenterprises.com</a:t>
            </a:r>
            <a:r>
              <a:rPr lang="en-US" dirty="0" smtClean="0"/>
              <a:t> </a:t>
            </a:r>
            <a:endParaRPr lang="en-US" dirty="0"/>
          </a:p>
        </p:txBody>
      </p:sp>
      <p:pic>
        <p:nvPicPr>
          <p:cNvPr id="4" name="Picture Placeholder 3"/>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1142091" y="1948239"/>
            <a:ext cx="10054446" cy="2068816"/>
          </a:xfrm>
        </p:spPr>
      </p:pic>
    </p:spTree>
    <p:extLst>
      <p:ext uri="{BB962C8B-B14F-4D97-AF65-F5344CB8AC3E}">
        <p14:creationId xmlns:p14="http://schemas.microsoft.com/office/powerpoint/2010/main" val="4091025516"/>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674" y="-186592"/>
            <a:ext cx="10512862" cy="1325563"/>
          </a:xfrm>
        </p:spPr>
        <p:txBody>
          <a:bodyPr/>
          <a:lstStyle/>
          <a:p>
            <a:r>
              <a:rPr lang="en-US" dirty="0"/>
              <a:t>Meet the Organizers</a:t>
            </a:r>
          </a:p>
        </p:txBody>
      </p:sp>
      <p:sp>
        <p:nvSpPr>
          <p:cNvPr id="3" name="Footer Placeholder 2"/>
          <p:cNvSpPr>
            <a:spLocks noGrp="1"/>
          </p:cNvSpPr>
          <p:nvPr>
            <p:ph type="ftr" sz="quarter" idx="11"/>
          </p:nvPr>
        </p:nvSpPr>
        <p:spPr/>
        <p:txBody>
          <a:bodyPr/>
          <a:lstStyle/>
          <a:p>
            <a:r>
              <a:rPr lang="en-US"/>
              <a:t>Bos365 Presentations: http://1drv.ms/1MpIDUa </a:t>
            </a:r>
            <a:endParaRPr lang="en-US" dirty="0"/>
          </a:p>
        </p:txBody>
      </p:sp>
      <p:grpSp>
        <p:nvGrpSpPr>
          <p:cNvPr id="17" name="Group 16"/>
          <p:cNvGrpSpPr/>
          <p:nvPr/>
        </p:nvGrpSpPr>
        <p:grpSpPr>
          <a:xfrm>
            <a:off x="3965424" y="4138231"/>
            <a:ext cx="4452478" cy="1676400"/>
            <a:chOff x="5510041" y="1685133"/>
            <a:chExt cx="4452478" cy="1676400"/>
          </a:xfrm>
        </p:grpSpPr>
        <p:sp>
          <p:nvSpPr>
            <p:cNvPr id="23" name="Rectangle 22"/>
            <p:cNvSpPr/>
            <p:nvPr/>
          </p:nvSpPr>
          <p:spPr>
            <a:xfrm>
              <a:off x="5510041" y="1685133"/>
              <a:ext cx="4452478" cy="167640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285" b="12791"/>
            <a:stretch/>
          </p:blipFill>
          <p:spPr bwMode="auto">
            <a:xfrm>
              <a:off x="5605064" y="1704839"/>
              <a:ext cx="1347959" cy="1635445"/>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a:extLst/>
          </p:spPr>
        </p:pic>
        <p:sp>
          <p:nvSpPr>
            <p:cNvPr id="7" name="Content Placeholder 2"/>
            <p:cNvSpPr txBox="1">
              <a:spLocks/>
            </p:cNvSpPr>
            <p:nvPr/>
          </p:nvSpPr>
          <p:spPr>
            <a:xfrm>
              <a:off x="7590443" y="1761619"/>
              <a:ext cx="2114946" cy="1599914"/>
            </a:xfrm>
            <a:prstGeom prst="rect">
              <a:avLst/>
            </a:prstGeom>
          </p:spPr>
          <p:txBody>
            <a:bodyPr vert="horz" lIns="91440" tIns="45720" rIns="91440" bIns="45720" rtlCol="0">
              <a:normAutofit lnSpcReduction="10000"/>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400" dirty="0"/>
                <a:t>Mike Dixon</a:t>
              </a:r>
            </a:p>
            <a:p>
              <a:pPr marL="0" indent="0" algn="ctr">
                <a:buFont typeface="Arial" panose="020B0604020202020204" pitchFamily="34" charset="0"/>
                <a:buNone/>
              </a:pPr>
              <a:r>
                <a:rPr lang="en-US" sz="2400" dirty="0"/>
                <a:t>@BostonO365</a:t>
              </a:r>
            </a:p>
            <a:p>
              <a:pPr marL="0" indent="0" algn="ctr">
                <a:buFont typeface="Arial" panose="020B0604020202020204" pitchFamily="34" charset="0"/>
                <a:buNone/>
              </a:pPr>
              <a:r>
                <a:rPr lang="en-US" sz="1800" dirty="0"/>
                <a:t>Sr. Consultant</a:t>
              </a:r>
            </a:p>
            <a:p>
              <a:pPr marL="0" indent="0" algn="ctr">
                <a:buFont typeface="Arial" panose="020B0604020202020204" pitchFamily="34" charset="0"/>
                <a:buNone/>
              </a:pPr>
              <a:r>
                <a:rPr lang="en-US" sz="1800" dirty="0"/>
                <a:t>WSC</a:t>
              </a:r>
            </a:p>
          </p:txBody>
        </p:sp>
      </p:grpSp>
      <p:grpSp>
        <p:nvGrpSpPr>
          <p:cNvPr id="26" name="Group 25"/>
          <p:cNvGrpSpPr/>
          <p:nvPr/>
        </p:nvGrpSpPr>
        <p:grpSpPr>
          <a:xfrm>
            <a:off x="6388650" y="1951772"/>
            <a:ext cx="4452478" cy="1676400"/>
            <a:chOff x="5498942" y="3482280"/>
            <a:chExt cx="4452478" cy="1676400"/>
          </a:xfrm>
        </p:grpSpPr>
        <p:sp>
          <p:nvSpPr>
            <p:cNvPr id="24" name="Rectangle 23"/>
            <p:cNvSpPr/>
            <p:nvPr/>
          </p:nvSpPr>
          <p:spPr>
            <a:xfrm>
              <a:off x="5498942" y="3482280"/>
              <a:ext cx="4452478" cy="167640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txBox="1">
              <a:spLocks/>
            </p:cNvSpPr>
            <p:nvPr/>
          </p:nvSpPr>
          <p:spPr>
            <a:xfrm>
              <a:off x="7402027" y="3522888"/>
              <a:ext cx="2114946" cy="1599914"/>
            </a:xfrm>
            <a:prstGeom prst="rect">
              <a:avLst/>
            </a:prstGeom>
          </p:spPr>
          <p:txBody>
            <a:bodyPr vert="horz" lIns="91440" tIns="45720" rIns="91440" bIns="45720" rtlCol="0">
              <a:normAutofit lnSpcReduction="10000"/>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400" dirty="0"/>
                <a:t>David Lozzi</a:t>
              </a:r>
            </a:p>
            <a:p>
              <a:pPr marL="0" indent="0" algn="ctr">
                <a:buFont typeface="Arial" panose="020B0604020202020204" pitchFamily="34" charset="0"/>
                <a:buNone/>
              </a:pPr>
              <a:r>
                <a:rPr lang="en-US" sz="2400" dirty="0"/>
                <a:t>@</a:t>
              </a:r>
              <a:r>
                <a:rPr lang="en-US" sz="2400" dirty="0" err="1"/>
                <a:t>DavidLozzi</a:t>
              </a:r>
              <a:endParaRPr lang="en-US" sz="2400" dirty="0"/>
            </a:p>
            <a:p>
              <a:pPr marL="0" indent="0" algn="ctr">
                <a:buFont typeface="Arial" panose="020B0604020202020204" pitchFamily="34" charset="0"/>
                <a:buNone/>
              </a:pPr>
              <a:r>
                <a:rPr lang="en-US" sz="1800" dirty="0"/>
                <a:t>Solution Architect</a:t>
              </a:r>
            </a:p>
            <a:p>
              <a:pPr marL="0" indent="0" algn="ctr">
                <a:buFont typeface="Arial" panose="020B0604020202020204" pitchFamily="34" charset="0"/>
                <a:buNone/>
              </a:pPr>
              <a:r>
                <a:rPr lang="en-US" sz="1800" dirty="0"/>
                <a:t>Slalom Consulting</a:t>
              </a:r>
            </a:p>
          </p:txBody>
        </p:sp>
        <p:pic>
          <p:nvPicPr>
            <p:cNvPr id="10" name="Picture 9"/>
            <p:cNvPicPr>
              <a:picLocks noChangeAspect="1"/>
            </p:cNvPicPr>
            <p:nvPr/>
          </p:nvPicPr>
          <p:blipFill rotWithShape="1">
            <a:blip r:embed="rId4"/>
            <a:srcRect l="15001" t="12727" r="22173" b="16848"/>
            <a:stretch/>
          </p:blipFill>
          <p:spPr>
            <a:xfrm>
              <a:off x="5536094" y="3518159"/>
              <a:ext cx="1431487" cy="16046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grpSp>
      <p:grpSp>
        <p:nvGrpSpPr>
          <p:cNvPr id="16" name="Group 15"/>
          <p:cNvGrpSpPr/>
          <p:nvPr/>
        </p:nvGrpSpPr>
        <p:grpSpPr>
          <a:xfrm>
            <a:off x="1243472" y="1987651"/>
            <a:ext cx="4452478" cy="1676400"/>
            <a:chOff x="938672" y="1690689"/>
            <a:chExt cx="4452478" cy="1676400"/>
          </a:xfrm>
        </p:grpSpPr>
        <p:sp>
          <p:nvSpPr>
            <p:cNvPr id="8" name="Rectangle 7"/>
            <p:cNvSpPr/>
            <p:nvPr/>
          </p:nvSpPr>
          <p:spPr>
            <a:xfrm>
              <a:off x="938672" y="1690689"/>
              <a:ext cx="4452478" cy="167640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9101" t="4484" r="7958" b="29114"/>
            <a:stretch/>
          </p:blipFill>
          <p:spPr bwMode="auto">
            <a:xfrm>
              <a:off x="964725" y="1709739"/>
              <a:ext cx="1485900" cy="1627189"/>
            </a:xfrm>
            <a:prstGeom prst="rect">
              <a:avLst/>
            </a:prstGeom>
            <a:solidFill>
              <a:srgbClr val="FFFFFF">
                <a:shade val="85000"/>
              </a:srgbClr>
            </a:solidFill>
            <a:ln w="88900" cap="sq">
              <a:noFill/>
              <a:miter lim="800000"/>
            </a:ln>
            <a:effectLst/>
            <a:extLst/>
          </p:spPr>
        </p:pic>
        <p:sp>
          <p:nvSpPr>
            <p:cNvPr id="12" name="Content Placeholder 2"/>
            <p:cNvSpPr txBox="1">
              <a:spLocks/>
            </p:cNvSpPr>
            <p:nvPr/>
          </p:nvSpPr>
          <p:spPr>
            <a:xfrm>
              <a:off x="2960592" y="1709739"/>
              <a:ext cx="2231910" cy="1551621"/>
            </a:xfrm>
            <a:prstGeom prst="rect">
              <a:avLst/>
            </a:prstGeom>
          </p:spPr>
          <p:txBody>
            <a:bodyPr vert="horz" lIns="91440" tIns="45720" rIns="91440" bIns="45720" rtlCol="0">
              <a:normAutofit fontScale="92500"/>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400" dirty="0"/>
                <a:t>Dimitri Ayrapetov</a:t>
              </a:r>
            </a:p>
            <a:p>
              <a:pPr marL="0" indent="0" algn="ctr">
                <a:buFont typeface="Arial" panose="020B0604020202020204" pitchFamily="34" charset="0"/>
                <a:buNone/>
              </a:pPr>
              <a:r>
                <a:rPr lang="en-US" sz="2400" dirty="0"/>
                <a:t>@</a:t>
              </a:r>
              <a:r>
                <a:rPr lang="en-US" sz="2400" dirty="0" err="1"/>
                <a:t>dayrapetov</a:t>
              </a:r>
              <a:endParaRPr lang="en-US" sz="2400" dirty="0"/>
            </a:p>
            <a:p>
              <a:pPr marL="0" indent="0" algn="ctr">
                <a:buFont typeface="Arial" panose="020B0604020202020204" pitchFamily="34" charset="0"/>
                <a:buNone/>
              </a:pPr>
              <a:r>
                <a:rPr lang="en-US" sz="1700" dirty="0"/>
                <a:t>SP Competency Lead</a:t>
              </a:r>
            </a:p>
            <a:p>
              <a:pPr marL="0" indent="0" algn="ctr">
                <a:buFont typeface="Arial" panose="020B0604020202020204" pitchFamily="34" charset="0"/>
                <a:buNone/>
              </a:pPr>
              <a:r>
                <a:rPr lang="en-US" sz="1800" dirty="0"/>
                <a:t>Cognizant</a:t>
              </a:r>
            </a:p>
          </p:txBody>
        </p:sp>
      </p:grpSp>
      <p:pic>
        <p:nvPicPr>
          <p:cNvPr id="18" name="Picture 4" descr="https://bos365-public.sharepoint.com/Graphics/BosO365-UG-Logo-650x22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6538" y="208605"/>
            <a:ext cx="4281576" cy="1482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398291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633" y="1709739"/>
            <a:ext cx="10512862" cy="1091213"/>
          </a:xfrm>
        </p:spPr>
        <p:txBody>
          <a:bodyPr>
            <a:normAutofit/>
          </a:bodyPr>
          <a:lstStyle/>
          <a:p>
            <a:r>
              <a:rPr lang="en-US" dirty="0"/>
              <a:t>Raffle</a:t>
            </a:r>
          </a:p>
        </p:txBody>
      </p:sp>
      <p:sp>
        <p:nvSpPr>
          <p:cNvPr id="3" name="Text Placeholder 2"/>
          <p:cNvSpPr>
            <a:spLocks noGrp="1"/>
          </p:cNvSpPr>
          <p:nvPr>
            <p:ph type="body" idx="1"/>
          </p:nvPr>
        </p:nvSpPr>
        <p:spPr>
          <a:xfrm>
            <a:off x="802757" y="2693287"/>
            <a:ext cx="10512862" cy="3466881"/>
          </a:xfrm>
        </p:spPr>
        <p:txBody>
          <a:bodyPr>
            <a:normAutofit/>
          </a:bodyPr>
          <a:lstStyle/>
          <a:p>
            <a:r>
              <a:rPr lang="en-US" dirty="0"/>
              <a:t>Time to win cool stuff!!</a:t>
            </a:r>
          </a:p>
          <a:p>
            <a:endParaRPr lang="en-US" dirty="0"/>
          </a:p>
          <a:p>
            <a:endParaRPr lang="en-US" dirty="0"/>
          </a:p>
          <a:p>
            <a:pPr marL="342900" indent="-342900">
              <a:buFont typeface="Arial" pitchFamily="34" charset="0"/>
              <a:buChar char="•"/>
            </a:pPr>
            <a:r>
              <a:rPr lang="en-US" dirty="0"/>
              <a:t>$25 Amazon Gift Card from </a:t>
            </a:r>
            <a:r>
              <a:rPr lang="en-US" dirty="0" smtClean="0"/>
              <a:t>Slalom</a:t>
            </a:r>
          </a:p>
          <a:p>
            <a:pPr marL="342900" indent="-342900">
              <a:buFont typeface="Arial" pitchFamily="34" charset="0"/>
              <a:buChar char="•"/>
            </a:pPr>
            <a:r>
              <a:rPr lang="en-US" dirty="0" smtClean="0"/>
              <a:t>$25 </a:t>
            </a:r>
            <a:r>
              <a:rPr lang="en-US" dirty="0"/>
              <a:t>Amazon Gift Card from Wellington Street Consulting</a:t>
            </a:r>
          </a:p>
          <a:p>
            <a:pPr marL="342900" indent="-342900">
              <a:buFont typeface="Arial" pitchFamily="34" charset="0"/>
              <a:buChar char="•"/>
            </a:pPr>
            <a:r>
              <a:rPr lang="en-US" dirty="0" smtClean="0"/>
              <a:t>1 Month </a:t>
            </a:r>
            <a:r>
              <a:rPr lang="en-US" dirty="0" err="1" smtClean="0"/>
              <a:t>Pluralsight</a:t>
            </a:r>
            <a:r>
              <a:rPr lang="en-US" smtClean="0"/>
              <a:t> Training</a:t>
            </a:r>
            <a:endParaRPr lang="en-US" dirty="0"/>
          </a:p>
        </p:txBody>
      </p:sp>
      <p:sp>
        <p:nvSpPr>
          <p:cNvPr id="5" name="Footer Placeholder 4"/>
          <p:cNvSpPr>
            <a:spLocks noGrp="1"/>
          </p:cNvSpPr>
          <p:nvPr>
            <p:ph type="ftr" sz="quarter" idx="11"/>
          </p:nvPr>
        </p:nvSpPr>
        <p:spPr/>
        <p:txBody>
          <a:bodyPr/>
          <a:lstStyle/>
          <a:p>
            <a:r>
              <a:rPr lang="en-US"/>
              <a:t>Bos365 Presentations: http://1drv.ms/1MpIDUa </a:t>
            </a:r>
            <a:endParaRPr lang="en-US" dirty="0"/>
          </a:p>
        </p:txBody>
      </p:sp>
      <p:pic>
        <p:nvPicPr>
          <p:cNvPr id="6" name="Picture 4" descr="https://bos365-public.sharepoint.com/Graphics/BosO365-UG-Logo-650x22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6538" y="208605"/>
            <a:ext cx="4281576" cy="1482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34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Thanks to all of our past sponsors!</a:t>
            </a:r>
          </a:p>
        </p:txBody>
      </p:sp>
      <p:sp>
        <p:nvSpPr>
          <p:cNvPr id="4" name="Footer Placeholder 3"/>
          <p:cNvSpPr>
            <a:spLocks noGrp="1"/>
          </p:cNvSpPr>
          <p:nvPr>
            <p:ph type="ftr" sz="quarter" idx="11"/>
          </p:nvPr>
        </p:nvSpPr>
        <p:spPr/>
        <p:txBody>
          <a:bodyPr/>
          <a:lstStyle/>
          <a:p>
            <a:r>
              <a:rPr lang="en-US"/>
              <a:t>Bos365 Presentations: http://1drv.ms/1MpIDUa </a:t>
            </a:r>
            <a:endParaRPr lang="en-US" dirty="0"/>
          </a:p>
        </p:txBody>
      </p:sp>
      <p:pic>
        <p:nvPicPr>
          <p:cNvPr id="1026" name="Picture 2" descr="bainsigh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6991" y="2100809"/>
            <a:ext cx="2096903" cy="6115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nowledgeVault_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6665" y="2203299"/>
            <a:ext cx="2834684" cy="4421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reystone Solu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373" y="5036478"/>
            <a:ext cx="19050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ighthou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1349" y="3335294"/>
            <a:ext cx="1905000" cy="137160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aroni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3373" y="3876764"/>
            <a:ext cx="1905000" cy="3238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ogniza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6749" y="3667213"/>
            <a:ext cx="714375" cy="74295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Microsof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44098" y="3876763"/>
            <a:ext cx="1524000" cy="3238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slalom.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70760" y="3754395"/>
            <a:ext cx="1961033" cy="53340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Wellington Street Consult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75615" y="1988161"/>
            <a:ext cx="908770" cy="8724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7608" y="2099177"/>
            <a:ext cx="2947998" cy="579773"/>
          </a:xfrm>
          <a:prstGeom prst="rect">
            <a:avLst/>
          </a:prstGeom>
        </p:spPr>
      </p:pic>
      <p:pic>
        <p:nvPicPr>
          <p:cNvPr id="14" name="Picture 2" descr="SPTechCon 2016 | Boston - June 27-30 | San Francisco - Dec 5-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72086" y="5001860"/>
            <a:ext cx="2705441" cy="8175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3"/>
          <a:stretch>
            <a:fillRect/>
          </a:stretch>
        </p:blipFill>
        <p:spPr>
          <a:xfrm>
            <a:off x="6616665" y="4946444"/>
            <a:ext cx="2515128" cy="691660"/>
          </a:xfrm>
          <a:prstGeom prst="rect">
            <a:avLst/>
          </a:prstGeom>
        </p:spPr>
      </p:pic>
    </p:spTree>
    <p:extLst>
      <p:ext uri="{BB962C8B-B14F-4D97-AF65-F5344CB8AC3E}">
        <p14:creationId xmlns:p14="http://schemas.microsoft.com/office/powerpoint/2010/main" val="3097490253"/>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#Drink365</a:t>
            </a:r>
          </a:p>
        </p:txBody>
      </p:sp>
      <p:sp>
        <p:nvSpPr>
          <p:cNvPr id="3" name="Content Placeholder 2"/>
          <p:cNvSpPr>
            <a:spLocks noGrp="1"/>
          </p:cNvSpPr>
          <p:nvPr>
            <p:ph idx="1"/>
          </p:nvPr>
        </p:nvSpPr>
        <p:spPr>
          <a:xfrm>
            <a:off x="837982" y="1825625"/>
            <a:ext cx="5050367" cy="4351338"/>
          </a:xfrm>
        </p:spPr>
        <p:txBody>
          <a:bodyPr/>
          <a:lstStyle/>
          <a:p>
            <a:pPr marL="0" indent="0">
              <a:buNone/>
            </a:pPr>
            <a:r>
              <a:rPr lang="en-US" dirty="0"/>
              <a:t>Firebrand Saints</a:t>
            </a:r>
          </a:p>
          <a:p>
            <a:pPr marL="0" indent="0">
              <a:buNone/>
            </a:pPr>
            <a:r>
              <a:rPr lang="en-US" dirty="0"/>
              <a:t>1 Broadway</a:t>
            </a:r>
          </a:p>
          <a:p>
            <a:pPr marL="0" indent="0">
              <a:buNone/>
            </a:pPr>
            <a:r>
              <a:rPr lang="en-US" sz="1800" i="1" dirty="0"/>
              <a:t>(Right next to Dunkin Donuts)</a:t>
            </a:r>
          </a:p>
          <a:p>
            <a:pPr marL="0" indent="0">
              <a:buNone/>
            </a:pPr>
            <a:endParaRPr lang="en-US" dirty="0"/>
          </a:p>
        </p:txBody>
      </p:sp>
      <p:sp>
        <p:nvSpPr>
          <p:cNvPr id="6" name="Footer Placeholder 5"/>
          <p:cNvSpPr>
            <a:spLocks noGrp="1"/>
          </p:cNvSpPr>
          <p:nvPr>
            <p:ph type="ftr" sz="quarter" idx="11"/>
          </p:nvPr>
        </p:nvSpPr>
        <p:spPr/>
        <p:txBody>
          <a:bodyPr/>
          <a:lstStyle/>
          <a:p>
            <a:r>
              <a:rPr lang="en-US"/>
              <a:t>Bos365 Presentations: http://1drv.ms/1MpIDUa </a:t>
            </a:r>
            <a:endParaRPr lang="en-US" dirty="0"/>
          </a:p>
        </p:txBody>
      </p:sp>
      <p:pic>
        <p:nvPicPr>
          <p:cNvPr id="4" name="Picture 3"/>
          <p:cNvPicPr>
            <a:picLocks noChangeAspect="1"/>
          </p:cNvPicPr>
          <p:nvPr/>
        </p:nvPicPr>
        <p:blipFill rotWithShape="1">
          <a:blip r:embed="rId3"/>
          <a:srcRect l="28251" t="12675" r="10298" b="18491"/>
          <a:stretch/>
        </p:blipFill>
        <p:spPr>
          <a:xfrm>
            <a:off x="5225895" y="2177317"/>
            <a:ext cx="5966874" cy="3437801"/>
          </a:xfrm>
          <a:prstGeom prst="rect">
            <a:avLst/>
          </a:prstGeom>
        </p:spPr>
      </p:pic>
      <p:cxnSp>
        <p:nvCxnSpPr>
          <p:cNvPr id="9" name="Straight Arrow Connector 8"/>
          <p:cNvCxnSpPr/>
          <p:nvPr/>
        </p:nvCxnSpPr>
        <p:spPr>
          <a:xfrm flipH="1">
            <a:off x="6496259" y="1676382"/>
            <a:ext cx="1753438" cy="1388365"/>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pic>
        <p:nvPicPr>
          <p:cNvPr id="2050" name="Picture 2" descr="http://www.firebrandsaints.com/wp-content/themes/firebrand-saints/img/fb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9780" y="297857"/>
            <a:ext cx="1490445" cy="14904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s://bos365-public.sharepoint.com/Graphics/BosO365-UG-Logo-650x22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2141" y="4752870"/>
            <a:ext cx="1327661" cy="4595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84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smtClean="0">
                <a:hlinkClick r:id="rId2"/>
              </a:rPr>
              <a:t>www.timlinenterprises.com</a:t>
            </a:r>
            <a:r>
              <a:rPr lang="en-US" dirty="0" smtClean="0"/>
              <a:t> </a:t>
            </a:r>
            <a:endParaRPr lang="en-US" dirty="0"/>
          </a:p>
        </p:txBody>
      </p:sp>
      <p:pic>
        <p:nvPicPr>
          <p:cNvPr id="4" name="Picture Placeholder 3"/>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1142091" y="1948239"/>
            <a:ext cx="10054446" cy="2068816"/>
          </a:xfrm>
        </p:spPr>
      </p:pic>
    </p:spTree>
    <p:extLst>
      <p:ext uri="{BB962C8B-B14F-4D97-AF65-F5344CB8AC3E}">
        <p14:creationId xmlns:p14="http://schemas.microsoft.com/office/powerpoint/2010/main" val="1914872014"/>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What’s new with Office 365?</a:t>
            </a:r>
          </a:p>
        </p:txBody>
      </p:sp>
      <p:sp>
        <p:nvSpPr>
          <p:cNvPr id="6" name="Text Placeholder 5"/>
          <p:cNvSpPr>
            <a:spLocks noGrp="1"/>
          </p:cNvSpPr>
          <p:nvPr>
            <p:ph type="body" idx="1"/>
          </p:nvPr>
        </p:nvSpPr>
        <p:spPr/>
        <p:txBody>
          <a:bodyPr/>
          <a:lstStyle/>
          <a:p>
            <a:r>
              <a:rPr lang="en-US" dirty="0" smtClean="0"/>
              <a:t>Since August 18</a:t>
            </a:r>
            <a:r>
              <a:rPr lang="en-US" baseline="30000" dirty="0" smtClean="0"/>
              <a:t>th</a:t>
            </a:r>
            <a:r>
              <a:rPr lang="en-US" dirty="0" smtClean="0"/>
              <a:t> </a:t>
            </a:r>
            <a:endParaRPr lang="en-US" dirty="0"/>
          </a:p>
        </p:txBody>
      </p:sp>
      <p:sp>
        <p:nvSpPr>
          <p:cNvPr id="4" name="Footer Placeholder 3"/>
          <p:cNvSpPr>
            <a:spLocks noGrp="1"/>
          </p:cNvSpPr>
          <p:nvPr>
            <p:ph type="ftr" sz="quarter" idx="11"/>
          </p:nvPr>
        </p:nvSpPr>
        <p:spPr/>
        <p:txBody>
          <a:bodyPr/>
          <a:lstStyle/>
          <a:p>
            <a:r>
              <a:rPr lang="en-US"/>
              <a:t>Bos365 Presentations: http://1drv.ms/1MpIDUa </a:t>
            </a:r>
            <a:endParaRPr lang="en-US" dirty="0"/>
          </a:p>
        </p:txBody>
      </p:sp>
    </p:spTree>
    <p:extLst>
      <p:ext uri="{BB962C8B-B14F-4D97-AF65-F5344CB8AC3E}">
        <p14:creationId xmlns:p14="http://schemas.microsoft.com/office/powerpoint/2010/main" val="11341305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Productivity and inclusion—Office 365 accessibility </a:t>
            </a:r>
            <a:r>
              <a:rPr lang="en-US" b="1" dirty="0" smtClean="0"/>
              <a:t>update</a:t>
            </a:r>
            <a:endParaRPr lang="en-US" dirty="0"/>
          </a:p>
        </p:txBody>
      </p:sp>
      <p:sp>
        <p:nvSpPr>
          <p:cNvPr id="3" name="Text Placeholder 2"/>
          <p:cNvSpPr>
            <a:spLocks noGrp="1"/>
          </p:cNvSpPr>
          <p:nvPr>
            <p:ph type="body" sz="quarter" idx="13"/>
          </p:nvPr>
        </p:nvSpPr>
        <p:spPr/>
        <p:txBody>
          <a:bodyPr/>
          <a:lstStyle/>
          <a:p>
            <a:r>
              <a:rPr lang="en-US" dirty="0"/>
              <a:t>https://blogs.office.com/2016/08/25/productivity-and-inclusion-office-365-accessibility-update/</a:t>
            </a:r>
          </a:p>
        </p:txBody>
      </p:sp>
      <p:sp>
        <p:nvSpPr>
          <p:cNvPr id="4" name="Text Placeholder 3"/>
          <p:cNvSpPr>
            <a:spLocks noGrp="1"/>
          </p:cNvSpPr>
          <p:nvPr>
            <p:ph type="body" sz="quarter" idx="14"/>
          </p:nvPr>
        </p:nvSpPr>
        <p:spPr/>
        <p:txBody>
          <a:bodyPr>
            <a:normAutofit fontScale="92500"/>
          </a:bodyPr>
          <a:lstStyle/>
          <a:p>
            <a:pPr fontAlgn="base"/>
            <a:r>
              <a:rPr lang="en-US" dirty="0"/>
              <a:t>Over the past year, hundreds of engineers from the Office 365 team have been working hard to make progress towards the plans outlined in our </a:t>
            </a:r>
            <a:r>
              <a:rPr lang="en-US" dirty="0">
                <a:hlinkClick r:id="rId2"/>
              </a:rPr>
              <a:t>2016 accessibility roadmap</a:t>
            </a:r>
            <a:r>
              <a:rPr lang="en-US" dirty="0"/>
              <a:t>. Key enhancements releasing this quarter bring us closer to two goals:</a:t>
            </a:r>
          </a:p>
          <a:p>
            <a:pPr fontAlgn="base"/>
            <a:r>
              <a:rPr lang="en-US" dirty="0"/>
              <a:t>People with disabilities can communicate, consume and create content on any device.</a:t>
            </a:r>
          </a:p>
          <a:p>
            <a:pPr fontAlgn="base"/>
            <a:r>
              <a:rPr lang="en-US" dirty="0"/>
              <a:t>Everyone can easily create content that is accessible for all people</a:t>
            </a:r>
            <a:r>
              <a:rPr lang="en-US" dirty="0" smtClean="0"/>
              <a:t>.</a:t>
            </a:r>
            <a:endParaRPr lang="en-US" dirty="0"/>
          </a:p>
        </p:txBody>
      </p:sp>
      <p:pic>
        <p:nvPicPr>
          <p:cNvPr id="2050" name="Picture 2" descr="Screenshot of Narrator in Ease of Access Setti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157" y="2648606"/>
            <a:ext cx="3169668" cy="36302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creenshot of Excel Online in High Contrast Mode with active sheet, selected cells, table outlines and chart outlines clearly visi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240" y="2528555"/>
            <a:ext cx="6077312" cy="3427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848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New capabilities in SharePoint Online team sites including integration with Office 365 </a:t>
            </a:r>
            <a:r>
              <a:rPr lang="en-US" b="1" dirty="0" smtClean="0"/>
              <a:t>Groups (First Release)</a:t>
            </a:r>
            <a:endParaRPr lang="en-US" dirty="0"/>
          </a:p>
        </p:txBody>
      </p:sp>
      <p:sp>
        <p:nvSpPr>
          <p:cNvPr id="3" name="Text Placeholder 2"/>
          <p:cNvSpPr>
            <a:spLocks noGrp="1"/>
          </p:cNvSpPr>
          <p:nvPr>
            <p:ph type="body" sz="quarter" idx="13"/>
          </p:nvPr>
        </p:nvSpPr>
        <p:spPr/>
        <p:txBody>
          <a:bodyPr/>
          <a:lstStyle/>
          <a:p>
            <a:r>
              <a:rPr lang="en-US" dirty="0"/>
              <a:t>https://blogs.office.com/2016/08/31/new-capabilities-in-sharepoint-online-team-sites-including-integration-with-office-365-groups/</a:t>
            </a:r>
          </a:p>
        </p:txBody>
      </p:sp>
      <p:sp>
        <p:nvSpPr>
          <p:cNvPr id="4" name="Text Placeholder 3"/>
          <p:cNvSpPr>
            <a:spLocks noGrp="1"/>
          </p:cNvSpPr>
          <p:nvPr>
            <p:ph type="body" sz="quarter" idx="14"/>
          </p:nvPr>
        </p:nvSpPr>
        <p:spPr>
          <a:xfrm>
            <a:off x="837983" y="1100295"/>
            <a:ext cx="11201618" cy="4480697"/>
          </a:xfrm>
        </p:spPr>
        <p:txBody>
          <a:bodyPr>
            <a:normAutofit/>
          </a:bodyPr>
          <a:lstStyle/>
          <a:p>
            <a:r>
              <a:rPr lang="en-US" dirty="0"/>
              <a:t>Team site publishing pages and new web </a:t>
            </a:r>
            <a:r>
              <a:rPr lang="en-US" dirty="0" smtClean="0"/>
              <a:t>parts</a:t>
            </a:r>
          </a:p>
          <a:p>
            <a:r>
              <a:rPr lang="en-US" dirty="0"/>
              <a:t>Office 365 Groups + team sites </a:t>
            </a:r>
            <a:r>
              <a:rPr lang="en-US" dirty="0" smtClean="0"/>
              <a:t>integration</a:t>
            </a:r>
            <a:r>
              <a:rPr lang="en-US" dirty="0"/>
              <a:t>. When you create a group, Office 365 gives the group a shared inbox, calendar, OneNote notebook, a Planner for task management—and now, a full-powered SharePoint team site. Each group gets a modern home page—with the ability to create additional pages—document libraries, lists and business apps</a:t>
            </a:r>
            <a:r>
              <a:rPr lang="en-US" dirty="0" smtClean="0"/>
              <a:t>.</a:t>
            </a:r>
          </a:p>
          <a:p>
            <a:endParaRPr lang="en-US" dirty="0"/>
          </a:p>
          <a:p>
            <a:r>
              <a:rPr lang="en-US" dirty="0"/>
              <a:t>New site collection </a:t>
            </a:r>
            <a:r>
              <a:rPr lang="en-US" dirty="0" smtClean="0"/>
              <a:t>limit – 1TB to 25TB</a:t>
            </a:r>
          </a:p>
          <a:p>
            <a:endParaRPr lang="en-US" dirty="0"/>
          </a:p>
        </p:txBody>
      </p:sp>
      <p:pic>
        <p:nvPicPr>
          <p:cNvPr id="3074" name="Picture 2" descr="https://blogs.office.com/wp-content/uploads/2016/08/New-capabilities-in-SharePoint-Online-team-sites-including-integration-with-Office-365-Groups-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238378" y="2381460"/>
            <a:ext cx="6648822" cy="3819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3150181"/>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Office 365 local datacenters now available in the United Kingdom</a:t>
            </a:r>
          </a:p>
        </p:txBody>
      </p:sp>
      <p:sp>
        <p:nvSpPr>
          <p:cNvPr id="3" name="Text Placeholder 2"/>
          <p:cNvSpPr>
            <a:spLocks noGrp="1"/>
          </p:cNvSpPr>
          <p:nvPr>
            <p:ph type="body" sz="quarter" idx="13"/>
          </p:nvPr>
        </p:nvSpPr>
        <p:spPr/>
        <p:txBody>
          <a:bodyPr/>
          <a:lstStyle/>
          <a:p>
            <a:r>
              <a:rPr lang="en-US" dirty="0"/>
              <a:t>https://blogs.office.com/2016/09/07/office-365-local-datacenters-now-available-in-the-united-kingdom/</a:t>
            </a:r>
          </a:p>
        </p:txBody>
      </p:sp>
      <p:sp>
        <p:nvSpPr>
          <p:cNvPr id="4" name="Text Placeholder 3"/>
          <p:cNvSpPr>
            <a:spLocks noGrp="1"/>
          </p:cNvSpPr>
          <p:nvPr>
            <p:ph type="body" sz="quarter" idx="14"/>
          </p:nvPr>
        </p:nvSpPr>
        <p:spPr/>
        <p:txBody>
          <a:bodyPr/>
          <a:lstStyle/>
          <a:p>
            <a:r>
              <a:rPr lang="en-US" dirty="0"/>
              <a:t>Today, reflecting our deep and continued commitment to make Office 365 the most trusted cloud service for productivity, we are announcing the general availability of Office 365 from multiple local datacenters in the United Kingdom. We are pleased to be the first global cloud productivity provider offering U.K. data residency for core customer data at rest.</a:t>
            </a:r>
          </a:p>
        </p:txBody>
      </p:sp>
      <p:pic>
        <p:nvPicPr>
          <p:cNvPr id="4098" name="Picture 2" descr="https://blogs.office.com/wp-content/uploads/2016/09/UK-flag-imag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5970" y="2732897"/>
            <a:ext cx="3886200" cy="2647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847908"/>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Introducing guest access for Office 365 Groups</a:t>
            </a:r>
          </a:p>
        </p:txBody>
      </p:sp>
      <p:sp>
        <p:nvSpPr>
          <p:cNvPr id="3" name="Text Placeholder 2"/>
          <p:cNvSpPr>
            <a:spLocks noGrp="1"/>
          </p:cNvSpPr>
          <p:nvPr>
            <p:ph type="body" sz="quarter" idx="13"/>
          </p:nvPr>
        </p:nvSpPr>
        <p:spPr/>
        <p:txBody>
          <a:bodyPr/>
          <a:lstStyle/>
          <a:p>
            <a:r>
              <a:rPr lang="en-US" dirty="0"/>
              <a:t>https://blogs.office.com/2016/09/08/introducing-guest-access-for-office-365-groups/</a:t>
            </a:r>
          </a:p>
        </p:txBody>
      </p:sp>
      <p:sp>
        <p:nvSpPr>
          <p:cNvPr id="4" name="Text Placeholder 3"/>
          <p:cNvSpPr>
            <a:spLocks noGrp="1"/>
          </p:cNvSpPr>
          <p:nvPr>
            <p:ph type="body" sz="quarter" idx="14"/>
          </p:nvPr>
        </p:nvSpPr>
        <p:spPr/>
        <p:txBody>
          <a:bodyPr>
            <a:normAutofit lnSpcReduction="10000"/>
          </a:bodyPr>
          <a:lstStyle/>
          <a:p>
            <a:r>
              <a:rPr lang="en-US" dirty="0"/>
              <a:t>Starting today, group owners can add guests to a group in Outlook on the web. Once added, guests receive a welcome email, are granted access to group files in SharePoint Online, begin receiving email messages and calendar invites sent to the group, and can access the group in Office on the web and the Outlook Groups mobile application. They also have automatic access to cloud-based file attachments. Guests have the option to leave the group at any time and visual indicators remind all members of guest participation in the group across all Outlook experiences.</a:t>
            </a:r>
          </a:p>
        </p:txBody>
      </p:sp>
      <p:pic>
        <p:nvPicPr>
          <p:cNvPr id="5122" name="Picture 2" descr="Office Groups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836860" y="2239378"/>
            <a:ext cx="6824257" cy="4066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482702"/>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Bos365 December 2015">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5A995D35632C64E8F3B58AEA10AAE2A" ma:contentTypeVersion="4" ma:contentTypeDescription="Create a new document." ma:contentTypeScope="" ma:versionID="f7db8ffaa7b33f11544263e91d280e68">
  <xsd:schema xmlns:xsd="http://www.w3.org/2001/XMLSchema" xmlns:xs="http://www.w3.org/2001/XMLSchema" xmlns:p="http://schemas.microsoft.com/office/2006/metadata/properties" xmlns:ns2="2c24aa78-7cfe-4c4e-8d21-eb54ef605319" xmlns:ns3="f485920e-e6dd-4165-bc1f-f63aa9f717f1" targetNamespace="http://schemas.microsoft.com/office/2006/metadata/properties" ma:root="true" ma:fieldsID="3f3d24b0f805988d0581e8e7d90abdef" ns2:_="" ns3:_="">
    <xsd:import namespace="2c24aa78-7cfe-4c4e-8d21-eb54ef605319"/>
    <xsd:import namespace="f485920e-e6dd-4165-bc1f-f63aa9f717f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24aa78-7cfe-4c4e-8d21-eb54ef6053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85920e-e6dd-4165-bc1f-f63aa9f717f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7AC56A1-76C7-49DF-B8DB-D78256D02655}">
  <ds:schemaRefs>
    <ds:schemaRef ds:uri="http://schemas.microsoft.com/sharepoint/v3/contenttype/forms"/>
  </ds:schemaRefs>
</ds:datastoreItem>
</file>

<file path=customXml/itemProps2.xml><?xml version="1.0" encoding="utf-8"?>
<ds:datastoreItem xmlns:ds="http://schemas.openxmlformats.org/officeDocument/2006/customXml" ds:itemID="{2C7BD20B-BEBB-4706-A40A-D6ADB7DF648A}">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3b54011d-22f6-43fc-8955-98b3b5ab6af3"/>
    <ds:schemaRef ds:uri="http://www.w3.org/XML/1998/namespace"/>
    <ds:schemaRef ds:uri="http://purl.org/dc/dcmitype/"/>
  </ds:schemaRefs>
</ds:datastoreItem>
</file>

<file path=customXml/itemProps3.xml><?xml version="1.0" encoding="utf-8"?>
<ds:datastoreItem xmlns:ds="http://schemas.openxmlformats.org/officeDocument/2006/customXml" ds:itemID="{952BB34D-D44D-48CB-8BFB-ED7DD5B895B8}"/>
</file>

<file path=docProps/app.xml><?xml version="1.0" encoding="utf-8"?>
<Properties xmlns="http://schemas.openxmlformats.org/officeDocument/2006/extended-properties" xmlns:vt="http://schemas.openxmlformats.org/officeDocument/2006/docPropsVTypes">
  <Template/>
  <TotalTime>0</TotalTime>
  <Words>1027</Words>
  <Application>Microsoft Office PowerPoint</Application>
  <PresentationFormat>Custom</PresentationFormat>
  <Paragraphs>178</Paragraphs>
  <Slides>32</Slides>
  <Notes>19</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Calibri Light</vt:lpstr>
      <vt:lpstr>Segoe UI</vt:lpstr>
      <vt:lpstr>Segoe UI Light</vt:lpstr>
      <vt:lpstr>Wingdings</vt:lpstr>
      <vt:lpstr>Bos365 December 2015</vt:lpstr>
      <vt:lpstr>PowerPoint Presentation</vt:lpstr>
      <vt:lpstr>Welcome to the</vt:lpstr>
      <vt:lpstr>Meet the Organizers</vt:lpstr>
      <vt:lpstr>PowerPoint Presentation</vt:lpstr>
      <vt:lpstr>What’s new with Office 365?</vt:lpstr>
      <vt:lpstr>Productivity and inclusion—Office 365 accessibility update</vt:lpstr>
      <vt:lpstr>New capabilities in SharePoint Online team sites including integration with Office 365 Groups (First Release)</vt:lpstr>
      <vt:lpstr>Office 365 local datacenters now available in the United Kingdom</vt:lpstr>
      <vt:lpstr>Introducing guest access for Office 365 Groups</vt:lpstr>
      <vt:lpstr>New usage reports for SharePoint Online, OneDrive for Business and Exchange Online</vt:lpstr>
      <vt:lpstr>Announcing the #ExcelWorldChamp Competition</vt:lpstr>
      <vt:lpstr>Football season is here! Outlook helps you track the games that matter</vt:lpstr>
      <vt:lpstr>Enterprise Project Portfolio Management in Office 365  Ryan Thomas and Joe Piccirilli</vt:lpstr>
      <vt:lpstr>&lt;/Presentation&gt;</vt:lpstr>
      <vt:lpstr>Upcoming Community events</vt:lpstr>
      <vt:lpstr>Boston Area SharePoint Users Group</vt:lpstr>
      <vt:lpstr>SharePoint Saturdays</vt:lpstr>
      <vt:lpstr>Skype for Biz Users Group</vt:lpstr>
      <vt:lpstr>Granite State SharePoint User Group</vt:lpstr>
      <vt:lpstr>Rhode Island SharePoint User Group</vt:lpstr>
      <vt:lpstr>Connecticut SharePoint User Group</vt:lpstr>
      <vt:lpstr>Boston Azure Cloud User Group</vt:lpstr>
      <vt:lpstr>InfoGovCon</vt:lpstr>
      <vt:lpstr>Coming Up:</vt:lpstr>
      <vt:lpstr>Other Community Announcements</vt:lpstr>
      <vt:lpstr>Member Benefits</vt:lpstr>
      <vt:lpstr> </vt:lpstr>
      <vt:lpstr> </vt:lpstr>
      <vt:lpstr>PowerPoint Presentation</vt:lpstr>
      <vt:lpstr>Raffle</vt:lpstr>
      <vt:lpstr>Thanks to all of our past sponsors!</vt:lpstr>
      <vt:lpstr>#Drink365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Bos365 April 2016</dc:title>
  <dc:creator/>
  <cp:keywords>Streamline Your IT</cp:keywords>
  <cp:lastModifiedBy/>
  <cp:revision>39</cp:revision>
  <dcterms:created xsi:type="dcterms:W3CDTF">2014-02-22T19:01:15Z</dcterms:created>
  <dcterms:modified xsi:type="dcterms:W3CDTF">2016-09-16T11:19:52Z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0x01010005A995D35632C64E8F3B58AEA10AAE2A</vt:lpwstr>
  </property>
  <property fmtid="{D5CDD505-2E9C-101B-9397-08002B2CF9AE}" pid="3" name="IsMyDocuments">
    <vt:bool>true</vt:bool>
  </property>
  <property fmtid="{D5CDD505-2E9C-101B-9397-08002B2CF9AE}" pid="4" name="Order">
    <vt:r8>5800</vt:r8>
  </property>
</Properties>
</file>