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84" r:id="rId4"/>
    <p:sldMasterId id="2147484501" r:id="rId5"/>
    <p:sldMasterId id="2147484516" r:id="rId6"/>
    <p:sldMasterId id="2147484527" r:id="rId7"/>
  </p:sldMasterIdLst>
  <p:notesMasterIdLst>
    <p:notesMasterId r:id="rId52"/>
  </p:notesMasterIdLst>
  <p:handoutMasterIdLst>
    <p:handoutMasterId r:id="rId53"/>
  </p:handoutMasterIdLst>
  <p:sldIdLst>
    <p:sldId id="444" r:id="rId8"/>
    <p:sldId id="575" r:id="rId9"/>
    <p:sldId id="576" r:id="rId10"/>
    <p:sldId id="552" r:id="rId11"/>
    <p:sldId id="595" r:id="rId12"/>
    <p:sldId id="596" r:id="rId13"/>
    <p:sldId id="597" r:id="rId14"/>
    <p:sldId id="598" r:id="rId15"/>
    <p:sldId id="599" r:id="rId16"/>
    <p:sldId id="587" r:id="rId17"/>
    <p:sldId id="588" r:id="rId18"/>
    <p:sldId id="589" r:id="rId19"/>
    <p:sldId id="590" r:id="rId20"/>
    <p:sldId id="603" r:id="rId21"/>
    <p:sldId id="602" r:id="rId22"/>
    <p:sldId id="592" r:id="rId23"/>
    <p:sldId id="586" r:id="rId24"/>
    <p:sldId id="605" r:id="rId25"/>
    <p:sldId id="606" r:id="rId26"/>
    <p:sldId id="607" r:id="rId27"/>
    <p:sldId id="608" r:id="rId28"/>
    <p:sldId id="609" r:id="rId29"/>
    <p:sldId id="610" r:id="rId30"/>
    <p:sldId id="611" r:id="rId31"/>
    <p:sldId id="430" r:id="rId32"/>
    <p:sldId id="433" r:id="rId33"/>
    <p:sldId id="495" r:id="rId34"/>
    <p:sldId id="484" r:id="rId35"/>
    <p:sldId id="503" r:id="rId36"/>
    <p:sldId id="530" r:id="rId37"/>
    <p:sldId id="440" r:id="rId38"/>
    <p:sldId id="502" r:id="rId39"/>
    <p:sldId id="529" r:id="rId40"/>
    <p:sldId id="492" r:id="rId41"/>
    <p:sldId id="549" r:id="rId42"/>
    <p:sldId id="432" r:id="rId43"/>
    <p:sldId id="437" r:id="rId44"/>
    <p:sldId id="438" r:id="rId45"/>
    <p:sldId id="439" r:id="rId46"/>
    <p:sldId id="594" r:id="rId47"/>
    <p:sldId id="434" r:id="rId48"/>
    <p:sldId id="533" r:id="rId49"/>
    <p:sldId id="577" r:id="rId50"/>
    <p:sldId id="604" r:id="rId5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ection" id="{D934914A-B8F2-4EFC-AFB5-C5688572717E}">
          <p14:sldIdLst>
            <p14:sldId id="444"/>
            <p14:sldId id="575"/>
            <p14:sldId id="576"/>
          </p14:sldIdLst>
        </p14:section>
        <p14:section name="New Updates" id="{62A6176F-C05A-413A-8869-6154A14F999F}">
          <p14:sldIdLst>
            <p14:sldId id="552"/>
            <p14:sldId id="595"/>
            <p14:sldId id="596"/>
            <p14:sldId id="597"/>
            <p14:sldId id="598"/>
            <p14:sldId id="599"/>
            <p14:sldId id="587"/>
            <p14:sldId id="588"/>
            <p14:sldId id="589"/>
            <p14:sldId id="590"/>
            <p14:sldId id="603"/>
            <p14:sldId id="602"/>
            <p14:sldId id="592"/>
          </p14:sldIdLst>
        </p14:section>
        <p14:section name="Sponsor" id="{E26196AA-B147-406E-82AA-72ABFC1CA2B2}">
          <p14:sldIdLst>
            <p14:sldId id="586"/>
            <p14:sldId id="605"/>
            <p14:sldId id="606"/>
            <p14:sldId id="607"/>
            <p14:sldId id="608"/>
            <p14:sldId id="609"/>
            <p14:sldId id="610"/>
            <p14:sldId id="611"/>
          </p14:sldIdLst>
        </p14:section>
        <p14:section name="Presentation" id="{5B3E37D3-E9DB-450E-8BF6-70E0258AE114}">
          <p14:sldIdLst>
            <p14:sldId id="430"/>
            <p14:sldId id="433"/>
          </p14:sldIdLst>
        </p14:section>
        <p14:section name="Community Events" id="{5E88823F-1416-403E-A2E9-AE342F6A5FF5}">
          <p14:sldIdLst>
            <p14:sldId id="495"/>
            <p14:sldId id="484"/>
            <p14:sldId id="503"/>
            <p14:sldId id="530"/>
            <p14:sldId id="440"/>
            <p14:sldId id="502"/>
            <p14:sldId id="529"/>
            <p14:sldId id="492"/>
            <p14:sldId id="549"/>
          </p14:sldIdLst>
        </p14:section>
        <p14:section name="Giving back" id="{A3306AAD-31B2-4ABC-BB02-AA8C84C92FCB}">
          <p14:sldIdLst>
            <p14:sldId id="432"/>
          </p14:sldIdLst>
        </p14:section>
        <p14:section name="Member Benefits" id="{6818BB7B-09CB-4098-A613-78DE7EC5DA1A}">
          <p14:sldIdLst>
            <p14:sldId id="437"/>
            <p14:sldId id="438"/>
            <p14:sldId id="439"/>
          </p14:sldIdLst>
        </p14:section>
        <p14:section name="Closing" id="{05D1B5F3-9E08-498A-8F19-C6CEE8661E1F}">
          <p14:sldIdLst>
            <p14:sldId id="594"/>
            <p14:sldId id="434"/>
            <p14:sldId id="533"/>
            <p14:sldId id="577"/>
            <p14:sldId id="604"/>
          </p14:sldIdLst>
        </p14:section>
      </p14:sectionLst>
    </p:ext>
    <p:ext uri="{EFAFB233-063F-42B5-8137-9DF3F51BA10A}">
      <p15:sldGuideLst xmlns:p15="http://schemas.microsoft.com/office/powerpoint/2012/main">
        <p15:guide id="3" orient="horz" pos="595" userDrawn="1">
          <p15:clr>
            <a:srgbClr val="A4A3A4"/>
          </p15:clr>
        </p15:guide>
        <p15:guide id="4" orient="horz" pos="1230" userDrawn="1">
          <p15:clr>
            <a:srgbClr val="A4A3A4"/>
          </p15:clr>
        </p15:guide>
        <p15:guide id="7" orient="horz" pos="2160" userDrawn="1">
          <p15:clr>
            <a:srgbClr val="A4A3A4"/>
          </p15:clr>
        </p15:guide>
        <p15:guide id="8" orient="horz" pos="3861" userDrawn="1">
          <p15:clr>
            <a:srgbClr val="A4A3A4"/>
          </p15:clr>
        </p15:guide>
        <p15:guide id="9" orient="horz" pos="4110" userDrawn="1">
          <p15:clr>
            <a:srgbClr val="A4A3A4"/>
          </p15:clr>
        </p15:guide>
        <p15:guide id="10" pos="142" userDrawn="1">
          <p15:clr>
            <a:srgbClr val="A4A3A4"/>
          </p15:clr>
        </p15:guide>
        <p15:guide id="12" pos="7536" userDrawn="1">
          <p15:clr>
            <a:srgbClr val="A4A3A4"/>
          </p15:clr>
        </p15:guide>
        <p15:guide id="13" pos="324" userDrawn="1">
          <p15:clr>
            <a:srgbClr val="A4A3A4"/>
          </p15:clr>
        </p15:guide>
        <p15:guide id="15" pos="596" userDrawn="1">
          <p15:clr>
            <a:srgbClr val="A4A3A4"/>
          </p15:clr>
        </p15:guide>
        <p15:guide id="16" pos="7037" userDrawn="1">
          <p15:clr>
            <a:srgbClr val="A4A3A4"/>
          </p15:clr>
        </p15:guide>
        <p15:guide id="17" pos="3771" userDrawn="1">
          <p15:clr>
            <a:srgbClr val="A4A3A4"/>
          </p15:clr>
        </p15:guide>
        <p15:guide id="18" pos="2274" userDrawn="1">
          <p15:clr>
            <a:srgbClr val="A4A3A4"/>
          </p15:clr>
        </p15:guide>
        <p15:guide id="21" orient="horz" pos="913" userDrawn="1">
          <p15:clr>
            <a:srgbClr val="A4A3A4"/>
          </p15:clr>
        </p15:guide>
        <p15:guide id="23" pos="5427" userDrawn="1">
          <p15:clr>
            <a:srgbClr val="A4A3A4"/>
          </p15:clr>
        </p15:guide>
        <p15:guide id="24" pos="7354" userDrawn="1">
          <p15:clr>
            <a:srgbClr val="A4A3A4"/>
          </p15:clr>
        </p15:guide>
        <p15:guide id="25" pos="3907" userDrawn="1">
          <p15:clr>
            <a:srgbClr val="A4A3A4"/>
          </p15:clr>
        </p15:guide>
        <p15:guide id="26" pos="3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50000"/>
    <a:srgbClr val="EB3C00"/>
    <a:srgbClr val="CDCDCD"/>
    <a:srgbClr val="D9D919"/>
    <a:srgbClr val="8DC63F"/>
    <a:srgbClr val="E6E8FA"/>
    <a:srgbClr val="A67D3D"/>
    <a:srgbClr val="4CB8FF"/>
    <a:srgbClr val="2A6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6154" autoAdjust="0"/>
  </p:normalViewPr>
  <p:slideViewPr>
    <p:cSldViewPr snapToGrid="0">
      <p:cViewPr>
        <p:scale>
          <a:sx n="95" d="100"/>
          <a:sy n="95" d="100"/>
        </p:scale>
        <p:origin x="33" y="120"/>
      </p:cViewPr>
      <p:guideLst>
        <p:guide orient="horz" pos="595"/>
        <p:guide orient="horz" pos="1230"/>
        <p:guide orient="horz" pos="2160"/>
        <p:guide orient="horz" pos="3861"/>
        <p:guide orient="horz" pos="4110"/>
        <p:guide pos="142"/>
        <p:guide pos="7536"/>
        <p:guide pos="324"/>
        <p:guide pos="596"/>
        <p:guide pos="7037"/>
        <p:guide pos="3771"/>
        <p:guide pos="2274"/>
        <p:guide orient="horz" pos="913"/>
        <p:guide pos="5427"/>
        <p:guide pos="7354"/>
        <p:guide pos="3907"/>
        <p:guide pos="316"/>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howGuides="1">
      <p:cViewPr varScale="1">
        <p:scale>
          <a:sx n="69" d="100"/>
          <a:sy n="69" d="100"/>
        </p:scale>
        <p:origin x="2166"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3C628-B676-43DD-ADB3-A79219D7F7C1}"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B217706F-175C-4611-9FF1-C4BB80A24B92}">
      <dgm:prSet phldrT="[Text]" custT="1"/>
      <dgm:spPr/>
      <dgm:t>
        <a:bodyPr/>
        <a:lstStyle/>
        <a:p>
          <a:r>
            <a:rPr lang="en-US" sz="1200" b="0" dirty="0"/>
            <a:t>Project kickoff &amp; Office 365 review</a:t>
          </a:r>
        </a:p>
      </dgm:t>
    </dgm:pt>
    <dgm:pt modelId="{B4848686-0D3D-4372-8607-ED811945EDB6}" type="parTrans" cxnId="{CDA4F758-67B6-4218-B0F3-F06859F406F8}">
      <dgm:prSet/>
      <dgm:spPr/>
      <dgm:t>
        <a:bodyPr/>
        <a:lstStyle/>
        <a:p>
          <a:endParaRPr lang="en-US" sz="1400"/>
        </a:p>
      </dgm:t>
    </dgm:pt>
    <dgm:pt modelId="{640869CF-952C-49FE-A6C2-48B55A2B7935}" type="sibTrans" cxnId="{CDA4F758-67B6-4218-B0F3-F06859F406F8}">
      <dgm:prSet/>
      <dgm:spPr/>
      <dgm:t>
        <a:bodyPr/>
        <a:lstStyle/>
        <a:p>
          <a:endParaRPr lang="en-US" sz="1400"/>
        </a:p>
      </dgm:t>
    </dgm:pt>
    <dgm:pt modelId="{57DD3CED-5E7D-479F-AA80-1106CA3B189F}">
      <dgm:prSet phldrT="[Text]" custT="1"/>
      <dgm:spPr/>
      <dgm:t>
        <a:bodyPr/>
        <a:lstStyle/>
        <a:p>
          <a:r>
            <a:rPr lang="en-US" sz="1200" b="0" dirty="0"/>
            <a:t>Requirements gathering &amp; design</a:t>
          </a:r>
        </a:p>
      </dgm:t>
    </dgm:pt>
    <dgm:pt modelId="{B3F3D1CB-AAAA-4FD5-9310-19E911F40E25}" type="parTrans" cxnId="{6BE61F9B-E268-47C7-A9A1-6687127B2A53}">
      <dgm:prSet/>
      <dgm:spPr/>
      <dgm:t>
        <a:bodyPr/>
        <a:lstStyle/>
        <a:p>
          <a:endParaRPr lang="en-US" sz="1400"/>
        </a:p>
      </dgm:t>
    </dgm:pt>
    <dgm:pt modelId="{521EFB5F-A6DC-49B2-AA18-CEAF92B54007}" type="sibTrans" cxnId="{6BE61F9B-E268-47C7-A9A1-6687127B2A53}">
      <dgm:prSet/>
      <dgm:spPr/>
      <dgm:t>
        <a:bodyPr/>
        <a:lstStyle/>
        <a:p>
          <a:endParaRPr lang="en-US" sz="1400"/>
        </a:p>
      </dgm:t>
    </dgm:pt>
    <dgm:pt modelId="{F314485A-DF59-4DF4-9A29-78D2FA69F197}">
      <dgm:prSet phldrT="[Text]" custT="1"/>
      <dgm:spPr/>
      <dgm:t>
        <a:bodyPr/>
        <a:lstStyle/>
        <a:p>
          <a:r>
            <a:rPr lang="en-US" sz="1200" b="0" dirty="0"/>
            <a:t>Configuration &amp; technical design</a:t>
          </a:r>
        </a:p>
      </dgm:t>
    </dgm:pt>
    <dgm:pt modelId="{3C9E7583-6942-4FCF-948F-845B2A3215EA}" type="parTrans" cxnId="{41009AB1-273B-42AD-8753-9EDABC0F29F0}">
      <dgm:prSet/>
      <dgm:spPr/>
      <dgm:t>
        <a:bodyPr/>
        <a:lstStyle/>
        <a:p>
          <a:endParaRPr lang="en-US" sz="1400"/>
        </a:p>
      </dgm:t>
    </dgm:pt>
    <dgm:pt modelId="{35BFB60A-300F-4576-AD46-5A9758936FC2}" type="sibTrans" cxnId="{41009AB1-273B-42AD-8753-9EDABC0F29F0}">
      <dgm:prSet/>
      <dgm:spPr/>
      <dgm:t>
        <a:bodyPr/>
        <a:lstStyle/>
        <a:p>
          <a:endParaRPr lang="en-US" sz="1400"/>
        </a:p>
      </dgm:t>
    </dgm:pt>
    <dgm:pt modelId="{206D5F85-3000-42F1-BE37-441EEB23A6D1}">
      <dgm:prSet custT="1"/>
      <dgm:spPr/>
      <dgm:t>
        <a:bodyPr/>
        <a:lstStyle/>
        <a:p>
          <a:r>
            <a:rPr lang="fi-FI" sz="1200" b="0" dirty="0"/>
            <a:t>Development &amp; testing</a:t>
          </a:r>
          <a:endParaRPr lang="en-US" sz="1200" b="0" dirty="0"/>
        </a:p>
      </dgm:t>
    </dgm:pt>
    <dgm:pt modelId="{46837A54-CADD-4A9F-8647-6CA6C9B2288C}" type="parTrans" cxnId="{E9CDD372-3296-47E7-ACFC-B2767FE6316D}">
      <dgm:prSet/>
      <dgm:spPr/>
      <dgm:t>
        <a:bodyPr/>
        <a:lstStyle/>
        <a:p>
          <a:endParaRPr lang="en-US" sz="1400"/>
        </a:p>
      </dgm:t>
    </dgm:pt>
    <dgm:pt modelId="{8CF297DD-261C-4FE7-8D09-6E22B7611539}" type="sibTrans" cxnId="{E9CDD372-3296-47E7-ACFC-B2767FE6316D}">
      <dgm:prSet/>
      <dgm:spPr/>
      <dgm:t>
        <a:bodyPr/>
        <a:lstStyle/>
        <a:p>
          <a:endParaRPr lang="en-US" sz="1400"/>
        </a:p>
      </dgm:t>
    </dgm:pt>
    <dgm:pt modelId="{157777C9-BB1E-4440-99D8-CFC073EF3B60}">
      <dgm:prSet custT="1"/>
      <dgm:spPr/>
      <dgm:t>
        <a:bodyPr/>
        <a:lstStyle/>
        <a:p>
          <a:r>
            <a:rPr lang="fi-FI" sz="1200" b="0" dirty="0"/>
            <a:t>Change managemet &amp; deployment</a:t>
          </a:r>
          <a:endParaRPr lang="en-US" sz="1200" b="0" dirty="0"/>
        </a:p>
      </dgm:t>
    </dgm:pt>
    <dgm:pt modelId="{1E75F995-3CFB-45F4-BE43-FB10F9E76E4F}" type="parTrans" cxnId="{78B3BCBE-E56D-4652-B919-6F3195FD0A0E}">
      <dgm:prSet/>
      <dgm:spPr/>
      <dgm:t>
        <a:bodyPr/>
        <a:lstStyle/>
        <a:p>
          <a:endParaRPr lang="en-US" sz="1400"/>
        </a:p>
      </dgm:t>
    </dgm:pt>
    <dgm:pt modelId="{C895D803-6907-4066-B442-A93DCF9B4185}" type="sibTrans" cxnId="{78B3BCBE-E56D-4652-B919-6F3195FD0A0E}">
      <dgm:prSet/>
      <dgm:spPr/>
      <dgm:t>
        <a:bodyPr/>
        <a:lstStyle/>
        <a:p>
          <a:endParaRPr lang="en-US" sz="1400"/>
        </a:p>
      </dgm:t>
    </dgm:pt>
    <dgm:pt modelId="{662FFBB7-ACB0-4BE2-92B9-DF9D23851C9F}" type="pres">
      <dgm:prSet presAssocID="{EEF3C628-B676-43DD-ADB3-A79219D7F7C1}" presName="Name0" presStyleCnt="0">
        <dgm:presLayoutVars>
          <dgm:chMax val="11"/>
          <dgm:chPref val="11"/>
          <dgm:dir/>
          <dgm:resizeHandles/>
        </dgm:presLayoutVars>
      </dgm:prSet>
      <dgm:spPr/>
      <dgm:t>
        <a:bodyPr/>
        <a:lstStyle/>
        <a:p>
          <a:endParaRPr lang="en-US"/>
        </a:p>
      </dgm:t>
    </dgm:pt>
    <dgm:pt modelId="{58A00880-5154-47B4-AE6B-64E75C2EA8B7}" type="pres">
      <dgm:prSet presAssocID="{157777C9-BB1E-4440-99D8-CFC073EF3B60}" presName="Accent5" presStyleCnt="0"/>
      <dgm:spPr/>
    </dgm:pt>
    <dgm:pt modelId="{E67E0B16-9202-4F9A-BA50-034F94205DAC}" type="pres">
      <dgm:prSet presAssocID="{157777C9-BB1E-4440-99D8-CFC073EF3B60}" presName="Accent" presStyleLbl="node1" presStyleIdx="0" presStyleCnt="5"/>
      <dgm:spPr/>
    </dgm:pt>
    <dgm:pt modelId="{C329B83E-378B-4F6D-881C-EF2E55E96EEB}" type="pres">
      <dgm:prSet presAssocID="{157777C9-BB1E-4440-99D8-CFC073EF3B60}" presName="ParentBackground5" presStyleCnt="0"/>
      <dgm:spPr/>
    </dgm:pt>
    <dgm:pt modelId="{ABF3C567-45CC-41DD-95E5-4473FE622FEA}" type="pres">
      <dgm:prSet presAssocID="{157777C9-BB1E-4440-99D8-CFC073EF3B60}" presName="ParentBackground" presStyleLbl="fgAcc1" presStyleIdx="0" presStyleCnt="5"/>
      <dgm:spPr/>
      <dgm:t>
        <a:bodyPr/>
        <a:lstStyle/>
        <a:p>
          <a:endParaRPr lang="en-US"/>
        </a:p>
      </dgm:t>
    </dgm:pt>
    <dgm:pt modelId="{4D7B3185-9A68-49E6-A0E3-5E640630B7C4}" type="pres">
      <dgm:prSet presAssocID="{157777C9-BB1E-4440-99D8-CFC073EF3B60}" presName="Parent5" presStyleLbl="revTx" presStyleIdx="0" presStyleCnt="0">
        <dgm:presLayoutVars>
          <dgm:chMax val="1"/>
          <dgm:chPref val="1"/>
          <dgm:bulletEnabled val="1"/>
        </dgm:presLayoutVars>
      </dgm:prSet>
      <dgm:spPr/>
      <dgm:t>
        <a:bodyPr/>
        <a:lstStyle/>
        <a:p>
          <a:endParaRPr lang="en-US"/>
        </a:p>
      </dgm:t>
    </dgm:pt>
    <dgm:pt modelId="{B66ABFE5-302A-4186-B352-A4D235C097EC}" type="pres">
      <dgm:prSet presAssocID="{206D5F85-3000-42F1-BE37-441EEB23A6D1}" presName="Accent4" presStyleCnt="0"/>
      <dgm:spPr/>
    </dgm:pt>
    <dgm:pt modelId="{41857B97-3E8A-4346-9C7B-EB20BE31F17A}" type="pres">
      <dgm:prSet presAssocID="{206D5F85-3000-42F1-BE37-441EEB23A6D1}" presName="Accent" presStyleLbl="node1" presStyleIdx="1" presStyleCnt="5"/>
      <dgm:spPr/>
    </dgm:pt>
    <dgm:pt modelId="{FC10BEF8-FD7C-4B49-9290-9D0FC92152E8}" type="pres">
      <dgm:prSet presAssocID="{206D5F85-3000-42F1-BE37-441EEB23A6D1}" presName="ParentBackground4" presStyleCnt="0"/>
      <dgm:spPr/>
    </dgm:pt>
    <dgm:pt modelId="{E568676A-713E-4DCA-AF1D-5284F33A70EE}" type="pres">
      <dgm:prSet presAssocID="{206D5F85-3000-42F1-BE37-441EEB23A6D1}" presName="ParentBackground" presStyleLbl="fgAcc1" presStyleIdx="1" presStyleCnt="5"/>
      <dgm:spPr/>
      <dgm:t>
        <a:bodyPr/>
        <a:lstStyle/>
        <a:p>
          <a:endParaRPr lang="en-US"/>
        </a:p>
      </dgm:t>
    </dgm:pt>
    <dgm:pt modelId="{2667F2CF-7D12-4521-A247-65F1E2D1AD78}" type="pres">
      <dgm:prSet presAssocID="{206D5F85-3000-42F1-BE37-441EEB23A6D1}" presName="Parent4" presStyleLbl="revTx" presStyleIdx="0" presStyleCnt="0">
        <dgm:presLayoutVars>
          <dgm:chMax val="1"/>
          <dgm:chPref val="1"/>
          <dgm:bulletEnabled val="1"/>
        </dgm:presLayoutVars>
      </dgm:prSet>
      <dgm:spPr/>
      <dgm:t>
        <a:bodyPr/>
        <a:lstStyle/>
        <a:p>
          <a:endParaRPr lang="en-US"/>
        </a:p>
      </dgm:t>
    </dgm:pt>
    <dgm:pt modelId="{503A651D-BD03-4A6C-AF99-F68B0BE38BBE}" type="pres">
      <dgm:prSet presAssocID="{F314485A-DF59-4DF4-9A29-78D2FA69F197}" presName="Accent3" presStyleCnt="0"/>
      <dgm:spPr/>
    </dgm:pt>
    <dgm:pt modelId="{3C3D8E8D-9409-4024-9F87-EEBDF1867796}" type="pres">
      <dgm:prSet presAssocID="{F314485A-DF59-4DF4-9A29-78D2FA69F197}" presName="Accent" presStyleLbl="node1" presStyleIdx="2" presStyleCnt="5"/>
      <dgm:spPr/>
    </dgm:pt>
    <dgm:pt modelId="{F8CE2828-5BBE-4858-99F1-C7A0AAB16995}" type="pres">
      <dgm:prSet presAssocID="{F314485A-DF59-4DF4-9A29-78D2FA69F197}" presName="ParentBackground3" presStyleCnt="0"/>
      <dgm:spPr/>
    </dgm:pt>
    <dgm:pt modelId="{BE97C254-28D7-43EF-833F-A9695B25BE4A}" type="pres">
      <dgm:prSet presAssocID="{F314485A-DF59-4DF4-9A29-78D2FA69F197}" presName="ParentBackground" presStyleLbl="fgAcc1" presStyleIdx="2" presStyleCnt="5"/>
      <dgm:spPr/>
      <dgm:t>
        <a:bodyPr/>
        <a:lstStyle/>
        <a:p>
          <a:endParaRPr lang="en-US"/>
        </a:p>
      </dgm:t>
    </dgm:pt>
    <dgm:pt modelId="{BEF75245-7E49-4C01-A8B6-6E0CFBBAB1A1}" type="pres">
      <dgm:prSet presAssocID="{F314485A-DF59-4DF4-9A29-78D2FA69F197}" presName="Parent3" presStyleLbl="revTx" presStyleIdx="0" presStyleCnt="0">
        <dgm:presLayoutVars>
          <dgm:chMax val="1"/>
          <dgm:chPref val="1"/>
          <dgm:bulletEnabled val="1"/>
        </dgm:presLayoutVars>
      </dgm:prSet>
      <dgm:spPr/>
      <dgm:t>
        <a:bodyPr/>
        <a:lstStyle/>
        <a:p>
          <a:endParaRPr lang="en-US"/>
        </a:p>
      </dgm:t>
    </dgm:pt>
    <dgm:pt modelId="{28F8FC17-1D7A-4D43-B0C7-DADB7F59EB00}" type="pres">
      <dgm:prSet presAssocID="{57DD3CED-5E7D-479F-AA80-1106CA3B189F}" presName="Accent2" presStyleCnt="0"/>
      <dgm:spPr/>
    </dgm:pt>
    <dgm:pt modelId="{F373D1F4-22D4-4C7B-B5EA-CEDF4C7B211E}" type="pres">
      <dgm:prSet presAssocID="{57DD3CED-5E7D-479F-AA80-1106CA3B189F}" presName="Accent" presStyleLbl="node1" presStyleIdx="3" presStyleCnt="5"/>
      <dgm:spPr/>
    </dgm:pt>
    <dgm:pt modelId="{C643D5B8-8599-489A-9385-EFE67F0BD6CB}" type="pres">
      <dgm:prSet presAssocID="{57DD3CED-5E7D-479F-AA80-1106CA3B189F}" presName="ParentBackground2" presStyleCnt="0"/>
      <dgm:spPr/>
    </dgm:pt>
    <dgm:pt modelId="{300C126D-26EC-42A3-81B6-285546992140}" type="pres">
      <dgm:prSet presAssocID="{57DD3CED-5E7D-479F-AA80-1106CA3B189F}" presName="ParentBackground" presStyleLbl="fgAcc1" presStyleIdx="3" presStyleCnt="5"/>
      <dgm:spPr/>
      <dgm:t>
        <a:bodyPr/>
        <a:lstStyle/>
        <a:p>
          <a:endParaRPr lang="en-US"/>
        </a:p>
      </dgm:t>
    </dgm:pt>
    <dgm:pt modelId="{ACB99D01-103E-4395-AECD-818580D3CA18}" type="pres">
      <dgm:prSet presAssocID="{57DD3CED-5E7D-479F-AA80-1106CA3B189F}" presName="Parent2" presStyleLbl="revTx" presStyleIdx="0" presStyleCnt="0">
        <dgm:presLayoutVars>
          <dgm:chMax val="1"/>
          <dgm:chPref val="1"/>
          <dgm:bulletEnabled val="1"/>
        </dgm:presLayoutVars>
      </dgm:prSet>
      <dgm:spPr/>
      <dgm:t>
        <a:bodyPr/>
        <a:lstStyle/>
        <a:p>
          <a:endParaRPr lang="en-US"/>
        </a:p>
      </dgm:t>
    </dgm:pt>
    <dgm:pt modelId="{48C6FBE5-DDF4-49CB-859E-0A3F180AAA65}" type="pres">
      <dgm:prSet presAssocID="{B217706F-175C-4611-9FF1-C4BB80A24B92}" presName="Accent1" presStyleCnt="0"/>
      <dgm:spPr/>
    </dgm:pt>
    <dgm:pt modelId="{A0A63DF8-0990-48A1-A18F-F0AEB75B1638}" type="pres">
      <dgm:prSet presAssocID="{B217706F-175C-4611-9FF1-C4BB80A24B92}" presName="Accent" presStyleLbl="node1" presStyleIdx="4" presStyleCnt="5"/>
      <dgm:spPr/>
    </dgm:pt>
    <dgm:pt modelId="{5F1F5EE3-70FE-4113-A808-7D7BC76F0D50}" type="pres">
      <dgm:prSet presAssocID="{B217706F-175C-4611-9FF1-C4BB80A24B92}" presName="ParentBackground1" presStyleCnt="0"/>
      <dgm:spPr/>
    </dgm:pt>
    <dgm:pt modelId="{AA63039C-87F9-4365-9C26-73D1B9FD3EEA}" type="pres">
      <dgm:prSet presAssocID="{B217706F-175C-4611-9FF1-C4BB80A24B92}" presName="ParentBackground" presStyleLbl="fgAcc1" presStyleIdx="4" presStyleCnt="5"/>
      <dgm:spPr/>
      <dgm:t>
        <a:bodyPr/>
        <a:lstStyle/>
        <a:p>
          <a:endParaRPr lang="en-US"/>
        </a:p>
      </dgm:t>
    </dgm:pt>
    <dgm:pt modelId="{06EE65B0-685C-49B9-B909-5895D56208C2}" type="pres">
      <dgm:prSet presAssocID="{B217706F-175C-4611-9FF1-C4BB80A24B92}" presName="Parent1" presStyleLbl="revTx" presStyleIdx="0" presStyleCnt="0">
        <dgm:presLayoutVars>
          <dgm:chMax val="1"/>
          <dgm:chPref val="1"/>
          <dgm:bulletEnabled val="1"/>
        </dgm:presLayoutVars>
      </dgm:prSet>
      <dgm:spPr/>
      <dgm:t>
        <a:bodyPr/>
        <a:lstStyle/>
        <a:p>
          <a:endParaRPr lang="en-US"/>
        </a:p>
      </dgm:t>
    </dgm:pt>
  </dgm:ptLst>
  <dgm:cxnLst>
    <dgm:cxn modelId="{78B3BCBE-E56D-4652-B919-6F3195FD0A0E}" srcId="{EEF3C628-B676-43DD-ADB3-A79219D7F7C1}" destId="{157777C9-BB1E-4440-99D8-CFC073EF3B60}" srcOrd="4" destOrd="0" parTransId="{1E75F995-3CFB-45F4-BE43-FB10F9E76E4F}" sibTransId="{C895D803-6907-4066-B442-A93DCF9B4185}"/>
    <dgm:cxn modelId="{E46A365A-C5BD-4335-83BC-23086A47877A}" type="presOf" srcId="{157777C9-BB1E-4440-99D8-CFC073EF3B60}" destId="{4D7B3185-9A68-49E6-A0E3-5E640630B7C4}" srcOrd="1" destOrd="0" presId="urn:microsoft.com/office/officeart/2011/layout/CircleProcess"/>
    <dgm:cxn modelId="{076BF9D8-4E53-476D-8E22-D7AA65DCE1BA}" type="presOf" srcId="{57DD3CED-5E7D-479F-AA80-1106CA3B189F}" destId="{300C126D-26EC-42A3-81B6-285546992140}" srcOrd="0" destOrd="0" presId="urn:microsoft.com/office/officeart/2011/layout/CircleProcess"/>
    <dgm:cxn modelId="{A4002DF7-9FA7-490B-9C8C-013C33D064FD}" type="presOf" srcId="{B217706F-175C-4611-9FF1-C4BB80A24B92}" destId="{06EE65B0-685C-49B9-B909-5895D56208C2}" srcOrd="1" destOrd="0" presId="urn:microsoft.com/office/officeart/2011/layout/CircleProcess"/>
    <dgm:cxn modelId="{B0675DF8-F9C8-4CDB-BC04-A900CAF00A5E}" type="presOf" srcId="{B217706F-175C-4611-9FF1-C4BB80A24B92}" destId="{AA63039C-87F9-4365-9C26-73D1B9FD3EEA}" srcOrd="0" destOrd="0" presId="urn:microsoft.com/office/officeart/2011/layout/CircleProcess"/>
    <dgm:cxn modelId="{2BE0FCB9-7450-4335-8F77-6AA33AFC2CAD}" type="presOf" srcId="{EEF3C628-B676-43DD-ADB3-A79219D7F7C1}" destId="{662FFBB7-ACB0-4BE2-92B9-DF9D23851C9F}" srcOrd="0" destOrd="0" presId="urn:microsoft.com/office/officeart/2011/layout/CircleProcess"/>
    <dgm:cxn modelId="{F55D3653-5E67-42C3-B4DB-1C9D94E1C124}" type="presOf" srcId="{57DD3CED-5E7D-479F-AA80-1106CA3B189F}" destId="{ACB99D01-103E-4395-AECD-818580D3CA18}" srcOrd="1" destOrd="0" presId="urn:microsoft.com/office/officeart/2011/layout/CircleProcess"/>
    <dgm:cxn modelId="{E8926042-D34B-4C9A-80DD-69D3CD35D1B5}" type="presOf" srcId="{F314485A-DF59-4DF4-9A29-78D2FA69F197}" destId="{BEF75245-7E49-4C01-A8B6-6E0CFBBAB1A1}" srcOrd="1" destOrd="0" presId="urn:microsoft.com/office/officeart/2011/layout/CircleProcess"/>
    <dgm:cxn modelId="{E9CDD372-3296-47E7-ACFC-B2767FE6316D}" srcId="{EEF3C628-B676-43DD-ADB3-A79219D7F7C1}" destId="{206D5F85-3000-42F1-BE37-441EEB23A6D1}" srcOrd="3" destOrd="0" parTransId="{46837A54-CADD-4A9F-8647-6CA6C9B2288C}" sibTransId="{8CF297DD-261C-4FE7-8D09-6E22B7611539}"/>
    <dgm:cxn modelId="{6BE61F9B-E268-47C7-A9A1-6687127B2A53}" srcId="{EEF3C628-B676-43DD-ADB3-A79219D7F7C1}" destId="{57DD3CED-5E7D-479F-AA80-1106CA3B189F}" srcOrd="1" destOrd="0" parTransId="{B3F3D1CB-AAAA-4FD5-9310-19E911F40E25}" sibTransId="{521EFB5F-A6DC-49B2-AA18-CEAF92B54007}"/>
    <dgm:cxn modelId="{7AD65F51-38CC-4A25-B7C9-F2738A5FD3F3}" type="presOf" srcId="{206D5F85-3000-42F1-BE37-441EEB23A6D1}" destId="{2667F2CF-7D12-4521-A247-65F1E2D1AD78}" srcOrd="1" destOrd="0" presId="urn:microsoft.com/office/officeart/2011/layout/CircleProcess"/>
    <dgm:cxn modelId="{CDA4F758-67B6-4218-B0F3-F06859F406F8}" srcId="{EEF3C628-B676-43DD-ADB3-A79219D7F7C1}" destId="{B217706F-175C-4611-9FF1-C4BB80A24B92}" srcOrd="0" destOrd="0" parTransId="{B4848686-0D3D-4372-8607-ED811945EDB6}" sibTransId="{640869CF-952C-49FE-A6C2-48B55A2B7935}"/>
    <dgm:cxn modelId="{3576FE11-158B-47A0-BADB-D68699E60B09}" type="presOf" srcId="{157777C9-BB1E-4440-99D8-CFC073EF3B60}" destId="{ABF3C567-45CC-41DD-95E5-4473FE622FEA}" srcOrd="0" destOrd="0" presId="urn:microsoft.com/office/officeart/2011/layout/CircleProcess"/>
    <dgm:cxn modelId="{467B8D2A-6B3B-405C-B16D-1502C2F1EB13}" type="presOf" srcId="{F314485A-DF59-4DF4-9A29-78D2FA69F197}" destId="{BE97C254-28D7-43EF-833F-A9695B25BE4A}" srcOrd="0" destOrd="0" presId="urn:microsoft.com/office/officeart/2011/layout/CircleProcess"/>
    <dgm:cxn modelId="{41009AB1-273B-42AD-8753-9EDABC0F29F0}" srcId="{EEF3C628-B676-43DD-ADB3-A79219D7F7C1}" destId="{F314485A-DF59-4DF4-9A29-78D2FA69F197}" srcOrd="2" destOrd="0" parTransId="{3C9E7583-6942-4FCF-948F-845B2A3215EA}" sibTransId="{35BFB60A-300F-4576-AD46-5A9758936FC2}"/>
    <dgm:cxn modelId="{CE40BEDF-FA71-4EA5-BE2D-69C73578C3E1}" type="presOf" srcId="{206D5F85-3000-42F1-BE37-441EEB23A6D1}" destId="{E568676A-713E-4DCA-AF1D-5284F33A70EE}" srcOrd="0" destOrd="0" presId="urn:microsoft.com/office/officeart/2011/layout/CircleProcess"/>
    <dgm:cxn modelId="{50C847C3-5046-4EA8-ACA8-C4F3D538C997}" type="presParOf" srcId="{662FFBB7-ACB0-4BE2-92B9-DF9D23851C9F}" destId="{58A00880-5154-47B4-AE6B-64E75C2EA8B7}" srcOrd="0" destOrd="0" presId="urn:microsoft.com/office/officeart/2011/layout/CircleProcess"/>
    <dgm:cxn modelId="{F1DF4931-4316-4730-A12B-F3A96FA7B798}" type="presParOf" srcId="{58A00880-5154-47B4-AE6B-64E75C2EA8B7}" destId="{E67E0B16-9202-4F9A-BA50-034F94205DAC}" srcOrd="0" destOrd="0" presId="urn:microsoft.com/office/officeart/2011/layout/CircleProcess"/>
    <dgm:cxn modelId="{B59957C2-6FC3-44B4-9C48-F116EDE76CEE}" type="presParOf" srcId="{662FFBB7-ACB0-4BE2-92B9-DF9D23851C9F}" destId="{C329B83E-378B-4F6D-881C-EF2E55E96EEB}" srcOrd="1" destOrd="0" presId="urn:microsoft.com/office/officeart/2011/layout/CircleProcess"/>
    <dgm:cxn modelId="{E0821543-6205-4217-9946-FA91CA13B8E9}" type="presParOf" srcId="{C329B83E-378B-4F6D-881C-EF2E55E96EEB}" destId="{ABF3C567-45CC-41DD-95E5-4473FE622FEA}" srcOrd="0" destOrd="0" presId="urn:microsoft.com/office/officeart/2011/layout/CircleProcess"/>
    <dgm:cxn modelId="{A3DD3E32-D794-44FB-B42F-53417F38A938}" type="presParOf" srcId="{662FFBB7-ACB0-4BE2-92B9-DF9D23851C9F}" destId="{4D7B3185-9A68-49E6-A0E3-5E640630B7C4}" srcOrd="2" destOrd="0" presId="urn:microsoft.com/office/officeart/2011/layout/CircleProcess"/>
    <dgm:cxn modelId="{BFFF6D37-AED0-4B1B-8A4E-1F09ABB10744}" type="presParOf" srcId="{662FFBB7-ACB0-4BE2-92B9-DF9D23851C9F}" destId="{B66ABFE5-302A-4186-B352-A4D235C097EC}" srcOrd="3" destOrd="0" presId="urn:microsoft.com/office/officeart/2011/layout/CircleProcess"/>
    <dgm:cxn modelId="{1998DED8-B62D-4A0C-B284-A3DF0635A86C}" type="presParOf" srcId="{B66ABFE5-302A-4186-B352-A4D235C097EC}" destId="{41857B97-3E8A-4346-9C7B-EB20BE31F17A}" srcOrd="0" destOrd="0" presId="urn:microsoft.com/office/officeart/2011/layout/CircleProcess"/>
    <dgm:cxn modelId="{A77030DD-2851-4A26-87E9-8B2075D729D0}" type="presParOf" srcId="{662FFBB7-ACB0-4BE2-92B9-DF9D23851C9F}" destId="{FC10BEF8-FD7C-4B49-9290-9D0FC92152E8}" srcOrd="4" destOrd="0" presId="urn:microsoft.com/office/officeart/2011/layout/CircleProcess"/>
    <dgm:cxn modelId="{73BB9F6E-3E7D-454E-81F8-C934E896C53B}" type="presParOf" srcId="{FC10BEF8-FD7C-4B49-9290-9D0FC92152E8}" destId="{E568676A-713E-4DCA-AF1D-5284F33A70EE}" srcOrd="0" destOrd="0" presId="urn:microsoft.com/office/officeart/2011/layout/CircleProcess"/>
    <dgm:cxn modelId="{9013C487-8866-430C-9074-CE46C8D75686}" type="presParOf" srcId="{662FFBB7-ACB0-4BE2-92B9-DF9D23851C9F}" destId="{2667F2CF-7D12-4521-A247-65F1E2D1AD78}" srcOrd="5" destOrd="0" presId="urn:microsoft.com/office/officeart/2011/layout/CircleProcess"/>
    <dgm:cxn modelId="{C55DE496-131E-4FEE-B875-42E9D6A7F019}" type="presParOf" srcId="{662FFBB7-ACB0-4BE2-92B9-DF9D23851C9F}" destId="{503A651D-BD03-4A6C-AF99-F68B0BE38BBE}" srcOrd="6" destOrd="0" presId="urn:microsoft.com/office/officeart/2011/layout/CircleProcess"/>
    <dgm:cxn modelId="{58FC230D-9BED-4DA9-B281-41B2097B4749}" type="presParOf" srcId="{503A651D-BD03-4A6C-AF99-F68B0BE38BBE}" destId="{3C3D8E8D-9409-4024-9F87-EEBDF1867796}" srcOrd="0" destOrd="0" presId="urn:microsoft.com/office/officeart/2011/layout/CircleProcess"/>
    <dgm:cxn modelId="{574D8DE9-A952-4497-B50F-27E79A199505}" type="presParOf" srcId="{662FFBB7-ACB0-4BE2-92B9-DF9D23851C9F}" destId="{F8CE2828-5BBE-4858-99F1-C7A0AAB16995}" srcOrd="7" destOrd="0" presId="urn:microsoft.com/office/officeart/2011/layout/CircleProcess"/>
    <dgm:cxn modelId="{84C53331-5787-41B9-B2A4-146768B064F2}" type="presParOf" srcId="{F8CE2828-5BBE-4858-99F1-C7A0AAB16995}" destId="{BE97C254-28D7-43EF-833F-A9695B25BE4A}" srcOrd="0" destOrd="0" presId="urn:microsoft.com/office/officeart/2011/layout/CircleProcess"/>
    <dgm:cxn modelId="{116BE8BE-DF0B-422D-ADA8-A8D4C6260C83}" type="presParOf" srcId="{662FFBB7-ACB0-4BE2-92B9-DF9D23851C9F}" destId="{BEF75245-7E49-4C01-A8B6-6E0CFBBAB1A1}" srcOrd="8" destOrd="0" presId="urn:microsoft.com/office/officeart/2011/layout/CircleProcess"/>
    <dgm:cxn modelId="{CC238D16-EA3C-4B54-8195-B3F9046ADBE4}" type="presParOf" srcId="{662FFBB7-ACB0-4BE2-92B9-DF9D23851C9F}" destId="{28F8FC17-1D7A-4D43-B0C7-DADB7F59EB00}" srcOrd="9" destOrd="0" presId="urn:microsoft.com/office/officeart/2011/layout/CircleProcess"/>
    <dgm:cxn modelId="{661F5B40-6C6E-44EB-B91E-2C03B02CFFD2}" type="presParOf" srcId="{28F8FC17-1D7A-4D43-B0C7-DADB7F59EB00}" destId="{F373D1F4-22D4-4C7B-B5EA-CEDF4C7B211E}" srcOrd="0" destOrd="0" presId="urn:microsoft.com/office/officeart/2011/layout/CircleProcess"/>
    <dgm:cxn modelId="{C668018A-7452-4C99-A6BC-5AB32E8397DF}" type="presParOf" srcId="{662FFBB7-ACB0-4BE2-92B9-DF9D23851C9F}" destId="{C643D5B8-8599-489A-9385-EFE67F0BD6CB}" srcOrd="10" destOrd="0" presId="urn:microsoft.com/office/officeart/2011/layout/CircleProcess"/>
    <dgm:cxn modelId="{EC9E3DA5-3CA6-4096-A6EC-74EEA8CA64F6}" type="presParOf" srcId="{C643D5B8-8599-489A-9385-EFE67F0BD6CB}" destId="{300C126D-26EC-42A3-81B6-285546992140}" srcOrd="0" destOrd="0" presId="urn:microsoft.com/office/officeart/2011/layout/CircleProcess"/>
    <dgm:cxn modelId="{535964A8-4347-4FFD-9D4F-DAFCD67A2532}" type="presParOf" srcId="{662FFBB7-ACB0-4BE2-92B9-DF9D23851C9F}" destId="{ACB99D01-103E-4395-AECD-818580D3CA18}" srcOrd="11" destOrd="0" presId="urn:microsoft.com/office/officeart/2011/layout/CircleProcess"/>
    <dgm:cxn modelId="{6E798B00-505A-4B96-94C4-30D59FC54E34}" type="presParOf" srcId="{662FFBB7-ACB0-4BE2-92B9-DF9D23851C9F}" destId="{48C6FBE5-DDF4-49CB-859E-0A3F180AAA65}" srcOrd="12" destOrd="0" presId="urn:microsoft.com/office/officeart/2011/layout/CircleProcess"/>
    <dgm:cxn modelId="{5CD1869D-B851-4447-B0D9-222B721E9C1F}" type="presParOf" srcId="{48C6FBE5-DDF4-49CB-859E-0A3F180AAA65}" destId="{A0A63DF8-0990-48A1-A18F-F0AEB75B1638}" srcOrd="0" destOrd="0" presId="urn:microsoft.com/office/officeart/2011/layout/CircleProcess"/>
    <dgm:cxn modelId="{37EF37DB-3656-4CBE-96B8-578EA1C9E6D5}" type="presParOf" srcId="{662FFBB7-ACB0-4BE2-92B9-DF9D23851C9F}" destId="{5F1F5EE3-70FE-4113-A808-7D7BC76F0D50}" srcOrd="13" destOrd="0" presId="urn:microsoft.com/office/officeart/2011/layout/CircleProcess"/>
    <dgm:cxn modelId="{E32CFE3B-9F8D-4E9D-BC03-DFCD7A2EFB7F}" type="presParOf" srcId="{5F1F5EE3-70FE-4113-A808-7D7BC76F0D50}" destId="{AA63039C-87F9-4365-9C26-73D1B9FD3EEA}" srcOrd="0" destOrd="0" presId="urn:microsoft.com/office/officeart/2011/layout/CircleProcess"/>
    <dgm:cxn modelId="{DA3D348B-EE61-4CC5-9EC1-512AAB6E99F0}" type="presParOf" srcId="{662FFBB7-ACB0-4BE2-92B9-DF9D23851C9F}" destId="{06EE65B0-685C-49B9-B909-5895D56208C2}"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E0B16-9202-4F9A-BA50-034F94205DAC}">
      <dsp:nvSpPr>
        <dsp:cNvPr id="0" name=""/>
        <dsp:cNvSpPr/>
      </dsp:nvSpPr>
      <dsp:spPr>
        <a:xfrm>
          <a:off x="9462116" y="805395"/>
          <a:ext cx="2133517" cy="21338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3C567-45CC-41DD-95E5-4473FE622FEA}">
      <dsp:nvSpPr>
        <dsp:cNvPr id="0" name=""/>
        <dsp:cNvSpPr/>
      </dsp:nvSpPr>
      <dsp:spPr>
        <a:xfrm>
          <a:off x="9532514" y="876536"/>
          <a:ext cx="1991585" cy="199158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i-FI" sz="1200" b="0" kern="1200" dirty="0"/>
            <a:t>Change managemet &amp; deployment</a:t>
          </a:r>
          <a:endParaRPr lang="en-US" sz="1200" b="0" kern="1200" dirty="0"/>
        </a:p>
      </dsp:txBody>
      <dsp:txXfrm>
        <a:off x="9817513" y="1161102"/>
        <a:ext cx="1422723" cy="1422453"/>
      </dsp:txXfrm>
    </dsp:sp>
    <dsp:sp modelId="{41857B97-3E8A-4346-9C7B-EB20BE31F17A}">
      <dsp:nvSpPr>
        <dsp:cNvPr id="0" name=""/>
        <dsp:cNvSpPr/>
      </dsp:nvSpPr>
      <dsp:spPr>
        <a:xfrm rot="2700000">
          <a:off x="7256053" y="805505"/>
          <a:ext cx="2133271" cy="213327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68676A-713E-4DCA-AF1D-5284F33A70EE}">
      <dsp:nvSpPr>
        <dsp:cNvPr id="0" name=""/>
        <dsp:cNvSpPr/>
      </dsp:nvSpPr>
      <dsp:spPr>
        <a:xfrm>
          <a:off x="7328598" y="876536"/>
          <a:ext cx="1991585" cy="199158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i-FI" sz="1200" b="0" kern="1200" dirty="0"/>
            <a:t>Development &amp; testing</a:t>
          </a:r>
          <a:endParaRPr lang="en-US" sz="1200" b="0" kern="1200" dirty="0"/>
        </a:p>
      </dsp:txBody>
      <dsp:txXfrm>
        <a:off x="7612462" y="1161102"/>
        <a:ext cx="1422723" cy="1422453"/>
      </dsp:txXfrm>
    </dsp:sp>
    <dsp:sp modelId="{3C3D8E8D-9409-4024-9F87-EEBDF1867796}">
      <dsp:nvSpPr>
        <dsp:cNvPr id="0" name=""/>
        <dsp:cNvSpPr/>
      </dsp:nvSpPr>
      <dsp:spPr>
        <a:xfrm rot="2700000">
          <a:off x="5052137" y="805505"/>
          <a:ext cx="2133271" cy="213327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7C254-28D7-43EF-833F-A9695B25BE4A}">
      <dsp:nvSpPr>
        <dsp:cNvPr id="0" name=""/>
        <dsp:cNvSpPr/>
      </dsp:nvSpPr>
      <dsp:spPr>
        <a:xfrm>
          <a:off x="5123547" y="876536"/>
          <a:ext cx="1991585" cy="199158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a:t>Configuration &amp; technical design</a:t>
          </a:r>
        </a:p>
      </dsp:txBody>
      <dsp:txXfrm>
        <a:off x="5407410" y="1161102"/>
        <a:ext cx="1422723" cy="1422453"/>
      </dsp:txXfrm>
    </dsp:sp>
    <dsp:sp modelId="{F373D1F4-22D4-4C7B-B5EA-CEDF4C7B211E}">
      <dsp:nvSpPr>
        <dsp:cNvPr id="0" name=""/>
        <dsp:cNvSpPr/>
      </dsp:nvSpPr>
      <dsp:spPr>
        <a:xfrm rot="2700000">
          <a:off x="2847085" y="805505"/>
          <a:ext cx="2133271" cy="213327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C126D-26EC-42A3-81B6-285546992140}">
      <dsp:nvSpPr>
        <dsp:cNvPr id="0" name=""/>
        <dsp:cNvSpPr/>
      </dsp:nvSpPr>
      <dsp:spPr>
        <a:xfrm>
          <a:off x="2918496" y="876536"/>
          <a:ext cx="1991585" cy="199158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a:t>Requirements gathering &amp; design</a:t>
          </a:r>
        </a:p>
      </dsp:txBody>
      <dsp:txXfrm>
        <a:off x="3203495" y="1161102"/>
        <a:ext cx="1422723" cy="1422453"/>
      </dsp:txXfrm>
    </dsp:sp>
    <dsp:sp modelId="{A0A63DF8-0990-48A1-A18F-F0AEB75B1638}">
      <dsp:nvSpPr>
        <dsp:cNvPr id="0" name=""/>
        <dsp:cNvSpPr/>
      </dsp:nvSpPr>
      <dsp:spPr>
        <a:xfrm rot="2700000">
          <a:off x="642034" y="805505"/>
          <a:ext cx="2133271" cy="213327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63039C-87F9-4365-9C26-73D1B9FD3EEA}">
      <dsp:nvSpPr>
        <dsp:cNvPr id="0" name=""/>
        <dsp:cNvSpPr/>
      </dsp:nvSpPr>
      <dsp:spPr>
        <a:xfrm>
          <a:off x="713444" y="876536"/>
          <a:ext cx="1991585" cy="199158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a:t>Project kickoff &amp; Office 365 review</a:t>
          </a:r>
        </a:p>
      </dsp:txBody>
      <dsp:txXfrm>
        <a:off x="998443" y="1161102"/>
        <a:ext cx="1422723" cy="142245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773347" cy="457200"/>
          </a:xfrm>
          <a:prstGeom prst="rect">
            <a:avLst/>
          </a:prstGeom>
        </p:spPr>
        <p:txBody>
          <a:bodyPr vert="horz" lIns="91440" tIns="45720" rIns="91440" bIns="45720" rtlCol="0"/>
          <a:lstStyle>
            <a:lvl1pPr algn="l">
              <a:defRPr sz="1200"/>
            </a:lvl1pPr>
          </a:lstStyle>
          <a:p>
            <a:endParaRPr lang="en-US" dirty="0"/>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t>‹#›</a:t>
            </a:fld>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969147" y="82953"/>
            <a:ext cx="1798324" cy="748493"/>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t>‹#›</a:t>
            </a:fld>
            <a:endParaRPr lang="en-US" dirty="0"/>
          </a:p>
        </p:txBody>
      </p:sp>
      <p:sp>
        <p:nvSpPr>
          <p:cNvPr id="14"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0899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203070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27</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27107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44527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29</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086858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20618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41504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304518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493665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34</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431684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35</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00186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581358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428804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working as of 4.3.16</a:t>
            </a:r>
          </a:p>
        </p:txBody>
      </p:sp>
      <p:sp>
        <p:nvSpPr>
          <p:cNvPr id="4" name="Slide Number Placeholder 3"/>
          <p:cNvSpPr>
            <a:spLocks noGrp="1"/>
          </p:cNvSpPr>
          <p:nvPr>
            <p:ph type="sldNum" sz="quarter" idx="10"/>
          </p:nvPr>
        </p:nvSpPr>
        <p:spPr/>
        <p:txBody>
          <a:bodyPr/>
          <a:lstStyle/>
          <a:p>
            <a:fld id="{B4008EB6-D09E-4580-8CD6-DDB14511944F}" type="slidenum">
              <a:rPr lang="en-US" smtClean="0"/>
              <a:t>38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163595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39</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63098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41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525565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1CC to Firebrand</a:t>
            </a:r>
          </a:p>
        </p:txBody>
      </p:sp>
      <p:sp>
        <p:nvSpPr>
          <p:cNvPr id="4" name="Slide Number Placeholder 3"/>
          <p:cNvSpPr>
            <a:spLocks noGrp="1"/>
          </p:cNvSpPr>
          <p:nvPr>
            <p:ph type="sldNum" sz="quarter" idx="10"/>
          </p:nvPr>
        </p:nvSpPr>
        <p:spPr/>
        <p:txBody>
          <a:bodyPr/>
          <a:lstStyle/>
          <a:p>
            <a:fld id="{B4008EB6-D09E-4580-8CD6-DDB14511944F}" type="slidenum">
              <a:rPr lang="en-US" smtClean="0"/>
              <a:t>43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87026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1CC to Firebrand</a:t>
            </a:r>
          </a:p>
        </p:txBody>
      </p:sp>
      <p:sp>
        <p:nvSpPr>
          <p:cNvPr id="4" name="Slide Number Placeholder 3"/>
          <p:cNvSpPr>
            <a:spLocks noGrp="1"/>
          </p:cNvSpPr>
          <p:nvPr>
            <p:ph type="sldNum" sz="quarter" idx="10"/>
          </p:nvPr>
        </p:nvSpPr>
        <p:spPr/>
        <p:txBody>
          <a:bodyPr/>
          <a:lstStyle/>
          <a:p>
            <a:fld id="{B4008EB6-D09E-4580-8CD6-DDB14511944F}" type="slidenum">
              <a:rPr lang="en-US" smtClean="0"/>
              <a:t>44</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665517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12375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7946-F38A-442D-8B4B-7C33473CC7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73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Slalom is a purpose-driven consulting firm that helps companies</a:t>
            </a:r>
          </a:p>
          <a:p>
            <a:r>
              <a:rPr lang="en-US" sz="1000" b="0" i="0" u="none" strike="noStrike" kern="1200" baseline="0" dirty="0">
                <a:solidFill>
                  <a:schemeClr val="tx1"/>
                </a:solidFill>
                <a:latin typeface="+mn-lt"/>
                <a:ea typeface="+mn-ea"/>
                <a:cs typeface="+mn-cs"/>
              </a:rPr>
              <a:t>solve business problems and build for the future, with</a:t>
            </a:r>
          </a:p>
          <a:p>
            <a:r>
              <a:rPr lang="en-US" sz="1000" b="0" i="0" u="none" strike="noStrike" kern="1200" baseline="0" dirty="0">
                <a:solidFill>
                  <a:schemeClr val="tx1"/>
                </a:solidFill>
                <a:latin typeface="+mn-lt"/>
                <a:ea typeface="+mn-ea"/>
                <a:cs typeface="+mn-cs"/>
              </a:rPr>
              <a:t>solutions spanning business advisory, customer experience,</a:t>
            </a:r>
          </a:p>
          <a:p>
            <a:r>
              <a:rPr lang="en-US" sz="1000" b="0" i="0" u="none" strike="noStrike" kern="1200" baseline="0" dirty="0">
                <a:solidFill>
                  <a:schemeClr val="tx1"/>
                </a:solidFill>
                <a:latin typeface="+mn-lt"/>
                <a:ea typeface="+mn-ea"/>
                <a:cs typeface="+mn-cs"/>
              </a:rPr>
              <a:t>technology, and analytics.</a:t>
            </a:r>
          </a:p>
          <a:p>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We help companies push the boundaries of what’s possible,</a:t>
            </a:r>
          </a:p>
          <a:p>
            <a:r>
              <a:rPr lang="en-US" sz="1000" b="0" i="0" u="none" strike="noStrike" kern="1200" baseline="0" dirty="0">
                <a:solidFill>
                  <a:schemeClr val="tx1"/>
                </a:solidFill>
                <a:latin typeface="+mn-lt"/>
                <a:ea typeface="+mn-ea"/>
                <a:cs typeface="+mn-cs"/>
              </a:rPr>
              <a:t>collaborating every step of the way. Our clients come to us to</a:t>
            </a:r>
          </a:p>
          <a:p>
            <a:r>
              <a:rPr lang="en-US" sz="1000" b="0" i="0" u="none" strike="noStrike" kern="1200" baseline="0" dirty="0">
                <a:solidFill>
                  <a:schemeClr val="tx1"/>
                </a:solidFill>
                <a:latin typeface="+mn-lt"/>
                <a:ea typeface="+mn-ea"/>
                <a:cs typeface="+mn-cs"/>
              </a:rPr>
              <a:t>find new ways to accelerate innovation, do more with less, get</a:t>
            </a:r>
          </a:p>
          <a:p>
            <a:r>
              <a:rPr lang="en-US" sz="1000" b="0" i="0" u="none" strike="noStrike" kern="1200" baseline="0" dirty="0">
                <a:solidFill>
                  <a:schemeClr val="tx1"/>
                </a:solidFill>
                <a:latin typeface="+mn-lt"/>
                <a:ea typeface="+mn-ea"/>
                <a:cs typeface="+mn-cs"/>
              </a:rPr>
              <a:t>to market faster, create experiences their customers love, and</a:t>
            </a:r>
          </a:p>
          <a:p>
            <a:r>
              <a:rPr lang="en-US" sz="1000" b="0" i="0" u="none" strike="noStrike" kern="1200" baseline="0" dirty="0">
                <a:solidFill>
                  <a:schemeClr val="tx1"/>
                </a:solidFill>
                <a:latin typeface="+mn-lt"/>
                <a:ea typeface="+mn-ea"/>
                <a:cs typeface="+mn-cs"/>
              </a:rPr>
              <a:t>build operational muscle for sustainable results.</a:t>
            </a:r>
          </a:p>
          <a:p>
            <a:r>
              <a:rPr lang="en-US" sz="1000" b="0" i="0" u="none" strike="noStrike" kern="1200" baseline="0" dirty="0">
                <a:solidFill>
                  <a:schemeClr val="tx1"/>
                </a:solidFill>
                <a:latin typeface="+mn-lt"/>
                <a:ea typeface="+mn-ea"/>
                <a:cs typeface="+mn-cs"/>
              </a:rPr>
              <a:t>Founded in 2001 and headquartered in Seattle, WA, Slalom</a:t>
            </a:r>
          </a:p>
          <a:p>
            <a:r>
              <a:rPr lang="en-US" sz="1000" b="0" i="0" u="none" strike="noStrike" kern="1200" baseline="0" dirty="0">
                <a:solidFill>
                  <a:schemeClr val="tx1"/>
                </a:solidFill>
                <a:latin typeface="+mn-lt"/>
                <a:ea typeface="+mn-ea"/>
                <a:cs typeface="+mn-cs"/>
              </a:rPr>
              <a:t>has organically grown to over 4,000 employees. We were</a:t>
            </a:r>
          </a:p>
          <a:p>
            <a:r>
              <a:rPr lang="en-US" sz="1000" b="0" i="0" u="none" strike="noStrike" kern="1200" baseline="0" dirty="0">
                <a:solidFill>
                  <a:schemeClr val="tx1"/>
                </a:solidFill>
                <a:latin typeface="+mn-lt"/>
                <a:ea typeface="+mn-ea"/>
                <a:cs typeface="+mn-cs"/>
              </a:rPr>
              <a:t>named one of Fortune’s 100 Best Companies to Work For in</a:t>
            </a:r>
          </a:p>
          <a:p>
            <a:r>
              <a:rPr lang="en-US" sz="1000" b="0" i="0" u="none" strike="noStrike" kern="1200" baseline="0" dirty="0">
                <a:solidFill>
                  <a:schemeClr val="tx1"/>
                </a:solidFill>
                <a:latin typeface="+mn-lt"/>
                <a:ea typeface="+mn-ea"/>
                <a:cs typeface="+mn-cs"/>
              </a:rPr>
              <a:t>2016 and are regularly recognized by our employees as a best</a:t>
            </a:r>
          </a:p>
          <a:p>
            <a:r>
              <a:rPr lang="en-US" sz="1000" b="0" i="0" u="none" strike="noStrike" kern="1200" baseline="0" dirty="0">
                <a:solidFill>
                  <a:schemeClr val="tx1"/>
                </a:solidFill>
                <a:latin typeface="+mn-lt"/>
                <a:ea typeface="+mn-ea"/>
                <a:cs typeface="+mn-cs"/>
              </a:rPr>
              <a:t>place to work. You can find us in 25 cities across the U.S., U.K.,</a:t>
            </a:r>
          </a:p>
          <a:p>
            <a:r>
              <a:rPr lang="en-US" sz="1000" b="0" i="0" u="none" strike="noStrike" kern="1200" baseline="0" dirty="0">
                <a:solidFill>
                  <a:schemeClr val="tx1"/>
                </a:solidFill>
                <a:latin typeface="+mn-lt"/>
                <a:ea typeface="+mn-ea"/>
                <a:cs typeface="+mn-cs"/>
              </a:rPr>
              <a:t>and Canada. Learn more at slalom.com.</a:t>
            </a:r>
            <a:endParaRPr lang="en-US" sz="1000" dirty="0"/>
          </a:p>
          <a:p>
            <a:endParaRPr lang="en-US" sz="10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B7486-087D-4590-9848-CA72F68306AA}"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10/20/2016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EC67E-402D-4FA6-937E-816E258428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432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A4BC4-D539-4AE2-9AD9-4088BF0BA50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10/20/2016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EC67E-402D-4FA6-937E-816E258428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54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BFFEE-DA4C-476D-961E-2A9D147C1F00}"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10/20/2016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EC67E-402D-4FA6-937E-816E258428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8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9028B-9E3C-481D-8F79-63DDE9F2EC79}"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10/20/2016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EC67E-402D-4FA6-937E-816E258428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58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25</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853306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AB606-9634-4D3A-8E5A-371E3B1C0C17}" type="datetime1">
              <a:rPr lang="en-US" smtClean="0"/>
              <a:t>10/20/2016</a:t>
            </a:fld>
            <a:endParaRPr lang="en-US"/>
          </a:p>
        </p:txBody>
      </p:sp>
      <p:sp>
        <p:nvSpPr>
          <p:cNvPr id="5" name="Footer Placeholder 4"/>
          <p:cNvSpPr>
            <a:spLocks noGrp="1"/>
          </p:cNvSpPr>
          <p:nvPr>
            <p:ph type="ftr" sz="quarter" idx="11"/>
          </p:nvPr>
        </p:nvSpPr>
        <p:spPr/>
        <p:txBody>
          <a:bodyPr/>
          <a:lstStyle/>
          <a:p>
            <a:r>
              <a:rPr lang="en-US"/>
              <a:t>Bos365 Presentations: http://1drv.ms/1MpIDUa </a:t>
            </a: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309620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A0FD8-A7D7-4F54-BC2F-FE4E02C0A9D3}" type="datetime1">
              <a:rPr lang="en-US" smtClean="0"/>
              <a:t>10/20/2016</a:t>
            </a:fld>
            <a:endParaRPr lang="en-US"/>
          </a:p>
        </p:txBody>
      </p:sp>
      <p:sp>
        <p:nvSpPr>
          <p:cNvPr id="5" name="Footer Placeholder 4"/>
          <p:cNvSpPr>
            <a:spLocks noGrp="1"/>
          </p:cNvSpPr>
          <p:nvPr>
            <p:ph type="ftr" sz="quarter" idx="11"/>
          </p:nvPr>
        </p:nvSpPr>
        <p:spPr/>
        <p:txBody>
          <a:bodyPr/>
          <a:lstStyle/>
          <a:p>
            <a:r>
              <a:rPr lang="en-US"/>
              <a:t>Bos365 Presentations: http://1drv.ms/1MpIDUa </a:t>
            </a:r>
            <a:endParaRPr lang="en-US"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2770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07531-9D0D-4FAA-A1C8-2E1B880B09A5}" type="datetime1">
              <a:rPr lang="en-US" smtClean="0"/>
              <a:t>10/20/2016</a:t>
            </a:fld>
            <a:endParaRPr lang="en-US"/>
          </a:p>
        </p:txBody>
      </p:sp>
      <p:sp>
        <p:nvSpPr>
          <p:cNvPr id="5" name="Footer Placeholder 4"/>
          <p:cNvSpPr>
            <a:spLocks noGrp="1"/>
          </p:cNvSpPr>
          <p:nvPr>
            <p:ph type="ftr" sz="quarter" idx="11"/>
          </p:nvPr>
        </p:nvSpPr>
        <p:spPr/>
        <p:txBody>
          <a:bodyPr/>
          <a:lstStyle/>
          <a:p>
            <a:r>
              <a:rPr lang="en-US"/>
              <a:t>Bos365 Presentations: http://1drv.ms/1MpIDUa </a:t>
            </a: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5889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Tree>
    <p:extLst>
      <p:ext uri="{BB962C8B-B14F-4D97-AF65-F5344CB8AC3E}">
        <p14:creationId xmlns:p14="http://schemas.microsoft.com/office/powerpoint/2010/main" val="22065134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ed Block Header on Left &amp; Text on Right ">
    <p:spTree>
      <p:nvGrpSpPr>
        <p:cNvPr id="1" name=""/>
        <p:cNvGrpSpPr/>
        <p:nvPr/>
      </p:nvGrpSpPr>
      <p:grpSpPr>
        <a:xfrm>
          <a:off x="0" y="0"/>
          <a:ext cx="0" cy="0"/>
          <a:chOff x="0" y="0"/>
          <a:chExt cx="0" cy="0"/>
        </a:xfrm>
      </p:grpSpPr>
      <p:sp>
        <p:nvSpPr>
          <p:cNvPr id="2" name="Rectangle 1"/>
          <p:cNvSpPr/>
          <p:nvPr/>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Edit Master text styles</a:t>
            </a:r>
          </a:p>
        </p:txBody>
      </p:sp>
      <p:sp>
        <p:nvSpPr>
          <p:cNvPr id="5" name="Rectangle 4"/>
          <p:cNvSpPr/>
          <p:nvPr userDrawn="1"/>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02711728"/>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g Upd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7" name="Title 6"/>
          <p:cNvSpPr>
            <a:spLocks noGrp="1"/>
          </p:cNvSpPr>
          <p:nvPr>
            <p:ph type="title"/>
          </p:nvPr>
        </p:nvSpPr>
        <p:spPr>
          <a:xfrm>
            <a:off x="837982" y="365126"/>
            <a:ext cx="10512862" cy="735169"/>
          </a:xfrm>
        </p:spPr>
        <p:txBody>
          <a:bodyPr>
            <a:normAutofit/>
          </a:bodyPr>
          <a:lstStyle>
            <a:lvl1pPr>
              <a:defRPr sz="3200"/>
            </a:lvl1pPr>
          </a:lstStyle>
          <a:p>
            <a:r>
              <a:rPr lang="en-US" dirty="0"/>
              <a:t>Click to edit Master title style</a:t>
            </a:r>
          </a:p>
        </p:txBody>
      </p:sp>
      <p:sp>
        <p:nvSpPr>
          <p:cNvPr id="9" name="Text Placeholder 8"/>
          <p:cNvSpPr>
            <a:spLocks noGrp="1"/>
          </p:cNvSpPr>
          <p:nvPr>
            <p:ph type="body" sz="quarter" idx="13" hasCustomPrompt="1"/>
          </p:nvPr>
        </p:nvSpPr>
        <p:spPr>
          <a:xfrm>
            <a:off x="838092" y="6425920"/>
            <a:ext cx="11201400" cy="374135"/>
          </a:xfrm>
        </p:spPr>
        <p:txBody>
          <a:bodyPr>
            <a:normAutofit/>
          </a:bodyPr>
          <a:lstStyle>
            <a:lvl1pPr marL="0" indent="0">
              <a:buNone/>
              <a:defRPr sz="1600"/>
            </a:lvl1pPr>
          </a:lstStyle>
          <a:p>
            <a:pPr lvl="0"/>
            <a:r>
              <a:rPr lang="en-US" dirty="0" err="1"/>
              <a:t>url</a:t>
            </a:r>
            <a:r>
              <a:rPr lang="en-US" dirty="0"/>
              <a:t> to post</a:t>
            </a:r>
          </a:p>
        </p:txBody>
      </p:sp>
      <p:sp>
        <p:nvSpPr>
          <p:cNvPr id="11" name="Text Placeholder 10"/>
          <p:cNvSpPr>
            <a:spLocks noGrp="1"/>
          </p:cNvSpPr>
          <p:nvPr>
            <p:ph type="body" sz="quarter" idx="14" hasCustomPrompt="1"/>
          </p:nvPr>
        </p:nvSpPr>
        <p:spPr>
          <a:xfrm>
            <a:off x="837983" y="1100296"/>
            <a:ext cx="11201618" cy="1281164"/>
          </a:xfrm>
        </p:spPr>
        <p:txBody>
          <a:bodyPr>
            <a:normAutofit/>
          </a:bodyPr>
          <a:lstStyle>
            <a:lvl1pPr marL="0" indent="0">
              <a:buNone/>
              <a:defRPr sz="1800" baseline="0"/>
            </a:lvl1pPr>
          </a:lstStyle>
          <a:p>
            <a:pPr lvl="0"/>
            <a:r>
              <a:rPr lang="en-US" dirty="0"/>
              <a:t>Blurb from post</a:t>
            </a:r>
          </a:p>
        </p:txBody>
      </p:sp>
    </p:spTree>
    <p:extLst>
      <p:ext uri="{BB962C8B-B14F-4D97-AF65-F5344CB8AC3E}">
        <p14:creationId xmlns:p14="http://schemas.microsoft.com/office/powerpoint/2010/main" val="15437957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onso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9" name="Text Placeholder 8"/>
          <p:cNvSpPr>
            <a:spLocks noGrp="1"/>
          </p:cNvSpPr>
          <p:nvPr>
            <p:ph type="body" sz="quarter" idx="13" hasCustomPrompt="1"/>
          </p:nvPr>
        </p:nvSpPr>
        <p:spPr>
          <a:xfrm>
            <a:off x="837420" y="5547240"/>
            <a:ext cx="10513424" cy="374135"/>
          </a:xfrm>
        </p:spPr>
        <p:txBody>
          <a:bodyPr>
            <a:normAutofit/>
          </a:bodyPr>
          <a:lstStyle>
            <a:lvl1pPr marL="0" indent="0" algn="ctr">
              <a:buNone/>
              <a:defRPr sz="1600" baseline="0"/>
            </a:lvl1pPr>
          </a:lstStyle>
          <a:p>
            <a:pPr lvl="0"/>
            <a:r>
              <a:rPr lang="en-US" dirty="0" err="1"/>
              <a:t>url</a:t>
            </a:r>
            <a:r>
              <a:rPr lang="en-US" dirty="0"/>
              <a:t> to sponsor site</a:t>
            </a:r>
          </a:p>
        </p:txBody>
      </p:sp>
      <p:sp>
        <p:nvSpPr>
          <p:cNvPr id="6" name="Picture Placeholder 2"/>
          <p:cNvSpPr>
            <a:spLocks noGrp="1"/>
          </p:cNvSpPr>
          <p:nvPr>
            <p:ph type="pic" idx="1"/>
          </p:nvPr>
        </p:nvSpPr>
        <p:spPr>
          <a:xfrm>
            <a:off x="837982" y="1311311"/>
            <a:ext cx="10514449" cy="417509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2" name="TextBox 1"/>
          <p:cNvSpPr txBox="1"/>
          <p:nvPr userDrawn="1"/>
        </p:nvSpPr>
        <p:spPr>
          <a:xfrm>
            <a:off x="837420" y="381837"/>
            <a:ext cx="10513423" cy="923330"/>
          </a:xfrm>
          <a:prstGeom prst="rect">
            <a:avLst/>
          </a:prstGeom>
          <a:noFill/>
        </p:spPr>
        <p:txBody>
          <a:bodyPr wrap="square" rtlCol="0">
            <a:spAutoFit/>
          </a:bodyPr>
          <a:lstStyle/>
          <a:p>
            <a:pPr algn="ctr"/>
            <a:r>
              <a:rPr lang="en-US" sz="5400" dirty="0"/>
              <a:t>Huge THANKS</a:t>
            </a:r>
            <a:r>
              <a:rPr lang="en-US" sz="5400" baseline="0" dirty="0"/>
              <a:t> to</a:t>
            </a:r>
            <a:endParaRPr lang="en-US" sz="5400" dirty="0"/>
          </a:p>
        </p:txBody>
      </p:sp>
    </p:spTree>
    <p:extLst>
      <p:ext uri="{BB962C8B-B14F-4D97-AF65-F5344CB8AC3E}">
        <p14:creationId xmlns:p14="http://schemas.microsoft.com/office/powerpoint/2010/main" val="22311299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Tree>
    <p:extLst>
      <p:ext uri="{BB962C8B-B14F-4D97-AF65-F5344CB8AC3E}">
        <p14:creationId xmlns:p14="http://schemas.microsoft.com/office/powerpoint/2010/main" val="26956771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Red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329111950"/>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ont Cov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487552" y="1654445"/>
            <a:ext cx="6327108" cy="1313180"/>
          </a:xfrm>
          <a:noFill/>
        </p:spPr>
        <p:txBody>
          <a:bodyPr wrap="square" lIns="0" tIns="0" rIns="0" bIns="0" anchor="b" anchorCtr="0">
            <a:spAutoFit/>
          </a:bodyPr>
          <a:lstStyle>
            <a:lvl1pPr algn="l">
              <a:lnSpc>
                <a:spcPct val="100000"/>
              </a:lnSpc>
              <a:defRPr sz="4266" b="0" spc="-200" baseline="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defRPr>
            </a:lvl1pPr>
          </a:lstStyle>
          <a:p>
            <a:r>
              <a:rPr lang="en-US" dirty="0"/>
              <a:t>Co-branded template for Slalom and Salesforce</a:t>
            </a:r>
          </a:p>
        </p:txBody>
      </p:sp>
      <p:sp>
        <p:nvSpPr>
          <p:cNvPr id="10" name="Subtitle 2"/>
          <p:cNvSpPr>
            <a:spLocks noGrp="1"/>
          </p:cNvSpPr>
          <p:nvPr>
            <p:ph type="subTitle" idx="1" hasCustomPrompt="1"/>
          </p:nvPr>
        </p:nvSpPr>
        <p:spPr>
          <a:xfrm>
            <a:off x="500875" y="3189316"/>
            <a:ext cx="6313785" cy="317908"/>
          </a:xfrm>
          <a:prstGeom prst="rect">
            <a:avLst/>
          </a:prstGeom>
        </p:spPr>
        <p:txBody>
          <a:bodyPr/>
          <a:lstStyle>
            <a:lvl1pPr marL="0" indent="0" algn="l" defTabSz="1218895" rtl="0" eaLnBrk="1" latinLnBrk="0" hangingPunct="1">
              <a:lnSpc>
                <a:spcPct val="100000"/>
              </a:lnSpc>
              <a:spcBef>
                <a:spcPct val="0"/>
              </a:spcBef>
              <a:buNone/>
              <a:defRPr lang="en-US" sz="1466" b="0" kern="1200" spc="-40" baseline="0" dirty="0">
                <a:gradFill>
                  <a:gsLst>
                    <a:gs pos="64602">
                      <a:schemeClr val="bg1"/>
                    </a:gs>
                    <a:gs pos="34000">
                      <a:schemeClr val="bg1"/>
                    </a:gs>
                  </a:gsLst>
                  <a:lin ang="5400000" scaled="0"/>
                </a:gradFill>
                <a:latin typeface="Segoe UI Semibold" panose="020B0702040204020203" pitchFamily="34" charset="0"/>
                <a:ea typeface="+mj-ea"/>
                <a:cs typeface="Segoe UI Semibold" panose="020B0702040204020203"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4294" y="6094074"/>
            <a:ext cx="1190178" cy="310263"/>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0700" y="5896786"/>
            <a:ext cx="1050648" cy="735519"/>
          </a:xfrm>
          <a:prstGeom prst="rect">
            <a:avLst/>
          </a:prstGeom>
        </p:spPr>
      </p:pic>
    </p:spTree>
    <p:extLst>
      <p:ext uri="{BB962C8B-B14F-4D97-AF65-F5344CB8AC3E}">
        <p14:creationId xmlns:p14="http://schemas.microsoft.com/office/powerpoint/2010/main" val="412534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Agenda">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5112" y="496712"/>
            <a:ext cx="10123714" cy="5696072"/>
          </a:xfrm>
          <a:prstGeom prst="rect">
            <a:avLst/>
          </a:prstGeom>
        </p:spPr>
      </p:pic>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Slalom Confidential and Proprietary</a:t>
            </a:r>
            <a:endParaRPr lang="en-US" dirty="0"/>
          </a:p>
        </p:txBody>
      </p:sp>
      <p:sp>
        <p:nvSpPr>
          <p:cNvPr id="8" name="Slide Number Placeholder 7"/>
          <p:cNvSpPr>
            <a:spLocks noGrp="1"/>
          </p:cNvSpPr>
          <p:nvPr>
            <p:ph type="sldNum" sz="quarter" idx="12"/>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40289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9D79AC-CFA7-4477-8B14-521B05C2A58E}" type="datetime1">
              <a:rPr lang="en-US" smtClean="0"/>
              <a:t>10/20/2016</a:t>
            </a:fld>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6076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F0F0F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2" name="Content Placeholder 21"/>
          <p:cNvSpPr>
            <a:spLocks noGrp="1"/>
          </p:cNvSpPr>
          <p:nvPr userDrawn="1">
            <p:ph sz="quarter" idx="10" hasCustomPrompt="1"/>
          </p:nvPr>
        </p:nvSpPr>
        <p:spPr>
          <a:xfrm>
            <a:off x="780085" y="4125524"/>
            <a:ext cx="10628655" cy="317908"/>
          </a:xfrm>
        </p:spPr>
        <p:txBody>
          <a:bodyPr/>
          <a:lstStyle>
            <a:lvl1pPr marL="0" indent="0" algn="ctr">
              <a:lnSpc>
                <a:spcPct val="100000"/>
              </a:lnSpc>
              <a:buNone/>
              <a:defRPr sz="1466" i="0" baseline="0">
                <a:gradFill>
                  <a:gsLst>
                    <a:gs pos="25000">
                      <a:schemeClr val="bg1">
                        <a:lumMod val="95000"/>
                      </a:schemeClr>
                    </a:gs>
                    <a:gs pos="54000">
                      <a:schemeClr val="bg1">
                        <a:lumMod val="95000"/>
                      </a:schemeClr>
                    </a:gs>
                  </a:gsLst>
                  <a:lin ang="5400000" scaled="0"/>
                </a:gradFill>
                <a:latin typeface="+mn-lt"/>
                <a:cs typeface="Segoe UI Semibold" panose="020B0702040204020203" pitchFamily="34" charset="0"/>
              </a:defRPr>
            </a:lvl1pPr>
          </a:lstStyle>
          <a:p>
            <a:pPr lvl="0"/>
            <a:r>
              <a:rPr lang="en-US" dirty="0"/>
              <a:t>Click to edit master text style</a:t>
            </a:r>
          </a:p>
        </p:txBody>
      </p:sp>
      <p:sp>
        <p:nvSpPr>
          <p:cNvPr id="4" name="Title 3"/>
          <p:cNvSpPr>
            <a:spLocks noGrp="1"/>
          </p:cNvSpPr>
          <p:nvPr userDrawn="1">
            <p:ph type="title"/>
          </p:nvPr>
        </p:nvSpPr>
        <p:spPr>
          <a:xfrm>
            <a:off x="780085" y="3332711"/>
            <a:ext cx="10628655" cy="784702"/>
          </a:xfrm>
        </p:spPr>
        <p:txBody>
          <a:bodyPr lIns="91440" rIns="91440" anchor="b" anchorCtr="0"/>
          <a:lstStyle>
            <a:lvl1pPr algn="ctr">
              <a:defRPr sz="4799">
                <a:gradFill>
                  <a:gsLst>
                    <a:gs pos="15044">
                      <a:schemeClr val="bg1"/>
                    </a:gs>
                    <a:gs pos="38000">
                      <a:schemeClr val="bg1"/>
                    </a:gs>
                  </a:gsLst>
                  <a:lin ang="5400000" scaled="0"/>
                </a:gradFill>
                <a:latin typeface="Segoe UI Semibold" panose="020B0702040204020203" pitchFamily="34" charset="0"/>
                <a:cs typeface="Segoe UI Semibold" panose="020B0702040204020203" pitchFamily="34" charset="0"/>
              </a:defRPr>
            </a:lvl1pPr>
          </a:lstStyle>
          <a:p>
            <a:r>
              <a:rPr lang="en-US"/>
              <a:t>Click to edit Master title style</a:t>
            </a:r>
            <a:endParaRPr lang="en-US" dirty="0"/>
          </a:p>
        </p:txBody>
      </p:sp>
      <p:sp>
        <p:nvSpPr>
          <p:cNvPr id="2" name="Date Placeholder 1"/>
          <p:cNvSpPr>
            <a:spLocks noGrp="1"/>
          </p:cNvSpPr>
          <p:nvPr>
            <p:ph type="dt" sz="half" idx="11"/>
          </p:nvPr>
        </p:nvSpPr>
        <p:spPr/>
        <p:txBody>
          <a:bodyPr/>
          <a:lstStyle/>
          <a:p>
            <a:endParaRPr lang="en-US" dirty="0"/>
          </a:p>
        </p:txBody>
      </p:sp>
      <p:sp>
        <p:nvSpPr>
          <p:cNvPr id="3" name="Footer Placeholder 2"/>
          <p:cNvSpPr>
            <a:spLocks noGrp="1"/>
          </p:cNvSpPr>
          <p:nvPr>
            <p:ph type="ftr" sz="quarter" idx="12"/>
          </p:nvPr>
        </p:nvSpPr>
        <p:spPr/>
        <p:txBody>
          <a:bodyPr/>
          <a:lstStyle/>
          <a:p>
            <a:r>
              <a:rPr lang="en-US"/>
              <a:t>Slalom Confidential and Proprietary</a:t>
            </a:r>
            <a:endParaRPr lang="en-US" dirty="0"/>
          </a:p>
        </p:txBody>
      </p:sp>
      <p:sp>
        <p:nvSpPr>
          <p:cNvPr id="6" name="Slide Number Placeholder 5"/>
          <p:cNvSpPr>
            <a:spLocks noGrp="1"/>
          </p:cNvSpPr>
          <p:nvPr>
            <p:ph type="sldNum" sz="quarter" idx="13"/>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218306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terstitia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Slalom Confidential and Proprietary</a:t>
            </a:r>
            <a:endParaRPr lang="en-US" dirty="0"/>
          </a:p>
        </p:txBody>
      </p:sp>
      <p:sp>
        <p:nvSpPr>
          <p:cNvPr id="9" name="Slide Number Placeholder 8"/>
          <p:cNvSpPr>
            <a:spLocks noGrp="1"/>
          </p:cNvSpPr>
          <p:nvPr>
            <p:ph type="sldNum" sz="quarter" idx="12"/>
          </p:nvPr>
        </p:nvSpPr>
        <p:spPr/>
        <p:txBody>
          <a:bodyPr/>
          <a:lstStyle/>
          <a:p>
            <a:fld id="{4CA37C95-3A7F-4C90-9D28-0B573484ACDD}" type="slidenum">
              <a:rPr lang="en-US" smtClean="0"/>
              <a:pPr/>
              <a:t>‹#›</a:t>
            </a:fld>
            <a:endParaRPr lang="en-US" dirty="0"/>
          </a:p>
        </p:txBody>
      </p:sp>
      <p:sp>
        <p:nvSpPr>
          <p:cNvPr id="13" name="Title 12"/>
          <p:cNvSpPr>
            <a:spLocks noGrp="1"/>
          </p:cNvSpPr>
          <p:nvPr>
            <p:ph type="title"/>
          </p:nvPr>
        </p:nvSpPr>
        <p:spPr/>
        <p:txBody>
          <a:bodyPr/>
          <a:lstStyle>
            <a:lvl1pPr marL="0" algn="l" defTabSz="1218895" rtl="0" eaLnBrk="1" latinLnBrk="0" hangingPunct="1">
              <a:lnSpc>
                <a:spcPct val="90000"/>
              </a:lnSpc>
              <a:spcBef>
                <a:spcPct val="0"/>
              </a:spcBef>
              <a:buNone/>
              <a:defRPr lang="en-US" sz="3732" b="0" kern="1200" spc="-133" baseline="0">
                <a:gradFill>
                  <a:gsLst>
                    <a:gs pos="21239">
                      <a:schemeClr val="bg1"/>
                    </a:gs>
                    <a:gs pos="42000">
                      <a:schemeClr val="bg1"/>
                    </a:gs>
                  </a:gsLst>
                  <a:lin ang="5400000" scaled="0"/>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668822971"/>
      </p:ext>
    </p:extLst>
  </p:cSld>
  <p:clrMapOvr>
    <a:masterClrMapping/>
  </p:clrMapOvr>
  <p:transition spd="med">
    <p:fade/>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ontent,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dirty="0"/>
          </a:p>
        </p:txBody>
      </p:sp>
      <p:sp>
        <p:nvSpPr>
          <p:cNvPr id="7" name="Footer Placeholder 6"/>
          <p:cNvSpPr>
            <a:spLocks noGrp="1"/>
          </p:cNvSpPr>
          <p:nvPr>
            <p:ph type="ftr" sz="quarter" idx="15"/>
          </p:nvPr>
        </p:nvSpPr>
        <p:spPr/>
        <p:txBody>
          <a:bodyPr/>
          <a:lstStyle/>
          <a:p>
            <a:r>
              <a:rPr lang="en-US"/>
              <a:t>Slalom Confidential and Proprietary</a:t>
            </a:r>
            <a:endParaRPr lang="en-US" dirty="0"/>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82896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dirty="0"/>
          </a:p>
        </p:txBody>
      </p:sp>
      <p:sp>
        <p:nvSpPr>
          <p:cNvPr id="7" name="Footer Placeholder 6"/>
          <p:cNvSpPr>
            <a:spLocks noGrp="1"/>
          </p:cNvSpPr>
          <p:nvPr>
            <p:ph type="ftr" sz="quarter" idx="15"/>
          </p:nvPr>
        </p:nvSpPr>
        <p:spPr/>
        <p:txBody>
          <a:bodyPr/>
          <a:lstStyle/>
          <a:p>
            <a:r>
              <a:rPr lang="en-US"/>
              <a:t>Slalom Confidential and Proprietary</a:t>
            </a:r>
            <a:endParaRPr lang="en-US" dirty="0"/>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286665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20565"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167546"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5"/>
          </p:nvPr>
        </p:nvSpPr>
        <p:spPr/>
        <p:txBody>
          <a:bodyPr/>
          <a:lstStyle/>
          <a:p>
            <a:endParaRPr lang="en-US" dirty="0"/>
          </a:p>
        </p:txBody>
      </p:sp>
      <p:sp>
        <p:nvSpPr>
          <p:cNvPr id="4" name="Footer Placeholder 3"/>
          <p:cNvSpPr>
            <a:spLocks noGrp="1"/>
          </p:cNvSpPr>
          <p:nvPr>
            <p:ph type="ftr" sz="quarter" idx="16"/>
          </p:nvPr>
        </p:nvSpPr>
        <p:spPr/>
        <p:txBody>
          <a:bodyPr/>
          <a:lstStyle/>
          <a:p>
            <a:r>
              <a:rPr lang="en-US"/>
              <a:t>Slalom Confidential and Proprietary</a:t>
            </a:r>
            <a:endParaRPr lang="en-US" dirty="0"/>
          </a:p>
        </p:txBody>
      </p:sp>
      <p:sp>
        <p:nvSpPr>
          <p:cNvPr id="8" name="Slide Number Placeholder 7"/>
          <p:cNvSpPr>
            <a:spLocks noGrp="1"/>
          </p:cNvSpPr>
          <p:nvPr>
            <p:ph type="sldNum" sz="quarter" idx="17"/>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5739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r>
              <a:rPr lang="en-US"/>
              <a:t>Slalom Confidential and Proprietary</a:t>
            </a:r>
            <a:endParaRPr lang="en-US" dirty="0"/>
          </a:p>
        </p:txBody>
      </p:sp>
      <p:sp>
        <p:nvSpPr>
          <p:cNvPr id="8" name="Slide Number Placeholder 7"/>
          <p:cNvSpPr>
            <a:spLocks noGrp="1"/>
          </p:cNvSpPr>
          <p:nvPr>
            <p:ph type="sldNum" sz="quarter" idx="12"/>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15942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Slalom Confidential and Proprietary</a:t>
            </a:r>
            <a:endParaRPr lang="en-US" dirty="0"/>
          </a:p>
        </p:txBody>
      </p:sp>
      <p:sp>
        <p:nvSpPr>
          <p:cNvPr id="7" name="Slide Number Placeholder 6"/>
          <p:cNvSpPr>
            <a:spLocks noGrp="1"/>
          </p:cNvSpPr>
          <p:nvPr>
            <p:ph type="sldNum" sz="quarter" idx="12"/>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8984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20565" y="1182623"/>
            <a:ext cx="6106601" cy="5498592"/>
          </a:xfrm>
        </p:spPr>
        <p:txBody>
          <a:bodyPr>
            <a:noAutofit/>
          </a:bodyPr>
          <a:lstStyle>
            <a:lvl2pPr>
              <a:defRPr/>
            </a:lvl2pPr>
          </a:lstStyle>
          <a:p>
            <a:r>
              <a:rPr lang="en-US" sz="1466" b="1"/>
              <a:t>Challenges</a:t>
            </a:r>
          </a:p>
          <a:p>
            <a:pPr lvl="1">
              <a:spcBef>
                <a:spcPts val="600"/>
              </a:spcBef>
            </a:pPr>
            <a:r>
              <a:rPr lang="en-US" sz="1400"/>
              <a:t>Challenge</a:t>
            </a:r>
          </a:p>
          <a:p>
            <a:r>
              <a:rPr lang="en-US" sz="1466" b="1"/>
              <a:t>Objectives</a:t>
            </a:r>
          </a:p>
          <a:p>
            <a:pPr lvl="1">
              <a:spcBef>
                <a:spcPts val="600"/>
              </a:spcBef>
            </a:pPr>
            <a:r>
              <a:rPr lang="en-US" sz="1400"/>
              <a:t>Objective</a:t>
            </a:r>
          </a:p>
          <a:p>
            <a:r>
              <a:rPr lang="en-US" sz="1466" b="1"/>
              <a:t>Results</a:t>
            </a:r>
          </a:p>
          <a:p>
            <a:pPr lvl="1">
              <a:spcBef>
                <a:spcPts val="600"/>
              </a:spcBef>
            </a:pPr>
            <a:r>
              <a:rPr lang="en-US" sz="1400" b="1"/>
              <a:t>Tagline</a:t>
            </a:r>
            <a:r>
              <a:rPr lang="en-US" sz="1400"/>
              <a:t> – Content</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5"/>
          </p:nvPr>
        </p:nvSpPr>
        <p:spPr/>
        <p:txBody>
          <a:bodyPr/>
          <a:lstStyle/>
          <a:p>
            <a:endParaRPr lang="en-US" dirty="0"/>
          </a:p>
        </p:txBody>
      </p:sp>
      <p:sp>
        <p:nvSpPr>
          <p:cNvPr id="4" name="Footer Placeholder 3"/>
          <p:cNvSpPr>
            <a:spLocks noGrp="1"/>
          </p:cNvSpPr>
          <p:nvPr>
            <p:ph type="ftr" sz="quarter" idx="16"/>
          </p:nvPr>
        </p:nvSpPr>
        <p:spPr/>
        <p:txBody>
          <a:bodyPr/>
          <a:lstStyle/>
          <a:p>
            <a:r>
              <a:rPr lang="en-US"/>
              <a:t>Slalom Confidential and Proprietary</a:t>
            </a:r>
            <a:endParaRPr lang="en-US" dirty="0"/>
          </a:p>
        </p:txBody>
      </p:sp>
      <p:sp>
        <p:nvSpPr>
          <p:cNvPr id="8" name="Slide Number Placeholder 7"/>
          <p:cNvSpPr>
            <a:spLocks noGrp="1"/>
          </p:cNvSpPr>
          <p:nvPr>
            <p:ph type="sldNum" sz="quarter" idx="17"/>
          </p:nvPr>
        </p:nvSpPr>
        <p:spPr/>
        <p:txBody>
          <a:bodyPr/>
          <a:lstStyle/>
          <a:p>
            <a:fld id="{4CA37C95-3A7F-4C90-9D28-0B573484ACDD}" type="slidenum">
              <a:rPr lang="en-US" smtClean="0"/>
              <a:pPr/>
              <a:t>‹#›</a:t>
            </a:fld>
            <a:endParaRPr lang="en-US" dirty="0"/>
          </a:p>
        </p:txBody>
      </p:sp>
      <p:sp>
        <p:nvSpPr>
          <p:cNvPr id="14" name="Content Placeholder 13"/>
          <p:cNvSpPr>
            <a:spLocks noGrp="1"/>
          </p:cNvSpPr>
          <p:nvPr>
            <p:ph sz="quarter" idx="19"/>
          </p:nvPr>
        </p:nvSpPr>
        <p:spPr>
          <a:xfrm>
            <a:off x="6764798" y="1182622"/>
            <a:ext cx="5121746" cy="1543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03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Snapshot">
    <p:bg>
      <p:bgPr>
        <a:solidFill>
          <a:schemeClr val="bg1">
            <a:alpha val="0"/>
          </a:schemeClr>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439" y="2767357"/>
            <a:ext cx="12185950" cy="755904"/>
          </a:xfrm>
          <a:prstGeom prst="rect">
            <a:avLst/>
          </a:prstGeom>
          <a:gradFill>
            <a:gsLst>
              <a:gs pos="0">
                <a:srgbClr val="000000">
                  <a:alpha val="30000"/>
                </a:srgbClr>
              </a:gs>
              <a:gs pos="41000">
                <a:srgbClr val="000000"/>
              </a:gs>
            </a:gsLst>
            <a:lin ang="14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sp>
        <p:nvSpPr>
          <p:cNvPr id="5" name="Content Placeholder 6"/>
          <p:cNvSpPr>
            <a:spLocks noGrp="1"/>
          </p:cNvSpPr>
          <p:nvPr>
            <p:ph sz="quarter" idx="10"/>
          </p:nvPr>
        </p:nvSpPr>
        <p:spPr>
          <a:xfrm>
            <a:off x="0" y="2877608"/>
            <a:ext cx="12188825" cy="535403"/>
          </a:xfrm>
          <a:prstGeom prst="rect">
            <a:avLst/>
          </a:prstGeom>
        </p:spPr>
        <p:txBody>
          <a:bodyPr lIns="356616" rIns="0" anchor="ctr"/>
          <a:lstStyle>
            <a:lvl1pPr marL="0" indent="0" algn="l" defTabSz="949185" rtl="0" eaLnBrk="0" fontAlgn="base" latinLnBrk="0" hangingPunct="0">
              <a:lnSpc>
                <a:spcPct val="90000"/>
              </a:lnSpc>
              <a:spcBef>
                <a:spcPct val="0"/>
              </a:spcBef>
              <a:spcAft>
                <a:spcPct val="0"/>
              </a:spcAft>
              <a:buClr>
                <a:schemeClr val="accent1"/>
              </a:buClr>
              <a:buSzPct val="90000"/>
              <a:buFont typeface="Wingdings" pitchFamily="2" charset="2"/>
              <a:buNone/>
              <a:defRPr lang="en-US" sz="3199" b="1" kern="1200"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Click to edit Master text styles</a:t>
            </a:r>
          </a:p>
        </p:txBody>
      </p:sp>
      <p:sp>
        <p:nvSpPr>
          <p:cNvPr id="7" name="Text Placeholder 32"/>
          <p:cNvSpPr>
            <a:spLocks noGrp="1"/>
          </p:cNvSpPr>
          <p:nvPr>
            <p:ph type="body" sz="quarter" idx="12" hasCustomPrompt="1"/>
          </p:nvPr>
        </p:nvSpPr>
        <p:spPr>
          <a:xfrm>
            <a:off x="7570493" y="955569"/>
            <a:ext cx="4262152" cy="322011"/>
          </a:xfrm>
          <a:prstGeom prst="rect">
            <a:avLst/>
          </a:prstGeom>
        </p:spPr>
        <p:txBody>
          <a:bodyPr lIns="0" rIns="0"/>
          <a:lstStyle>
            <a:lvl1pPr marL="0" indent="0" algn="r" defTabSz="1218866" rtl="0" eaLnBrk="1" fontAlgn="base" latinLnBrk="0" hangingPunct="1">
              <a:lnSpc>
                <a:spcPct val="80000"/>
              </a:lnSpc>
              <a:spcBef>
                <a:spcPts val="1248"/>
              </a:spcBef>
              <a:spcAft>
                <a:spcPct val="0"/>
              </a:spcAft>
              <a:buClr>
                <a:schemeClr val="accent1"/>
              </a:buClr>
              <a:buSzPct val="90000"/>
              <a:buFont typeface="Wingdings" pitchFamily="2" charset="2"/>
              <a:buNone/>
              <a:defRPr lang="en-US" sz="1866" kern="1200" baseline="0" dirty="0" smtClean="0">
                <a:gradFill>
                  <a:gsLst>
                    <a:gs pos="0">
                      <a:schemeClr val="bg1"/>
                    </a:gs>
                    <a:gs pos="100000">
                      <a:schemeClr val="bg1"/>
                    </a:gs>
                  </a:gsLst>
                  <a:lin ang="5400000" scaled="0"/>
                </a:gradFill>
                <a:latin typeface="Segoe UI" panose="020B0502040204020203" pitchFamily="34" charset="0"/>
                <a:ea typeface="+mn-ea"/>
                <a:cs typeface="Segoe UI" panose="020B0502040204020203" pitchFamily="34" charset="0"/>
              </a:defRPr>
            </a:lvl1pPr>
            <a:lvl2pPr>
              <a:defRPr sz="1200"/>
            </a:lvl2pPr>
            <a:lvl3pPr>
              <a:defRPr sz="1200"/>
            </a:lvl3pPr>
            <a:lvl4pPr>
              <a:defRPr sz="1066"/>
            </a:lvl4pPr>
            <a:lvl5pPr>
              <a:defRPr sz="1066"/>
            </a:lvl5pPr>
          </a:lstStyle>
          <a:p>
            <a:pPr lvl="0"/>
            <a:r>
              <a:rPr lang="en-US" dirty="0"/>
              <a:t>Enter 3 descriptors</a:t>
            </a:r>
          </a:p>
        </p:txBody>
      </p:sp>
      <p:sp>
        <p:nvSpPr>
          <p:cNvPr id="10" name="Rectangle 9"/>
          <p:cNvSpPr/>
          <p:nvPr userDrawn="1"/>
        </p:nvSpPr>
        <p:spPr bwMode="auto">
          <a:xfrm>
            <a:off x="0" y="3877278"/>
            <a:ext cx="12188825" cy="2980724"/>
          </a:xfrm>
          <a:prstGeom prst="rect">
            <a:avLst/>
          </a:prstGeom>
          <a:gradFill>
            <a:gsLst>
              <a:gs pos="0">
                <a:srgbClr val="000000">
                  <a:alpha val="89000"/>
                </a:srgbClr>
              </a:gs>
              <a:gs pos="100000">
                <a:srgbClr val="000000">
                  <a:alpha val="70000"/>
                </a:srgbClr>
              </a:gs>
            </a:gsLst>
            <a:lin ang="48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0399" y="88581"/>
            <a:ext cx="1762246" cy="624291"/>
          </a:xfrm>
          <a:prstGeom prst="rect">
            <a:avLst/>
          </a:prstGeom>
        </p:spPr>
      </p:pic>
      <p:sp>
        <p:nvSpPr>
          <p:cNvPr id="2" name="Date Placeholder 1"/>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r>
              <a:rPr lang="en-US"/>
              <a:t>Slalom Confidential and Proprietary</a:t>
            </a:r>
            <a:endParaRPr lang="en-US" dirty="0"/>
          </a:p>
        </p:txBody>
      </p:sp>
      <p:sp>
        <p:nvSpPr>
          <p:cNvPr id="6" name="Slide Number Placeholder 5"/>
          <p:cNvSpPr>
            <a:spLocks noGrp="1"/>
          </p:cNvSpPr>
          <p:nvPr>
            <p:ph type="sldNum" sz="quarter" idx="15"/>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211693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ject Snapshot Subtitle">
    <p:bg>
      <p:bgPr>
        <a:solidFill>
          <a:schemeClr val="bg1">
            <a:alpha val="0"/>
          </a:schemeClr>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439" y="2767357"/>
            <a:ext cx="12185950" cy="988855"/>
          </a:xfrm>
          <a:prstGeom prst="rect">
            <a:avLst/>
          </a:prstGeom>
          <a:gradFill>
            <a:gsLst>
              <a:gs pos="0">
                <a:srgbClr val="000000">
                  <a:alpha val="30000"/>
                </a:srgbClr>
              </a:gs>
              <a:gs pos="41000">
                <a:srgbClr val="000000"/>
              </a:gs>
            </a:gsLst>
            <a:lin ang="14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sp>
        <p:nvSpPr>
          <p:cNvPr id="5" name="Content Placeholder 6"/>
          <p:cNvSpPr>
            <a:spLocks noGrp="1"/>
          </p:cNvSpPr>
          <p:nvPr>
            <p:ph sz="quarter" idx="10"/>
          </p:nvPr>
        </p:nvSpPr>
        <p:spPr>
          <a:xfrm>
            <a:off x="1440" y="2863497"/>
            <a:ext cx="12187385" cy="535403"/>
          </a:xfrm>
          <a:prstGeom prst="rect">
            <a:avLst/>
          </a:prstGeom>
        </p:spPr>
        <p:txBody>
          <a:bodyPr lIns="356616" rIns="0" anchor="ctr"/>
          <a:lstStyle>
            <a:lvl1pPr marL="0" indent="0" algn="l" defTabSz="949185" rtl="0" eaLnBrk="0" fontAlgn="base" latinLnBrk="0" hangingPunct="0">
              <a:lnSpc>
                <a:spcPct val="90000"/>
              </a:lnSpc>
              <a:spcBef>
                <a:spcPct val="0"/>
              </a:spcBef>
              <a:spcAft>
                <a:spcPct val="0"/>
              </a:spcAft>
              <a:buClr>
                <a:schemeClr val="accent1"/>
              </a:buClr>
              <a:buSzPct val="90000"/>
              <a:buFont typeface="Wingdings" pitchFamily="2" charset="2"/>
              <a:buNone/>
              <a:defRPr lang="en-US" sz="3199" b="1" kern="1200"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Click to edit Master text styles</a:t>
            </a:r>
          </a:p>
        </p:txBody>
      </p:sp>
      <p:sp>
        <p:nvSpPr>
          <p:cNvPr id="7" name="Text Placeholder 32"/>
          <p:cNvSpPr>
            <a:spLocks noGrp="1"/>
          </p:cNvSpPr>
          <p:nvPr>
            <p:ph type="body" sz="quarter" idx="12" hasCustomPrompt="1"/>
          </p:nvPr>
        </p:nvSpPr>
        <p:spPr>
          <a:xfrm>
            <a:off x="7570493" y="955569"/>
            <a:ext cx="4262152" cy="322011"/>
          </a:xfrm>
          <a:prstGeom prst="rect">
            <a:avLst/>
          </a:prstGeom>
        </p:spPr>
        <p:txBody>
          <a:bodyPr lIns="0" rIns="0"/>
          <a:lstStyle>
            <a:lvl1pPr marL="0" indent="0" algn="r" defTabSz="1218866" rtl="0" eaLnBrk="1" fontAlgn="base" latinLnBrk="0" hangingPunct="1">
              <a:lnSpc>
                <a:spcPct val="80000"/>
              </a:lnSpc>
              <a:spcBef>
                <a:spcPts val="1248"/>
              </a:spcBef>
              <a:spcAft>
                <a:spcPct val="0"/>
              </a:spcAft>
              <a:buClr>
                <a:schemeClr val="accent1"/>
              </a:buClr>
              <a:buSzPct val="90000"/>
              <a:buFont typeface="Wingdings" pitchFamily="2" charset="2"/>
              <a:buNone/>
              <a:defRPr lang="en-US" sz="1866" kern="1200" baseline="0" dirty="0" smtClean="0">
                <a:gradFill>
                  <a:gsLst>
                    <a:gs pos="0">
                      <a:schemeClr val="bg1"/>
                    </a:gs>
                    <a:gs pos="100000">
                      <a:schemeClr val="bg1"/>
                    </a:gs>
                  </a:gsLst>
                  <a:lin ang="5400000" scaled="0"/>
                </a:gradFill>
                <a:latin typeface="Segoe UI" panose="020B0502040204020203" pitchFamily="34" charset="0"/>
                <a:ea typeface="+mn-ea"/>
                <a:cs typeface="Segoe UI" panose="020B0502040204020203" pitchFamily="34" charset="0"/>
              </a:defRPr>
            </a:lvl1pPr>
            <a:lvl2pPr>
              <a:defRPr sz="1200"/>
            </a:lvl2pPr>
            <a:lvl3pPr>
              <a:defRPr sz="1200"/>
            </a:lvl3pPr>
            <a:lvl4pPr>
              <a:defRPr sz="1066"/>
            </a:lvl4pPr>
            <a:lvl5pPr>
              <a:defRPr sz="1066"/>
            </a:lvl5pPr>
          </a:lstStyle>
          <a:p>
            <a:pPr lvl="0"/>
            <a:r>
              <a:rPr lang="en-US" dirty="0"/>
              <a:t>Enter 3 descriptors</a:t>
            </a:r>
          </a:p>
        </p:txBody>
      </p:sp>
      <p:sp>
        <p:nvSpPr>
          <p:cNvPr id="10" name="Rectangle 9"/>
          <p:cNvSpPr/>
          <p:nvPr userDrawn="1"/>
        </p:nvSpPr>
        <p:spPr bwMode="auto">
          <a:xfrm>
            <a:off x="0" y="3877278"/>
            <a:ext cx="12188825" cy="2980724"/>
          </a:xfrm>
          <a:prstGeom prst="rect">
            <a:avLst/>
          </a:prstGeom>
          <a:gradFill>
            <a:gsLst>
              <a:gs pos="0">
                <a:srgbClr val="000000">
                  <a:alpha val="89000"/>
                </a:srgbClr>
              </a:gs>
              <a:gs pos="100000">
                <a:srgbClr val="000000">
                  <a:alpha val="70000"/>
                </a:srgbClr>
              </a:gs>
            </a:gsLst>
            <a:lin ang="48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sp>
        <p:nvSpPr>
          <p:cNvPr id="9" name="Content Placeholder 44"/>
          <p:cNvSpPr txBox="1">
            <a:spLocks/>
          </p:cNvSpPr>
          <p:nvPr userDrawn="1"/>
        </p:nvSpPr>
        <p:spPr>
          <a:xfrm>
            <a:off x="1" y="3409689"/>
            <a:ext cx="11923529" cy="193899"/>
          </a:xfrm>
          <a:prstGeom prst="rect">
            <a:avLst/>
          </a:prstGeom>
        </p:spPr>
        <p:txBody>
          <a:bodyPr lIns="475364" tIns="0" bIns="0"/>
          <a:lstStyle>
            <a:lvl1pPr marL="173038" indent="-173038" algn="l" defTabSz="914400" rtl="0" eaLnBrk="1" latinLnBrk="0" hangingPunct="1">
              <a:lnSpc>
                <a:spcPct val="90000"/>
              </a:lnSpc>
              <a:spcBef>
                <a:spcPts val="1200"/>
              </a:spcBef>
              <a:buClr>
                <a:srgbClr val="0599DA"/>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323850" indent="-150813" algn="l" defTabSz="914400" rtl="0" eaLnBrk="1" latinLnBrk="0" hangingPunct="1">
              <a:lnSpc>
                <a:spcPct val="90000"/>
              </a:lnSpc>
              <a:spcBef>
                <a:spcPts val="600"/>
              </a:spcBef>
              <a:buClr>
                <a:schemeClr val="bg1">
                  <a:lumMod val="75000"/>
                </a:schemeClr>
              </a:buClr>
              <a:buSzPct val="110000"/>
              <a:buFont typeface="Wingdings" panose="05000000000000000000" pitchFamily="2" charset="2"/>
              <a:buChar char="§"/>
              <a:defRPr lang="en-US" sz="14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457200" indent="-133350" algn="l" defTabSz="914400"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2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590550" indent="-133350" algn="l" defTabSz="914400" rtl="0" eaLnBrk="1" latinLnBrk="0" hangingPunct="1">
              <a:lnSpc>
                <a:spcPct val="90000"/>
              </a:lnSpc>
              <a:spcBef>
                <a:spcPts val="300"/>
              </a:spcBef>
              <a:buClr>
                <a:schemeClr val="bg1">
                  <a:lumMod val="75000"/>
                </a:schemeClr>
              </a:buClr>
              <a:buSzPct val="110000"/>
              <a:buFont typeface="Wingdings" panose="05000000000000000000" pitchFamily="2" charset="2"/>
              <a:buChar char="§"/>
              <a:defRPr lang="en-US" sz="11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704850" indent="-111125" algn="l" defTabSz="914400" rtl="0" eaLnBrk="1" latinLnBrk="0" hangingPunct="1">
              <a:lnSpc>
                <a:spcPct val="90000"/>
              </a:lnSpc>
              <a:spcBef>
                <a:spcPts val="300"/>
              </a:spcBef>
              <a:buClr>
                <a:schemeClr val="bg1">
                  <a:lumMod val="75000"/>
                </a:schemeClr>
              </a:buClr>
              <a:buSzPct val="110000"/>
              <a:buFont typeface="Wingdings" panose="05000000000000000000" pitchFamily="2" charset="2"/>
              <a:buChar char="§"/>
              <a:defRPr lang="en-US" sz="1100"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sz="1600">
              <a:gradFill>
                <a:gsLst>
                  <a:gs pos="1000">
                    <a:srgbClr val="FFFFFF">
                      <a:lumMod val="75000"/>
                    </a:srgbClr>
                  </a:gs>
                  <a:gs pos="100000">
                    <a:srgbClr val="FFFFFF">
                      <a:lumMod val="75000"/>
                    </a:srgbClr>
                  </a:gs>
                </a:gsLst>
                <a:lin ang="36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0399" y="88581"/>
            <a:ext cx="1762246" cy="624291"/>
          </a:xfrm>
          <a:prstGeom prst="rect">
            <a:avLst/>
          </a:prstGeom>
        </p:spPr>
      </p:pic>
      <p:sp>
        <p:nvSpPr>
          <p:cNvPr id="2" name="Date Placeholder 1"/>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r>
              <a:rPr lang="en-US"/>
              <a:t>Slalom Confidential and Proprietary</a:t>
            </a:r>
            <a:endParaRPr lang="en-US" dirty="0"/>
          </a:p>
        </p:txBody>
      </p:sp>
      <p:sp>
        <p:nvSpPr>
          <p:cNvPr id="6" name="Slide Number Placeholder 5"/>
          <p:cNvSpPr>
            <a:spLocks noGrp="1"/>
          </p:cNvSpPr>
          <p:nvPr>
            <p:ph type="sldNum" sz="quarter" idx="15"/>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87632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75D1FF-596D-4A1E-B869-7E85D3F31A9E}" type="datetime1">
              <a:rPr lang="en-US" smtClean="0"/>
              <a:t>10/20/2016</a:t>
            </a:fld>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6086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Cover">
    <p:bg bwMode="ltGray">
      <p:bgPr>
        <a:blipFill dpi="0" rotWithShape="1">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duotone>
              <a:prstClr val="black"/>
              <a:srgbClr val="0072C8">
                <a:tint val="45000"/>
                <a:satMod val="400000"/>
              </a:srgbClr>
            </a:duotone>
            <a:extLst>
              <a:ext uri="{28A0092B-C50C-407E-A947-70E740481C1C}">
                <a14:useLocalDpi xmlns:a14="http://schemas.microsoft.com/office/drawing/2010/main" val="0"/>
              </a:ext>
            </a:extLst>
          </a:blip>
          <a:stretch>
            <a:fillRect/>
          </a:stretch>
        </p:blipFill>
        <p:spPr>
          <a:xfrm>
            <a:off x="0" y="3048"/>
            <a:ext cx="12188825" cy="6851904"/>
          </a:xfrm>
          <a:prstGeom prst="rect">
            <a:avLst/>
          </a:prstGeom>
        </p:spPr>
      </p:pic>
    </p:spTree>
    <p:extLst>
      <p:ext uri="{BB962C8B-B14F-4D97-AF65-F5344CB8AC3E}">
        <p14:creationId xmlns:p14="http://schemas.microsoft.com/office/powerpoint/2010/main" val="19811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ack Cover Plain">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575" y="2629695"/>
            <a:ext cx="4497676" cy="1171252"/>
          </a:xfrm>
          <a:prstGeom prst="rect">
            <a:avLst/>
          </a:prstGeom>
          <a:noFill/>
          <a:ln>
            <a:noFill/>
          </a:ln>
        </p:spPr>
      </p:pic>
      <p:sp>
        <p:nvSpPr>
          <p:cNvPr id="9" name="Text Box 3"/>
          <p:cNvSpPr txBox="1">
            <a:spLocks noChangeArrowheads="1"/>
          </p:cNvSpPr>
          <p:nvPr userDrawn="1"/>
        </p:nvSpPr>
        <p:spPr bwMode="blackWhite">
          <a:xfrm>
            <a:off x="913466" y="6187184"/>
            <a:ext cx="10361893" cy="553909"/>
          </a:xfrm>
          <a:prstGeom prst="rect">
            <a:avLst/>
          </a:prstGeom>
          <a:noFill/>
          <a:ln w="12700">
            <a:noFill/>
            <a:miter lim="800000"/>
            <a:headEnd type="none" w="sm" len="sm"/>
            <a:tailEnd type="none" w="sm" len="sm"/>
          </a:ln>
          <a:effectLst/>
        </p:spPr>
        <p:txBody>
          <a:bodyPr wrap="square" lIns="121868" tIns="60935" rIns="0" bIns="243777" anchor="b" anchorCtr="0">
            <a:spAutoFit/>
          </a:bodyPr>
          <a:lstStyle/>
          <a:p>
            <a:pPr algn="ctr" defTabSz="1218463" eaLnBrk="0" hangingPunct="0">
              <a:defRPr/>
            </a:pP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 2016 Slalom, LLC. All rights reserved. The information herein is for informational purposes only and represents the current view of Slalom, LLC. as of the date of this presentation.</a:t>
            </a:r>
            <a:br>
              <a:rPr lang="en-US" sz="800" dirty="0">
                <a:gradFill>
                  <a:gsLst>
                    <a:gs pos="0">
                      <a:srgbClr val="0072C8"/>
                    </a:gs>
                    <a:gs pos="100000">
                      <a:srgbClr val="0072C8"/>
                    </a:gs>
                  </a:gsLst>
                  <a:lin ang="5400000" scaled="1"/>
                </a:gradFill>
                <a:latin typeface="Arial" panose="020B0604020202020204"/>
                <a:cs typeface="Arial" panose="020B0604020202020204" pitchFamily="34" charset="0"/>
              </a:rPr>
            </a:b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SLALOM MAKES NO WARRANTIES, EXPRESS, IMPLIED, OR STATUTORY, AS TO THE INFORMATION IN THIS PRESENTATION.</a:t>
            </a:r>
          </a:p>
        </p:txBody>
      </p:sp>
      <p:sp>
        <p:nvSpPr>
          <p:cNvPr id="11" name="TextBox 10"/>
          <p:cNvSpPr txBox="1"/>
          <p:nvPr userDrawn="1"/>
        </p:nvSpPr>
        <p:spPr>
          <a:xfrm>
            <a:off x="4922492" y="5653625"/>
            <a:ext cx="2343844" cy="451310"/>
          </a:xfrm>
          <a:prstGeom prst="rect">
            <a:avLst/>
          </a:prstGeom>
          <a:noFill/>
        </p:spPr>
        <p:txBody>
          <a:bodyPr wrap="square" lIns="60944" tIns="0" rIns="0" bIns="121888">
            <a:spAutoFit/>
          </a:bodyPr>
          <a:lstStyle/>
          <a:p>
            <a:pPr algn="ctr" defTabSz="1218815">
              <a:defRPr/>
            </a:pPr>
            <a:r>
              <a:rPr lang="en-US" sz="2133" b="1" spc="200" dirty="0">
                <a:gradFill>
                  <a:gsLst>
                    <a:gs pos="0">
                      <a:srgbClr val="0072C8"/>
                    </a:gs>
                    <a:gs pos="100000">
                      <a:srgbClr val="0072C8"/>
                    </a:gs>
                  </a:gsLst>
                  <a:lin ang="5400000" scaled="1"/>
                </a:gradFill>
                <a:latin typeface="Arial" panose="020B0604020202020204"/>
              </a:rPr>
              <a:t>slalom.com</a:t>
            </a:r>
          </a:p>
        </p:txBody>
      </p:sp>
    </p:spTree>
    <p:extLst>
      <p:ext uri="{BB962C8B-B14F-4D97-AF65-F5344CB8AC3E}">
        <p14:creationId xmlns:p14="http://schemas.microsoft.com/office/powerpoint/2010/main" val="220868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resentation Cover">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487552" y="1654445"/>
            <a:ext cx="6327108" cy="1313180"/>
          </a:xfrm>
          <a:noFill/>
        </p:spPr>
        <p:txBody>
          <a:bodyPr wrap="square" lIns="0" tIns="0" rIns="0" bIns="0" anchor="b" anchorCtr="0">
            <a:spAutoFit/>
          </a:bodyPr>
          <a:lstStyle>
            <a:lvl1pPr algn="l">
              <a:lnSpc>
                <a:spcPct val="100000"/>
              </a:lnSpc>
              <a:defRPr sz="4266" b="0" spc="-200" baseline="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defRPr>
            </a:lvl1pPr>
          </a:lstStyle>
          <a:p>
            <a:r>
              <a:rPr lang="en-US" dirty="0"/>
              <a:t>Co-branded template for Slalom</a:t>
            </a:r>
          </a:p>
        </p:txBody>
      </p:sp>
      <p:sp>
        <p:nvSpPr>
          <p:cNvPr id="10" name="Subtitle 2"/>
          <p:cNvSpPr>
            <a:spLocks noGrp="1"/>
          </p:cNvSpPr>
          <p:nvPr>
            <p:ph type="subTitle" idx="1" hasCustomPrompt="1"/>
          </p:nvPr>
        </p:nvSpPr>
        <p:spPr>
          <a:xfrm>
            <a:off x="500875" y="3189316"/>
            <a:ext cx="6313785" cy="317908"/>
          </a:xfrm>
          <a:prstGeom prst="rect">
            <a:avLst/>
          </a:prstGeom>
        </p:spPr>
        <p:txBody>
          <a:bodyPr/>
          <a:lstStyle>
            <a:lvl1pPr marL="0" indent="0" algn="l" defTabSz="1218895" rtl="0" eaLnBrk="1" latinLnBrk="0" hangingPunct="1">
              <a:lnSpc>
                <a:spcPct val="100000"/>
              </a:lnSpc>
              <a:spcBef>
                <a:spcPct val="0"/>
              </a:spcBef>
              <a:buNone/>
              <a:defRPr lang="en-US" sz="1466" b="0" kern="1200" spc="-40" baseline="0" dirty="0">
                <a:gradFill>
                  <a:gsLst>
                    <a:gs pos="64602">
                      <a:schemeClr val="bg1"/>
                    </a:gs>
                    <a:gs pos="34000">
                      <a:schemeClr val="bg1"/>
                    </a:gs>
                  </a:gsLst>
                  <a:lin ang="5400000" scaled="0"/>
                </a:gradFill>
                <a:latin typeface="Segoe UI Semibold" panose="020B0702040204020203" pitchFamily="34" charset="0"/>
                <a:ea typeface="+mj-ea"/>
                <a:cs typeface="Segoe UI Semibold" panose="020B0702040204020203"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master subtitle style</a:t>
            </a:r>
          </a:p>
        </p:txBody>
      </p:sp>
      <p:pic>
        <p:nvPicPr>
          <p:cNvPr id="6" name="Picture 4" descr="https://sp.slalom.com/ourfirm/studio/Logos/-previous-files/slalom-logo-white-W.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8141" y="287580"/>
            <a:ext cx="1649076" cy="5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8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lang="en-US" sz="667" kern="1200" dirty="0" smtClean="0">
                <a:gradFill>
                  <a:gsLst>
                    <a:gs pos="0">
                      <a:schemeClr val="bg1">
                        <a:lumMod val="65000"/>
                      </a:schemeClr>
                    </a:gs>
                    <a:gs pos="98000">
                      <a:schemeClr val="bg1">
                        <a:lumMod val="65000"/>
                      </a:schemeClr>
                    </a:gs>
                  </a:gsLst>
                  <a:lin ang="5400000" scaled="0"/>
                </a:gradFill>
                <a:latin typeface="+mn-lt"/>
                <a:ea typeface="+mn-ea"/>
                <a:cs typeface="+mn-cs"/>
              </a:defRPr>
            </a:lvl1pPr>
          </a:lstStyle>
          <a:p>
            <a:r>
              <a:rPr lang="en-US" dirty="0"/>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dirty="0"/>
          </a:p>
        </p:txBody>
      </p:sp>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06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amp; Clou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lang="en-US" sz="667" kern="1200" dirty="0" smtClean="0">
                <a:gradFill>
                  <a:gsLst>
                    <a:gs pos="0">
                      <a:schemeClr val="bg1">
                        <a:lumMod val="65000"/>
                      </a:schemeClr>
                    </a:gs>
                    <a:gs pos="98000">
                      <a:schemeClr val="bg1">
                        <a:lumMod val="65000"/>
                      </a:schemeClr>
                    </a:gs>
                  </a:gsLst>
                  <a:lin ang="5400000" scaled="0"/>
                </a:gradFill>
                <a:latin typeface="+mn-lt"/>
                <a:ea typeface="+mn-ea"/>
                <a:cs typeface="+mn-cs"/>
              </a:defRPr>
            </a:lvl1pPr>
          </a:lstStyle>
          <a:p>
            <a:r>
              <a:rPr lang="en-US"/>
              <a:t>Footer</a:t>
            </a:r>
            <a:endParaRPr lang="en-US" dirty="0"/>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dirty="0"/>
          </a:p>
        </p:txBody>
      </p:sp>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199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430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6" name="Footer Placeholder 5"/>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t>Footer</a:t>
            </a:r>
          </a:p>
        </p:txBody>
      </p:sp>
      <p:sp>
        <p:nvSpPr>
          <p:cNvPr id="7" name="Slide Number Placeholder 6"/>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9" name="Text Placeholder 8"/>
          <p:cNvSpPr>
            <a:spLocks noGrp="1"/>
          </p:cNvSpPr>
          <p:nvPr>
            <p:ph type="body" sz="quarter" idx="13"/>
          </p:nvPr>
        </p:nvSpPr>
        <p:spPr>
          <a:xfrm>
            <a:off x="520565"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167546"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24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dirty="0">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r>
              <a:rPr lang="en-US">
                <a:gradFill>
                  <a:gsLst>
                    <a:gs pos="0">
                      <a:srgbClr val="FFFFFF">
                        <a:lumMod val="65000"/>
                      </a:srgbClr>
                    </a:gs>
                    <a:gs pos="98000">
                      <a:srgbClr val="FFFFFF">
                        <a:lumMod val="65000"/>
                      </a:srgbClr>
                    </a:gs>
                  </a:gsLst>
                  <a:lin ang="5400000" scaled="0"/>
                </a:gradFill>
              </a:rPr>
              <a:t>Slalom Consulting Confidential and Proprietary</a:t>
            </a:r>
            <a:endParaRPr lang="en-US" dirty="0">
              <a:gradFill>
                <a:gsLst>
                  <a:gs pos="0">
                    <a:srgbClr val="FFFFFF">
                      <a:lumMod val="65000"/>
                    </a:srgbClr>
                  </a:gs>
                  <a:gs pos="98000">
                    <a:srgbClr val="FFFFFF">
                      <a:lumMod val="65000"/>
                    </a:srgbClr>
                  </a:gs>
                </a:gsLst>
                <a:lin ang="5400000" scaled="0"/>
              </a:gradFill>
            </a:endParaRPr>
          </a:p>
        </p:txBody>
      </p:sp>
      <p:sp>
        <p:nvSpPr>
          <p:cNvPr id="6" name="Slide Number Placeholder 5"/>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smtClean="0">
                <a:gradFill>
                  <a:gsLst>
                    <a:gs pos="0">
                      <a:srgbClr val="FFFFFF">
                        <a:lumMod val="65000"/>
                      </a:srgbClr>
                    </a:gs>
                    <a:gs pos="98000">
                      <a:srgbClr val="FFFFFF">
                        <a:lumMod val="65000"/>
                      </a:srgbClr>
                    </a:gs>
                  </a:gsLst>
                  <a:lin ang="5400000" scaled="0"/>
                </a:gradFill>
              </a:rPr>
              <a:pPr/>
              <a:t>‹#›</a:t>
            </a:fld>
            <a:endParaRPr dirty="0">
              <a:gradFill>
                <a:gsLst>
                  <a:gs pos="0">
                    <a:srgbClr val="FFFFFF">
                      <a:lumMod val="65000"/>
                    </a:srgbClr>
                  </a:gs>
                  <a:gs pos="98000">
                    <a:srgbClr val="FFFFFF">
                      <a:lumMod val="65000"/>
                    </a:srgbClr>
                  </a:gs>
                </a:gsLst>
                <a:lin ang="5400000" scaled="0"/>
              </a:gradFill>
            </a:endParaRPr>
          </a:p>
        </p:txBody>
      </p:sp>
      <p:sp>
        <p:nvSpPr>
          <p:cNvPr id="12" name="Text Placeholder 11"/>
          <p:cNvSpPr>
            <a:spLocks noGrp="1"/>
          </p:cNvSpPr>
          <p:nvPr>
            <p:ph type="body" sz="quarter" idx="13"/>
          </p:nvPr>
        </p:nvSpPr>
        <p:spPr>
          <a:xfrm>
            <a:off x="520564" y="1423633"/>
            <a:ext cx="11140586" cy="15785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0099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3" name="Footer Placeholder 2"/>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t>Footer</a:t>
            </a:r>
          </a:p>
        </p:txBody>
      </p:sp>
      <p:sp>
        <p:nvSpPr>
          <p:cNvPr id="4" name="Slide Number Placeholder 3"/>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Tree>
    <p:extLst>
      <p:ext uri="{BB962C8B-B14F-4D97-AF65-F5344CB8AC3E}">
        <p14:creationId xmlns:p14="http://schemas.microsoft.com/office/powerpoint/2010/main" val="4822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a:gradFill>
                <a:gsLst>
                  <a:gs pos="0">
                    <a:srgbClr val="FFFFFF">
                      <a:lumMod val="65000"/>
                    </a:srgbClr>
                  </a:gs>
                  <a:gs pos="98000">
                    <a:srgbClr val="FFFFFF">
                      <a:lumMod val="65000"/>
                    </a:srgbClr>
                  </a:gs>
                </a:gsLst>
                <a:lin ang="5400000" scaled="0"/>
              </a:gradFill>
            </a:endParaRPr>
          </a:p>
        </p:txBody>
      </p:sp>
      <p:sp>
        <p:nvSpPr>
          <p:cNvPr id="3" name="Footer Placeholder 2"/>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gradFill>
                  <a:gsLst>
                    <a:gs pos="0">
                      <a:srgbClr val="FFFFFF">
                        <a:lumMod val="65000"/>
                      </a:srgbClr>
                    </a:gs>
                    <a:gs pos="98000">
                      <a:srgbClr val="FFFFFF">
                        <a:lumMod val="65000"/>
                      </a:srgbClr>
                    </a:gs>
                  </a:gsLst>
                  <a:lin ang="5400000" scaled="0"/>
                </a:gradFill>
              </a:rPr>
              <a:t>Footer</a:t>
            </a:r>
          </a:p>
        </p:txBody>
      </p:sp>
      <p:sp>
        <p:nvSpPr>
          <p:cNvPr id="4" name="Slide Number Placeholder 3"/>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smtClean="0">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93852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7A0D8-4375-4366-8520-7384775184BF}" type="datetime1">
              <a:rPr lang="en-US" smtClean="0"/>
              <a:t>10/20/2016</a:t>
            </a:fld>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7179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ran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575" y="2629695"/>
            <a:ext cx="4497676" cy="1171252"/>
          </a:xfrm>
          <a:prstGeom prst="rect">
            <a:avLst/>
          </a:prstGeom>
          <a:noFill/>
          <a:ln>
            <a:noFill/>
          </a:ln>
        </p:spPr>
      </p:pic>
      <p:sp>
        <p:nvSpPr>
          <p:cNvPr id="9" name="Text Box 3"/>
          <p:cNvSpPr txBox="1">
            <a:spLocks noChangeArrowheads="1"/>
          </p:cNvSpPr>
          <p:nvPr userDrawn="1"/>
        </p:nvSpPr>
        <p:spPr bwMode="blackWhite">
          <a:xfrm>
            <a:off x="913466" y="6187184"/>
            <a:ext cx="10361893" cy="553909"/>
          </a:xfrm>
          <a:prstGeom prst="rect">
            <a:avLst/>
          </a:prstGeom>
          <a:noFill/>
          <a:ln w="12700">
            <a:noFill/>
            <a:miter lim="800000"/>
            <a:headEnd type="none" w="sm" len="sm"/>
            <a:tailEnd type="none" w="sm" len="sm"/>
          </a:ln>
          <a:effectLst/>
        </p:spPr>
        <p:txBody>
          <a:bodyPr wrap="square" lIns="121868" tIns="60935" rIns="0" bIns="243777" anchor="b" anchorCtr="0">
            <a:spAutoFit/>
          </a:bodyPr>
          <a:lstStyle/>
          <a:p>
            <a:pPr algn="ctr" defTabSz="1218463" eaLnBrk="0" hangingPunct="0">
              <a:defRPr/>
            </a:pP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 2015 Slalom, LLC. All rights reserved. The information herein is for informational purposes only and represents the current view of Slalom, LLC. as of the date of this presentation.</a:t>
            </a:r>
            <a:br>
              <a:rPr lang="en-US" sz="800" dirty="0">
                <a:gradFill>
                  <a:gsLst>
                    <a:gs pos="0">
                      <a:srgbClr val="0072C8"/>
                    </a:gs>
                    <a:gs pos="100000">
                      <a:srgbClr val="0072C8"/>
                    </a:gs>
                  </a:gsLst>
                  <a:lin ang="5400000" scaled="1"/>
                </a:gradFill>
                <a:latin typeface="Arial" panose="020B0604020202020204"/>
                <a:cs typeface="Arial" panose="020B0604020202020204" pitchFamily="34" charset="0"/>
              </a:rPr>
            </a:b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SLALOM MAKES NO WARRANTIES, EXPRESS, IMPLIED, OR STATUTORY, AS TO THE INFORMATION IN THIS PRESENTATION.</a:t>
            </a:r>
          </a:p>
        </p:txBody>
      </p:sp>
      <p:sp>
        <p:nvSpPr>
          <p:cNvPr id="11" name="TextBox 10"/>
          <p:cNvSpPr txBox="1"/>
          <p:nvPr userDrawn="1"/>
        </p:nvSpPr>
        <p:spPr>
          <a:xfrm>
            <a:off x="4922492" y="5653625"/>
            <a:ext cx="2343844" cy="451310"/>
          </a:xfrm>
          <a:prstGeom prst="rect">
            <a:avLst/>
          </a:prstGeom>
          <a:noFill/>
        </p:spPr>
        <p:txBody>
          <a:bodyPr wrap="square" lIns="60944" tIns="0" rIns="0" bIns="121888">
            <a:spAutoFit/>
          </a:bodyPr>
          <a:lstStyle/>
          <a:p>
            <a:pPr algn="ctr" defTabSz="1218815">
              <a:defRPr/>
            </a:pPr>
            <a:r>
              <a:rPr lang="en-US" sz="2133" b="1" spc="200" dirty="0">
                <a:gradFill>
                  <a:gsLst>
                    <a:gs pos="0">
                      <a:srgbClr val="0072C8"/>
                    </a:gs>
                    <a:gs pos="100000">
                      <a:srgbClr val="0072C8"/>
                    </a:gs>
                  </a:gsLst>
                  <a:lin ang="5400000" scaled="1"/>
                </a:gradFill>
                <a:latin typeface="Arial" panose="020B0604020202020204"/>
              </a:rPr>
              <a:t>slalom.com</a:t>
            </a:r>
          </a:p>
        </p:txBody>
      </p:sp>
    </p:spTree>
    <p:extLst>
      <p:ext uri="{BB962C8B-B14F-4D97-AF65-F5344CB8AC3E}">
        <p14:creationId xmlns:p14="http://schemas.microsoft.com/office/powerpoint/2010/main" val="29963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speaker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790939"/>
      </p:ext>
    </p:extLst>
  </p:cSld>
  <p:clrMapOvr>
    <a:masterClrMapping/>
  </p:clrMapOvr>
  <p:transition spd="med">
    <p:fade/>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a:gradFill>
                <a:gsLst>
                  <a:gs pos="0">
                    <a:srgbClr val="FFFFFF">
                      <a:lumMod val="65000"/>
                    </a:srgbClr>
                  </a:gs>
                  <a:gs pos="98000">
                    <a:srgbClr val="FFFFFF">
                      <a:lumMod val="65000"/>
                    </a:srgbClr>
                  </a:gs>
                </a:gsLst>
                <a:lin ang="5400000" scaled="0"/>
              </a:gradFill>
            </a:endParaRPr>
          </a:p>
        </p:txBody>
      </p:sp>
      <p:sp>
        <p:nvSpPr>
          <p:cNvPr id="7" name="Footer Placeholder 6"/>
          <p:cNvSpPr>
            <a:spLocks noGrp="1"/>
          </p:cNvSpPr>
          <p:nvPr>
            <p:ph type="ftr" sz="quarter" idx="15"/>
          </p:nvPr>
        </p:nvSpPr>
        <p:spPr/>
        <p:txBody>
          <a:bodyPr/>
          <a:lstStyle/>
          <a:p>
            <a:r>
              <a:rPr lang="en-US">
                <a:gradFill>
                  <a:gsLst>
                    <a:gs pos="0">
                      <a:srgbClr val="FFFFFF">
                        <a:lumMod val="65000"/>
                      </a:srgbClr>
                    </a:gs>
                    <a:gs pos="98000">
                      <a:srgbClr val="FFFFFF">
                        <a:lumMod val="65000"/>
                      </a:srgbClr>
                    </a:gs>
                  </a:gsLst>
                  <a:lin ang="5400000" scaled="0"/>
                </a:gradFill>
              </a:rPr>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7624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a:gradFill>
                <a:gsLst>
                  <a:gs pos="0">
                    <a:srgbClr val="FFFFFF">
                      <a:lumMod val="65000"/>
                    </a:srgbClr>
                  </a:gs>
                  <a:gs pos="98000">
                    <a:srgbClr val="FFFFFF">
                      <a:lumMod val="65000"/>
                    </a:srgbClr>
                  </a:gs>
                </a:gsLst>
                <a:lin ang="5400000" scaled="0"/>
              </a:gradFill>
            </a:endParaRPr>
          </a:p>
        </p:txBody>
      </p:sp>
      <p:sp>
        <p:nvSpPr>
          <p:cNvPr id="7" name="Footer Placeholder 6"/>
          <p:cNvSpPr>
            <a:spLocks noGrp="1"/>
          </p:cNvSpPr>
          <p:nvPr>
            <p:ph type="ftr" sz="quarter" idx="11"/>
          </p:nvPr>
        </p:nvSpPr>
        <p:spPr/>
        <p:txBody>
          <a:bodyPr/>
          <a:lstStyle/>
          <a:p>
            <a:r>
              <a:rPr lang="en-US">
                <a:gradFill>
                  <a:gsLst>
                    <a:gs pos="0">
                      <a:srgbClr val="FFFFFF">
                        <a:lumMod val="65000"/>
                      </a:srgbClr>
                    </a:gs>
                    <a:gs pos="98000">
                      <a:srgbClr val="FFFFFF">
                        <a:lumMod val="65000"/>
                      </a:srgbClr>
                    </a:gs>
                  </a:gsLst>
                  <a:lin ang="5400000" scaled="0"/>
                </a:gradFill>
              </a:rPr>
              <a:t>Slalom Confidential and Proprietary</a:t>
            </a:r>
          </a:p>
        </p:txBody>
      </p:sp>
      <p:sp>
        <p:nvSpPr>
          <p:cNvPr id="8" name="Slide Number Placeholder 7"/>
          <p:cNvSpPr>
            <a:spLocks noGrp="1"/>
          </p:cNvSpPr>
          <p:nvPr>
            <p:ph type="sldNum" sz="quarter" idx="12"/>
          </p:nvPr>
        </p:nvSpPr>
        <p:spPr/>
        <p:txBody>
          <a:bodyPr/>
          <a:lstStyle/>
          <a:p>
            <a:fld id="{4CA37C95-3A7F-4C90-9D28-0B573484ACDD}" type="slidenum">
              <a:rPr>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7461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28889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ran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575" y="2629695"/>
            <a:ext cx="4497676" cy="1171252"/>
          </a:xfrm>
          <a:prstGeom prst="rect">
            <a:avLst/>
          </a:prstGeom>
          <a:noFill/>
          <a:ln>
            <a:noFill/>
          </a:ln>
        </p:spPr>
      </p:pic>
      <p:sp>
        <p:nvSpPr>
          <p:cNvPr id="9" name="Text Box 3"/>
          <p:cNvSpPr txBox="1">
            <a:spLocks noChangeArrowheads="1"/>
          </p:cNvSpPr>
          <p:nvPr userDrawn="1"/>
        </p:nvSpPr>
        <p:spPr bwMode="blackWhite">
          <a:xfrm>
            <a:off x="913466" y="6187185"/>
            <a:ext cx="10361893" cy="553909"/>
          </a:xfrm>
          <a:prstGeom prst="rect">
            <a:avLst/>
          </a:prstGeom>
          <a:noFill/>
          <a:ln w="12700">
            <a:noFill/>
            <a:miter lim="800000"/>
            <a:headEnd type="none" w="sm" len="sm"/>
            <a:tailEnd type="none" w="sm" len="sm"/>
          </a:ln>
          <a:effectLst/>
        </p:spPr>
        <p:txBody>
          <a:bodyPr wrap="square" lIns="121868" tIns="60935" rIns="0" bIns="243777" anchor="b" anchorCtr="0">
            <a:spAutoFit/>
          </a:bodyPr>
          <a:lstStyle/>
          <a:p>
            <a:pPr algn="ctr" defTabSz="1218434" eaLnBrk="0" hangingPunct="0">
              <a:defRPr/>
            </a:pPr>
            <a:r>
              <a:rPr lang="en-US" sz="800">
                <a:gradFill>
                  <a:gsLst>
                    <a:gs pos="0">
                      <a:srgbClr val="0072C8"/>
                    </a:gs>
                    <a:gs pos="100000">
                      <a:srgbClr val="0072C8"/>
                    </a:gs>
                  </a:gsLst>
                  <a:lin ang="5400000" scaled="1"/>
                </a:gradFill>
                <a:latin typeface="+mn-lt"/>
                <a:cs typeface="Arial" panose="020B0604020202020204" pitchFamily="34" charset="0"/>
              </a:rPr>
              <a:t>© 2016 Slalom, LLC. All rights reserved. The information herein is for informational purposes only and represents the current view of Slalom, LLC. as of the date of this presentation.</a:t>
            </a:r>
            <a:br>
              <a:rPr lang="en-US" sz="800">
                <a:gradFill>
                  <a:gsLst>
                    <a:gs pos="0">
                      <a:srgbClr val="0072C8"/>
                    </a:gs>
                    <a:gs pos="100000">
                      <a:srgbClr val="0072C8"/>
                    </a:gs>
                  </a:gsLst>
                  <a:lin ang="5400000" scaled="1"/>
                </a:gradFill>
                <a:latin typeface="+mn-lt"/>
                <a:cs typeface="Arial" panose="020B0604020202020204" pitchFamily="34" charset="0"/>
              </a:rPr>
            </a:br>
            <a:r>
              <a:rPr lang="en-US" sz="800">
                <a:gradFill>
                  <a:gsLst>
                    <a:gs pos="0">
                      <a:srgbClr val="0072C8"/>
                    </a:gs>
                    <a:gs pos="100000">
                      <a:srgbClr val="0072C8"/>
                    </a:gs>
                  </a:gsLst>
                  <a:lin ang="5400000" scaled="1"/>
                </a:gradFill>
                <a:latin typeface="+mn-lt"/>
                <a:cs typeface="Arial" panose="020B0604020202020204" pitchFamily="34" charset="0"/>
              </a:rPr>
              <a:t>SLALOM MAKES NO WARRANTIES, EXPRESS, IMPLIED, OR STATUTORY, AS TO THE INFORMATION IN THIS PRESENTATION.</a:t>
            </a:r>
          </a:p>
        </p:txBody>
      </p:sp>
      <p:sp>
        <p:nvSpPr>
          <p:cNvPr id="11" name="TextBox 10"/>
          <p:cNvSpPr txBox="1"/>
          <p:nvPr userDrawn="1"/>
        </p:nvSpPr>
        <p:spPr>
          <a:xfrm>
            <a:off x="4922493" y="5653626"/>
            <a:ext cx="2343844" cy="451310"/>
          </a:xfrm>
          <a:prstGeom prst="rect">
            <a:avLst/>
          </a:prstGeom>
          <a:noFill/>
        </p:spPr>
        <p:txBody>
          <a:bodyPr wrap="square" lIns="60944" tIns="0" rIns="0" bIns="121888">
            <a:spAutoFit/>
          </a:bodyPr>
          <a:lstStyle/>
          <a:p>
            <a:pPr algn="ctr" defTabSz="1218786">
              <a:defRPr/>
            </a:pPr>
            <a:r>
              <a:rPr lang="en-US" sz="2133" b="1" spc="200">
                <a:gradFill>
                  <a:gsLst>
                    <a:gs pos="0">
                      <a:srgbClr val="0072C8"/>
                    </a:gs>
                    <a:gs pos="100000">
                      <a:srgbClr val="0072C8"/>
                    </a:gs>
                  </a:gsLst>
                  <a:lin ang="5400000" scaled="1"/>
                </a:gradFill>
                <a:latin typeface="Arial" panose="020B0604020202020204"/>
              </a:rPr>
              <a:t>slalom.com</a:t>
            </a:r>
          </a:p>
        </p:txBody>
      </p:sp>
    </p:spTree>
    <p:extLst>
      <p:ext uri="{BB962C8B-B14F-4D97-AF65-F5344CB8AC3E}">
        <p14:creationId xmlns:p14="http://schemas.microsoft.com/office/powerpoint/2010/main" val="16695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mp; Content,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25634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3" name="Footer Placeholder 2"/>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r>
              <a:rPr lang="en-US"/>
              <a:t>Slalom Confidential and Proprietary</a:t>
            </a:r>
          </a:p>
        </p:txBody>
      </p:sp>
      <p:sp>
        <p:nvSpPr>
          <p:cNvPr id="4" name="Slide Number Placeholder 3"/>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Tree>
    <p:extLst>
      <p:ext uri="{BB962C8B-B14F-4D97-AF65-F5344CB8AC3E}">
        <p14:creationId xmlns:p14="http://schemas.microsoft.com/office/powerpoint/2010/main" val="18133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244759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lang="en-US" sz="667" kern="1200" dirty="0" smtClean="0">
                <a:gradFill>
                  <a:gsLst>
                    <a:gs pos="0">
                      <a:schemeClr val="bg1">
                        <a:lumMod val="65000"/>
                      </a:schemeClr>
                    </a:gs>
                    <a:gs pos="98000">
                      <a:schemeClr val="bg1">
                        <a:lumMod val="65000"/>
                      </a:schemeClr>
                    </a:gs>
                  </a:gsLst>
                  <a:lin ang="5400000" scaled="0"/>
                </a:gradFill>
                <a:latin typeface="+mn-lt"/>
                <a:ea typeface="+mn-ea"/>
                <a:cs typeface="+mn-cs"/>
              </a:defRPr>
            </a:lvl1pPr>
          </a:lstStyle>
          <a:p>
            <a:r>
              <a:rPr lang="en-US"/>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713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832980-CB20-442B-BC0D-3B0B52E605F6}" type="datetime1">
              <a:rPr lang="en-US" smtClean="0"/>
              <a:t>10/20/2016</a:t>
            </a:fld>
            <a:endParaRPr lang="en-US" dirty="0"/>
          </a:p>
        </p:txBody>
      </p:sp>
      <p:sp>
        <p:nvSpPr>
          <p:cNvPr id="8" name="Footer Placeholder 7"/>
          <p:cNvSpPr>
            <a:spLocks noGrp="1"/>
          </p:cNvSpPr>
          <p:nvPr>
            <p:ph type="ftr" sz="quarter" idx="11"/>
          </p:nvPr>
        </p:nvSpPr>
        <p:spPr/>
        <p:txBody>
          <a:bodyPr/>
          <a:lstStyle/>
          <a:p>
            <a:r>
              <a:rPr lang="en-US"/>
              <a:t>Bos365 Presentations: http://1drv.ms/1MpIDUa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28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57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78365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r>
              <a:rPr lang="en-US">
                <a:gradFill>
                  <a:gsLst>
                    <a:gs pos="0">
                      <a:srgbClr val="FFFFFF">
                        <a:lumMod val="65000"/>
                      </a:srgbClr>
                    </a:gs>
                    <a:gs pos="98000">
                      <a:srgbClr val="FFFFFF">
                        <a:lumMod val="65000"/>
                      </a:srgbClr>
                    </a:gs>
                  </a:gsLst>
                  <a:lin ang="5400000" scaled="0"/>
                </a:gradFill>
              </a:rPr>
              <a:t>Slalom Consulting Confidential and Proprietary</a:t>
            </a:r>
          </a:p>
        </p:txBody>
      </p:sp>
      <p:sp>
        <p:nvSpPr>
          <p:cNvPr id="6" name="Slide Number Placeholder 5"/>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smtClean="0">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24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3" name="Footer Placeholder 2"/>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a:t>Footer</a:t>
            </a:r>
          </a:p>
        </p:txBody>
      </p:sp>
      <p:sp>
        <p:nvSpPr>
          <p:cNvPr id="4" name="Slide Number Placeholder 3"/>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Tree>
    <p:extLst>
      <p:ext uri="{BB962C8B-B14F-4D97-AF65-F5344CB8AC3E}">
        <p14:creationId xmlns:p14="http://schemas.microsoft.com/office/powerpoint/2010/main" val="165150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8_Title Slide">
    <p:bg>
      <p:bgPr>
        <a:solidFill>
          <a:srgbClr val="FFFFFF"/>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12188825" cy="3628686"/>
          </a:xfrm>
          <a:prstGeom prst="rect">
            <a:avLst/>
          </a:prstGeom>
          <a:solidFill>
            <a:schemeClr val="bg1">
              <a:lumMod val="50000"/>
            </a:schemeClr>
          </a:solidFill>
        </p:spPr>
        <p:txBody>
          <a:bodyPr tIns="3383280"/>
          <a:lstStyle>
            <a:lvl1pPr marL="0" indent="0" algn="ctr">
              <a:buNone/>
              <a:defRPr sz="12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dirty="0"/>
              <a:t>Click icon to add picture</a:t>
            </a:r>
          </a:p>
        </p:txBody>
      </p:sp>
      <p:sp>
        <p:nvSpPr>
          <p:cNvPr id="7" name="Slide Number Placeholder 5"/>
          <p:cNvSpPr>
            <a:spLocks noGrp="1"/>
          </p:cNvSpPr>
          <p:nvPr>
            <p:ph type="sldNum" sz="quarter" idx="12"/>
          </p:nvPr>
        </p:nvSpPr>
        <p:spPr>
          <a:xfrm>
            <a:off x="11374818" y="6451452"/>
            <a:ext cx="430966" cy="268224"/>
          </a:xfrm>
        </p:spPr>
        <p:txBody>
          <a:bodyPr lIns="0" tIns="0" rIns="0" bIns="0"/>
          <a:lstStyle>
            <a:lvl1pPr algn="r">
              <a:defRPr sz="8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dirty="0"/>
          </a:p>
        </p:txBody>
      </p:sp>
      <p:sp>
        <p:nvSpPr>
          <p:cNvPr id="8" name="TextBox 7"/>
          <p:cNvSpPr txBox="1"/>
          <p:nvPr userDrawn="1"/>
        </p:nvSpPr>
        <p:spPr>
          <a:xfrm>
            <a:off x="406053" y="6416372"/>
            <a:ext cx="739946" cy="169277"/>
          </a:xfrm>
          <a:prstGeom prst="rect">
            <a:avLst/>
          </a:prstGeom>
          <a:noFill/>
        </p:spPr>
        <p:txBody>
          <a:bodyPr wrap="none" lIns="0" bIns="0" rtlCol="0" anchor="b" anchorCtr="0">
            <a:spAutoFit/>
          </a:bodyPr>
          <a:lstStyle/>
          <a:p>
            <a:pPr marL="0" algn="l" defTabSz="914111" rtl="0" eaLnBrk="1" latinLnBrk="0" hangingPunct="1"/>
            <a:r>
              <a:rPr lang="en-AU" sz="800" kern="1200" spc="100" baseline="0" dirty="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spTree>
    <p:extLst>
      <p:ext uri="{BB962C8B-B14F-4D97-AF65-F5344CB8AC3E}">
        <p14:creationId xmlns:p14="http://schemas.microsoft.com/office/powerpoint/2010/main" val="207334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DFE7D4-E3CC-4CF7-B52D-7F2E26A18E71}" type="datetime1">
              <a:rPr lang="en-US" smtClean="0"/>
              <a:t>10/20/2016</a:t>
            </a:fld>
            <a:endParaRPr lang="en-US" dirty="0"/>
          </a:p>
        </p:txBody>
      </p:sp>
      <p:sp>
        <p:nvSpPr>
          <p:cNvPr id="4" name="Footer Placeholder 3"/>
          <p:cNvSpPr>
            <a:spLocks noGrp="1"/>
          </p:cNvSpPr>
          <p:nvPr>
            <p:ph type="ftr" sz="quarter" idx="11"/>
          </p:nvPr>
        </p:nvSpPr>
        <p:spPr/>
        <p:txBody>
          <a:bodyPr/>
          <a:lstStyle/>
          <a:p>
            <a:r>
              <a:rPr lang="en-US"/>
              <a:t>Bos365 Presentations: http://1drv.ms/1MpIDUa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7808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6F9B5-F0D4-4314-A4B8-BAFF1ED1DD60}" type="datetime1">
              <a:rPr lang="en-US" smtClean="0"/>
              <a:t>10/20/2016</a:t>
            </a:fld>
            <a:endParaRPr lang="en-US"/>
          </a:p>
        </p:txBody>
      </p:sp>
      <p:sp>
        <p:nvSpPr>
          <p:cNvPr id="3" name="Footer Placeholder 2"/>
          <p:cNvSpPr>
            <a:spLocks noGrp="1"/>
          </p:cNvSpPr>
          <p:nvPr>
            <p:ph type="ftr" sz="quarter" idx="11"/>
          </p:nvPr>
        </p:nvSpPr>
        <p:spPr/>
        <p:txBody>
          <a:bodyPr/>
          <a:lstStyle/>
          <a:p>
            <a:r>
              <a:rPr lang="en-US"/>
              <a:t>Bos365 Presentations: http://1drv.ms/1MpIDUa </a:t>
            </a:r>
            <a:endParaRPr lang="en-US" dirty="0"/>
          </a:p>
        </p:txBody>
      </p:sp>
      <p:sp>
        <p:nvSpPr>
          <p:cNvPr id="4" name="Slide Number Placeholder 3"/>
          <p:cNvSpPr>
            <a:spLocks noGrp="1"/>
          </p:cNvSpPr>
          <p:nvPr>
            <p:ph type="sldNum" sz="quarter" idx="12"/>
          </p:nvPr>
        </p:nvSpPr>
        <p:spPr/>
        <p:txBody>
          <a:bodyPr/>
          <a:lstStyle/>
          <a:p>
            <a:r>
              <a:rPr lang="en-US"/>
              <a:t>WiFi: Cambridge p/w: bo0121</a:t>
            </a:r>
            <a:endParaRPr lang="en-US" dirty="0"/>
          </a:p>
        </p:txBody>
      </p:sp>
    </p:spTree>
    <p:extLst>
      <p:ext uri="{BB962C8B-B14F-4D97-AF65-F5344CB8AC3E}">
        <p14:creationId xmlns:p14="http://schemas.microsoft.com/office/powerpoint/2010/main" val="23207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94F275-BB4D-4139-9683-29052BD25543}" type="datetime1">
              <a:rPr lang="en-US" smtClean="0"/>
              <a:t>10/20/2016</a:t>
            </a:fld>
            <a:endParaRPr lang="en-US"/>
          </a:p>
        </p:txBody>
      </p:sp>
      <p:sp>
        <p:nvSpPr>
          <p:cNvPr id="6" name="Footer Placeholder 5"/>
          <p:cNvSpPr>
            <a:spLocks noGrp="1"/>
          </p:cNvSpPr>
          <p:nvPr>
            <p:ph type="ftr" sz="quarter" idx="11"/>
          </p:nvPr>
        </p:nvSpPr>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164247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1EF4D-6080-4B91-B893-730A295D2CBD}" type="datetime1">
              <a:rPr lang="en-US" smtClean="0"/>
              <a:t>10/20/2016</a:t>
            </a:fld>
            <a:endParaRPr lang="en-US"/>
          </a:p>
        </p:txBody>
      </p:sp>
      <p:sp>
        <p:nvSpPr>
          <p:cNvPr id="6" name="Footer Placeholder 5"/>
          <p:cNvSpPr>
            <a:spLocks noGrp="1"/>
          </p:cNvSpPr>
          <p:nvPr>
            <p:ph type="ftr" sz="quarter" idx="11"/>
          </p:nvPr>
        </p:nvSpPr>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61049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7000">
              <a:schemeClr val="bg1"/>
            </a:gs>
            <a:gs pos="100000">
              <a:schemeClr val="bg1"/>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D6FB4-F0EE-4A4E-AEB5-9E99E046EC26}" type="datetime1">
              <a:rPr lang="en-US" smtClean="0"/>
              <a:t>10/20/2016</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Bos365 Presentations: http://1drv.ms/1MpIDUa </a:t>
            </a:r>
            <a:endParaRPr lang="en-US" dirty="0">
              <a:solidFill>
                <a:schemeClr val="accent1">
                  <a:lumMod val="75000"/>
                </a:scheme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60A71-09D3-4074-911B-C962C44F3BD9}" type="slidenum">
              <a:rPr lang="en-US" smtClean="0"/>
              <a:pPr/>
              <a:t>‹#›</a:t>
            </a:fld>
            <a:endParaRPr lang="en-US"/>
          </a:p>
        </p:txBody>
      </p:sp>
    </p:spTree>
    <p:extLst>
      <p:ext uri="{BB962C8B-B14F-4D97-AF65-F5344CB8AC3E}">
        <p14:creationId xmlns:p14="http://schemas.microsoft.com/office/powerpoint/2010/main" val="4115813941"/>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7" r:id="rId12"/>
    <p:sldLayoutId id="2147484498" r:id="rId13"/>
    <p:sldLayoutId id="2147484499" r:id="rId14"/>
    <p:sldLayoutId id="2147484500" r:id="rId15"/>
    <p:sldLayoutId id="2147484410" r:id="rId16"/>
    <p:sldLayoutId id="2147484411" r:id="rId17"/>
  </p:sldLayoutIdLst>
  <p:transition>
    <p:fade/>
  </p:transition>
  <p:hf sldNum="0"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3" y="280162"/>
            <a:ext cx="11577591" cy="636906"/>
          </a:xfrm>
          <a:prstGeom prst="rect">
            <a:avLst/>
          </a:prstGeom>
          <a:noFill/>
        </p:spPr>
        <p:txBody>
          <a:bodyPr vert="horz" wrap="square" lIns="137160" tIns="73152" rIns="137160" bIns="45720" rtlCol="0" anchor="t" anchorCtr="0">
            <a:spAutoFit/>
          </a:bodyPr>
          <a:lstStyle/>
          <a:p>
            <a:r>
              <a:rPr lang="en-US"/>
              <a:t>Click to edit Master title style</a:t>
            </a:r>
            <a:endParaRPr lang="en-US" dirty="0"/>
          </a:p>
        </p:txBody>
      </p:sp>
      <p:sp>
        <p:nvSpPr>
          <p:cNvPr id="4" name="Date Placeholder 3"/>
          <p:cNvSpPr>
            <a:spLocks noGrp="1"/>
          </p:cNvSpPr>
          <p:nvPr>
            <p:ph type="dt" sz="half" idx="2"/>
          </p:nvPr>
        </p:nvSpPr>
        <p:spPr>
          <a:xfrm>
            <a:off x="41616" y="6614237"/>
            <a:ext cx="2844059" cy="198127"/>
          </a:xfrm>
          <a:prstGeom prst="rect">
            <a:avLst/>
          </a:prstGeom>
        </p:spPr>
        <p:txBody>
          <a:bodyPr vert="horz" lIns="91440" tIns="45720" rIns="91440" bIns="45720" rtlCol="0" anchor="ctr"/>
          <a:lstStyle>
            <a:lvl1pPr marL="0" algn="l" defTabSz="1218895"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endParaRPr lang="en-US" dirty="0"/>
          </a:p>
        </p:txBody>
      </p:sp>
      <p:sp>
        <p:nvSpPr>
          <p:cNvPr id="5" name="Footer Placeholder 4"/>
          <p:cNvSpPr>
            <a:spLocks noGrp="1"/>
          </p:cNvSpPr>
          <p:nvPr>
            <p:ph type="ftr" sz="quarter" idx="3"/>
          </p:nvPr>
        </p:nvSpPr>
        <p:spPr>
          <a:xfrm>
            <a:off x="4164515" y="6614237"/>
            <a:ext cx="3859795" cy="198127"/>
          </a:xfrm>
          <a:prstGeom prst="rect">
            <a:avLst/>
          </a:prstGeom>
        </p:spPr>
        <p:txBody>
          <a:bodyPr vert="horz" lIns="91440" tIns="45720" rIns="91440" bIns="45720" rtlCol="0" anchor="ctr"/>
          <a:lstStyle>
            <a:lvl1pPr algn="ctr">
              <a:defRPr sz="667">
                <a:gradFill>
                  <a:gsLst>
                    <a:gs pos="0">
                      <a:schemeClr val="bg1">
                        <a:lumMod val="65000"/>
                      </a:schemeClr>
                    </a:gs>
                    <a:gs pos="98000">
                      <a:schemeClr val="bg1">
                        <a:lumMod val="65000"/>
                      </a:schemeClr>
                    </a:gs>
                  </a:gsLst>
                  <a:lin ang="5400000" scaled="0"/>
                </a:gradFill>
                <a:latin typeface="+mn-lt"/>
              </a:defRPr>
            </a:lvl1pPr>
          </a:lstStyle>
          <a:p>
            <a:r>
              <a:rPr lang="en-US" dirty="0"/>
              <a:t>Slalom Confidential and Proprietary</a:t>
            </a:r>
          </a:p>
        </p:txBody>
      </p:sp>
      <p:sp>
        <p:nvSpPr>
          <p:cNvPr id="6" name="Slide Number Placeholder 5"/>
          <p:cNvSpPr>
            <a:spLocks noGrp="1"/>
          </p:cNvSpPr>
          <p:nvPr>
            <p:ph type="sldNum" sz="quarter" idx="4"/>
          </p:nvPr>
        </p:nvSpPr>
        <p:spPr>
          <a:xfrm>
            <a:off x="9303150" y="6614237"/>
            <a:ext cx="2844059" cy="198127"/>
          </a:xfrm>
          <a:prstGeom prst="rect">
            <a:avLst/>
          </a:prstGeom>
        </p:spPr>
        <p:txBody>
          <a:bodyPr vert="horz" lIns="91440" tIns="45720" rIns="91440" bIns="45720" rtlCol="0" anchor="ctr"/>
          <a:lstStyle>
            <a:lvl1pPr marL="0" algn="r" defTabSz="1218895" rtl="0" eaLnBrk="1" latinLnBrk="0" hangingPunct="1">
              <a:defRPr lang="en-US" sz="667"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fld id="{4CA37C95-3A7F-4C90-9D28-0B573484ACDD}" type="slidenum">
              <a:rPr lang="en-US" smtClean="0"/>
              <a:pPr/>
              <a:t>‹#›</a:t>
            </a:fld>
            <a:endParaRPr lang="en-US" dirty="0"/>
          </a:p>
        </p:txBody>
      </p:sp>
      <p:sp>
        <p:nvSpPr>
          <p:cNvPr id="7" name="Text Placeholder 6"/>
          <p:cNvSpPr>
            <a:spLocks noGrp="1"/>
          </p:cNvSpPr>
          <p:nvPr>
            <p:ph type="body" idx="1"/>
          </p:nvPr>
        </p:nvSpPr>
        <p:spPr>
          <a:xfrm>
            <a:off x="520564" y="1429512"/>
            <a:ext cx="11156161" cy="1543051"/>
          </a:xfrm>
          <a:prstGeom prst="rect">
            <a:avLst/>
          </a:prstGeom>
        </p:spPr>
        <p:txBody>
          <a:bodyPr vert="horz" wrap="square"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101599"/>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 id="214748451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895" rtl="0" eaLnBrk="1" latinLnBrk="0" hangingPunct="1">
        <a:lnSpc>
          <a:spcPct val="90000"/>
        </a:lnSpc>
        <a:spcBef>
          <a:spcPct val="0"/>
        </a:spcBef>
        <a:buNone/>
        <a:defRPr sz="3732" b="0" kern="1200" spc="-133" baseline="0">
          <a:gradFill>
            <a:gsLst>
              <a:gs pos="21239">
                <a:srgbClr val="000000"/>
              </a:gs>
              <a:gs pos="42000">
                <a:srgbClr val="000000"/>
              </a:gs>
            </a:gsLst>
            <a:lin ang="5400000" scaled="0"/>
          </a:gradFill>
          <a:latin typeface="Segoe UI Light" panose="020B0502040204020203" pitchFamily="34" charset="0"/>
          <a:ea typeface="+mj-ea"/>
          <a:cs typeface="Segoe UI Light" panose="020B0502040204020203" pitchFamily="34" charset="0"/>
        </a:defRPr>
      </a:lvl1pPr>
    </p:titleStyle>
    <p:bodyStyle>
      <a:lvl1pPr marL="230660" indent="-230660" algn="l" defTabSz="1218895" rtl="0" eaLnBrk="1" latinLnBrk="0" hangingPunct="1">
        <a:lnSpc>
          <a:spcPct val="90000"/>
        </a:lnSpc>
        <a:spcBef>
          <a:spcPts val="1600"/>
        </a:spcBef>
        <a:buClr>
          <a:srgbClr val="0072C8"/>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692" indent="-201034" algn="l" defTabSz="1218895"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448" indent="-177756" algn="l" defTabSz="1218895"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203" indent="-177756"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565" indent="-148130"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3" y="280162"/>
            <a:ext cx="11577591" cy="636906"/>
          </a:xfrm>
          <a:prstGeom prst="rect">
            <a:avLst/>
          </a:prstGeom>
          <a:noFill/>
        </p:spPr>
        <p:txBody>
          <a:bodyPr vert="horz" wrap="square" lIns="137160" tIns="73152" rIns="137160" bIns="45720" rtlCol="0" anchor="t" anchorCtr="0">
            <a:spAutoFit/>
          </a:bodyPr>
          <a:lstStyle/>
          <a:p>
            <a:r>
              <a:rPr lang="en-US"/>
              <a:t>Click to edit Master title style</a:t>
            </a:r>
            <a:endParaRPr lang="en-US" dirty="0"/>
          </a:p>
        </p:txBody>
      </p:sp>
      <p:sp>
        <p:nvSpPr>
          <p:cNvPr id="4" name="Date Placeholder 3"/>
          <p:cNvSpPr>
            <a:spLocks noGrp="1"/>
          </p:cNvSpPr>
          <p:nvPr>
            <p:ph type="dt" sz="half" idx="2"/>
          </p:nvPr>
        </p:nvSpPr>
        <p:spPr>
          <a:xfrm>
            <a:off x="41616" y="6614237"/>
            <a:ext cx="2844059" cy="198127"/>
          </a:xfrm>
          <a:prstGeom prst="rect">
            <a:avLst/>
          </a:prstGeom>
        </p:spPr>
        <p:txBody>
          <a:bodyPr vert="horz" lIns="91440" tIns="45720" rIns="91440" bIns="45720" rtlCol="0" anchor="ctr"/>
          <a:lstStyle>
            <a:lvl1pPr marL="0" algn="l" defTabSz="1218895"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endParaRPr lang="en-US" dirty="0"/>
          </a:p>
        </p:txBody>
      </p:sp>
      <p:sp>
        <p:nvSpPr>
          <p:cNvPr id="5" name="Footer Placeholder 4"/>
          <p:cNvSpPr>
            <a:spLocks noGrp="1"/>
          </p:cNvSpPr>
          <p:nvPr>
            <p:ph type="ftr" sz="quarter" idx="3"/>
          </p:nvPr>
        </p:nvSpPr>
        <p:spPr>
          <a:xfrm>
            <a:off x="4164515" y="6614237"/>
            <a:ext cx="3859795" cy="198127"/>
          </a:xfrm>
          <a:prstGeom prst="rect">
            <a:avLst/>
          </a:prstGeom>
        </p:spPr>
        <p:txBody>
          <a:bodyPr vert="horz" lIns="91440" tIns="45720" rIns="91440" bIns="45720" rtlCol="0" anchor="ctr"/>
          <a:lstStyle>
            <a:lvl1pPr algn="ctr">
              <a:defRPr sz="667">
                <a:gradFill>
                  <a:gsLst>
                    <a:gs pos="0">
                      <a:schemeClr val="bg1">
                        <a:lumMod val="65000"/>
                      </a:schemeClr>
                    </a:gs>
                    <a:gs pos="98000">
                      <a:schemeClr val="bg1">
                        <a:lumMod val="65000"/>
                      </a:schemeClr>
                    </a:gs>
                  </a:gsLst>
                  <a:lin ang="5400000" scaled="0"/>
                </a:gradFill>
                <a:latin typeface="+mn-lt"/>
              </a:defRPr>
            </a:lvl1pPr>
          </a:lstStyle>
          <a:p>
            <a:r>
              <a:rPr lang="en-US" dirty="0"/>
              <a:t>Slalom Confidential and Proprietary</a:t>
            </a:r>
          </a:p>
        </p:txBody>
      </p:sp>
      <p:sp>
        <p:nvSpPr>
          <p:cNvPr id="6" name="Slide Number Placeholder 5"/>
          <p:cNvSpPr>
            <a:spLocks noGrp="1"/>
          </p:cNvSpPr>
          <p:nvPr>
            <p:ph type="sldNum" sz="quarter" idx="4"/>
          </p:nvPr>
        </p:nvSpPr>
        <p:spPr>
          <a:xfrm>
            <a:off x="9303150" y="6614237"/>
            <a:ext cx="2844059" cy="198127"/>
          </a:xfrm>
          <a:prstGeom prst="rect">
            <a:avLst/>
          </a:prstGeom>
        </p:spPr>
        <p:txBody>
          <a:bodyPr vert="horz" lIns="91440" tIns="45720" rIns="91440" bIns="45720" rtlCol="0" anchor="ctr"/>
          <a:lstStyle>
            <a:lvl1pPr marL="0" algn="r" defTabSz="1218895" rtl="0" eaLnBrk="1" latinLnBrk="0" hangingPunct="1">
              <a:defRPr lang="en-US" sz="667"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fld id="{4CA37C95-3A7F-4C90-9D28-0B573484ACDD}" type="slidenum">
              <a:rPr lang="en-US" smtClean="0"/>
              <a:pPr/>
              <a:t>‹#›</a:t>
            </a:fld>
            <a:endParaRPr lang="en-US" dirty="0"/>
          </a:p>
        </p:txBody>
      </p:sp>
      <p:sp>
        <p:nvSpPr>
          <p:cNvPr id="7" name="Text Placeholder 6"/>
          <p:cNvSpPr>
            <a:spLocks noGrp="1"/>
          </p:cNvSpPr>
          <p:nvPr>
            <p:ph type="body" idx="1"/>
          </p:nvPr>
        </p:nvSpPr>
        <p:spPr>
          <a:xfrm>
            <a:off x="520564" y="1429512"/>
            <a:ext cx="11156161" cy="1543051"/>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9671636"/>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895" rtl="0" eaLnBrk="1" latinLnBrk="0" hangingPunct="1">
        <a:lnSpc>
          <a:spcPct val="90000"/>
        </a:lnSpc>
        <a:spcBef>
          <a:spcPct val="0"/>
        </a:spcBef>
        <a:buNone/>
        <a:defRPr sz="3732" b="0" kern="1200" spc="-133" baseline="0">
          <a:gradFill>
            <a:gsLst>
              <a:gs pos="21239">
                <a:srgbClr val="000000"/>
              </a:gs>
              <a:gs pos="42000">
                <a:srgbClr val="000000"/>
              </a:gs>
            </a:gsLst>
            <a:lin ang="5400000" scaled="0"/>
          </a:gradFill>
          <a:latin typeface="Segoe UI Light" panose="020B0502040204020203" pitchFamily="34" charset="0"/>
          <a:ea typeface="+mj-ea"/>
          <a:cs typeface="Segoe UI Light" panose="020B0502040204020203" pitchFamily="34" charset="0"/>
        </a:defRPr>
      </a:lvl1pPr>
    </p:titleStyle>
    <p:bodyStyle>
      <a:lvl1pPr marL="230660" indent="-230660" algn="l" defTabSz="1218895" rtl="0" eaLnBrk="1" latinLnBrk="0" hangingPunct="1">
        <a:lnSpc>
          <a:spcPct val="90000"/>
        </a:lnSpc>
        <a:spcBef>
          <a:spcPts val="1600"/>
        </a:spcBef>
        <a:buClr>
          <a:srgbClr val="0599DA"/>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692" indent="-201034" algn="l" defTabSz="1218895"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448" indent="-177756" algn="l" defTabSz="1218895"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203" indent="-177756"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565" indent="-148130"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5" y="280162"/>
            <a:ext cx="11577591" cy="636906"/>
          </a:xfrm>
          <a:prstGeom prst="rect">
            <a:avLst/>
          </a:prstGeom>
          <a:noFill/>
        </p:spPr>
        <p:txBody>
          <a:bodyPr vert="horz" wrap="square" lIns="137160" tIns="73152" rIns="137160" bIns="45720" rtlCol="0" anchor="t" anchorCtr="0">
            <a:spAutoFit/>
          </a:bodyPr>
          <a:lstStyle/>
          <a:p>
            <a:r>
              <a:rPr lang="en-US"/>
              <a:t>Click to edit Master title style</a:t>
            </a:r>
          </a:p>
        </p:txBody>
      </p:sp>
      <p:sp>
        <p:nvSpPr>
          <p:cNvPr id="4" name="Date Placeholder 3"/>
          <p:cNvSpPr>
            <a:spLocks noGrp="1"/>
          </p:cNvSpPr>
          <p:nvPr>
            <p:ph type="dt" sz="half" idx="2"/>
          </p:nvPr>
        </p:nvSpPr>
        <p:spPr>
          <a:xfrm>
            <a:off x="41616" y="6614238"/>
            <a:ext cx="2844059" cy="198127"/>
          </a:xfrm>
          <a:prstGeom prst="rect">
            <a:avLst/>
          </a:prstGeom>
        </p:spPr>
        <p:txBody>
          <a:bodyPr vert="horz" lIns="91440" tIns="45720" rIns="91440" bIns="45720" rtlCol="0" anchor="ctr"/>
          <a:lstStyle>
            <a:lvl1pPr marL="0" algn="l" defTabSz="1218866"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endParaRPr>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3"/>
          </p:nvPr>
        </p:nvSpPr>
        <p:spPr>
          <a:xfrm>
            <a:off x="4164515" y="6614238"/>
            <a:ext cx="3859795" cy="198127"/>
          </a:xfrm>
          <a:prstGeom prst="rect">
            <a:avLst/>
          </a:prstGeom>
        </p:spPr>
        <p:txBody>
          <a:bodyPr vert="horz" lIns="91440" tIns="45720" rIns="91440" bIns="45720" rtlCol="0" anchor="ctr"/>
          <a:lstStyle>
            <a:lvl1pPr algn="ctr">
              <a:defRPr sz="600">
                <a:gradFill>
                  <a:gsLst>
                    <a:gs pos="0">
                      <a:schemeClr val="bg1">
                        <a:lumMod val="65000"/>
                      </a:schemeClr>
                    </a:gs>
                    <a:gs pos="98000">
                      <a:schemeClr val="bg1">
                        <a:lumMod val="65000"/>
                      </a:schemeClr>
                    </a:gs>
                  </a:gsLst>
                  <a:lin ang="5400000" scaled="0"/>
                </a:gradFill>
                <a:latin typeface="+mn-lt"/>
              </a:defRPr>
            </a:lvl1pPr>
          </a:lstStyle>
          <a:p>
            <a:r>
              <a:rPr lang="en-US">
                <a:gradFill>
                  <a:gsLst>
                    <a:gs pos="0">
                      <a:srgbClr val="FFFFFF">
                        <a:lumMod val="65000"/>
                      </a:srgbClr>
                    </a:gs>
                    <a:gs pos="98000">
                      <a:srgbClr val="FFFFFF">
                        <a:lumMod val="65000"/>
                      </a:srgbClr>
                    </a:gs>
                  </a:gsLst>
                  <a:lin ang="5400000" scaled="0"/>
                </a:gradFill>
              </a:rPr>
              <a:t>Slalom Consulting Confidential and Proprietary</a:t>
            </a:r>
          </a:p>
        </p:txBody>
      </p:sp>
      <p:sp>
        <p:nvSpPr>
          <p:cNvPr id="6" name="Slide Number Placeholder 5"/>
          <p:cNvSpPr>
            <a:spLocks noGrp="1"/>
          </p:cNvSpPr>
          <p:nvPr>
            <p:ph type="sldNum" sz="quarter" idx="4"/>
          </p:nvPr>
        </p:nvSpPr>
        <p:spPr>
          <a:xfrm>
            <a:off x="9303150" y="6614238"/>
            <a:ext cx="2844059" cy="198127"/>
          </a:xfrm>
          <a:prstGeom prst="rect">
            <a:avLst/>
          </a:prstGeom>
        </p:spPr>
        <p:txBody>
          <a:bodyPr vert="horz" lIns="91440" tIns="45720" rIns="91440" bIns="45720" rtlCol="0" anchor="ctr"/>
          <a:lstStyle>
            <a:lvl1pPr marL="0" algn="r" defTabSz="1218866"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fld id="{4CA37C95-3A7F-4C90-9D28-0B573484ACDD}" type="slidenum">
              <a:rPr>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
        <p:nvSpPr>
          <p:cNvPr id="7" name="Text Placeholder 6"/>
          <p:cNvSpPr>
            <a:spLocks noGrp="1"/>
          </p:cNvSpPr>
          <p:nvPr>
            <p:ph type="body" idx="1"/>
          </p:nvPr>
        </p:nvSpPr>
        <p:spPr>
          <a:xfrm>
            <a:off x="520566" y="1429512"/>
            <a:ext cx="11156161" cy="1578552"/>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76461"/>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866" rtl="0" eaLnBrk="1" latinLnBrk="0" hangingPunct="1">
        <a:lnSpc>
          <a:spcPct val="90000"/>
        </a:lnSpc>
        <a:spcBef>
          <a:spcPct val="0"/>
        </a:spcBef>
        <a:buNone/>
        <a:defRPr sz="3732" b="0" kern="1200" spc="-133" baseline="0">
          <a:gradFill>
            <a:gsLst>
              <a:gs pos="21239">
                <a:srgbClr val="000000"/>
              </a:gs>
              <a:gs pos="42000">
                <a:srgbClr val="000000"/>
              </a:gs>
            </a:gsLst>
            <a:lin ang="5400000" scaled="0"/>
          </a:gradFill>
          <a:latin typeface="Segoe UI Light" panose="020B0502040204020203" pitchFamily="34" charset="0"/>
          <a:ea typeface="+mj-ea"/>
          <a:cs typeface="Segoe UI Light" panose="020B0502040204020203" pitchFamily="34" charset="0"/>
        </a:defRPr>
      </a:lvl1pPr>
    </p:titleStyle>
    <p:bodyStyle>
      <a:lvl1pPr marL="230654" indent="-230654" algn="l" defTabSz="1218866" rtl="0" eaLnBrk="1" latinLnBrk="0" hangingPunct="1">
        <a:lnSpc>
          <a:spcPct val="90000"/>
        </a:lnSpc>
        <a:spcBef>
          <a:spcPts val="1600"/>
        </a:spcBef>
        <a:buClr>
          <a:srgbClr val="0599DA"/>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681" indent="-201028" algn="l" defTabSz="1218866"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433" indent="-177752" algn="l" defTabSz="1218866"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183" indent="-177752" algn="l" defTabSz="1218866"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542" indent="-148126" algn="l" defTabSz="1218866"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1878"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311"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744"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17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66" rtl="0" eaLnBrk="1" latinLnBrk="0" hangingPunct="1">
        <a:defRPr sz="2399" kern="1200">
          <a:solidFill>
            <a:schemeClr val="tx1"/>
          </a:solidFill>
          <a:latin typeface="+mn-lt"/>
          <a:ea typeface="+mn-ea"/>
          <a:cs typeface="+mn-cs"/>
        </a:defRPr>
      </a:lvl1pPr>
      <a:lvl2pPr marL="609433" algn="l" defTabSz="1218866" rtl="0" eaLnBrk="1" latinLnBrk="0" hangingPunct="1">
        <a:defRPr sz="2399" kern="1200">
          <a:solidFill>
            <a:schemeClr val="tx1"/>
          </a:solidFill>
          <a:latin typeface="+mn-lt"/>
          <a:ea typeface="+mn-ea"/>
          <a:cs typeface="+mn-cs"/>
        </a:defRPr>
      </a:lvl2pPr>
      <a:lvl3pPr marL="1218866" algn="l" defTabSz="1218866" rtl="0" eaLnBrk="1" latinLnBrk="0" hangingPunct="1">
        <a:defRPr sz="2399" kern="1200">
          <a:solidFill>
            <a:schemeClr val="tx1"/>
          </a:solidFill>
          <a:latin typeface="+mn-lt"/>
          <a:ea typeface="+mn-ea"/>
          <a:cs typeface="+mn-cs"/>
        </a:defRPr>
      </a:lvl3pPr>
      <a:lvl4pPr marL="1828297" algn="l" defTabSz="1218866" rtl="0" eaLnBrk="1" latinLnBrk="0" hangingPunct="1">
        <a:defRPr sz="2399" kern="1200">
          <a:solidFill>
            <a:schemeClr val="tx1"/>
          </a:solidFill>
          <a:latin typeface="+mn-lt"/>
          <a:ea typeface="+mn-ea"/>
          <a:cs typeface="+mn-cs"/>
        </a:defRPr>
      </a:lvl4pPr>
      <a:lvl5pPr marL="2437729" algn="l" defTabSz="1218866" rtl="0" eaLnBrk="1" latinLnBrk="0" hangingPunct="1">
        <a:defRPr sz="2399" kern="1200">
          <a:solidFill>
            <a:schemeClr val="tx1"/>
          </a:solidFill>
          <a:latin typeface="+mn-lt"/>
          <a:ea typeface="+mn-ea"/>
          <a:cs typeface="+mn-cs"/>
        </a:defRPr>
      </a:lvl5pPr>
      <a:lvl6pPr marL="3047162" algn="l" defTabSz="1218866" rtl="0" eaLnBrk="1" latinLnBrk="0" hangingPunct="1">
        <a:defRPr sz="2399" kern="1200">
          <a:solidFill>
            <a:schemeClr val="tx1"/>
          </a:solidFill>
          <a:latin typeface="+mn-lt"/>
          <a:ea typeface="+mn-ea"/>
          <a:cs typeface="+mn-cs"/>
        </a:defRPr>
      </a:lvl6pPr>
      <a:lvl7pPr marL="3656595" algn="l" defTabSz="1218866" rtl="0" eaLnBrk="1" latinLnBrk="0" hangingPunct="1">
        <a:defRPr sz="2399" kern="1200">
          <a:solidFill>
            <a:schemeClr val="tx1"/>
          </a:solidFill>
          <a:latin typeface="+mn-lt"/>
          <a:ea typeface="+mn-ea"/>
          <a:cs typeface="+mn-cs"/>
        </a:defRPr>
      </a:lvl7pPr>
      <a:lvl8pPr marL="4266027" algn="l" defTabSz="1218866" rtl="0" eaLnBrk="1" latinLnBrk="0" hangingPunct="1">
        <a:defRPr sz="2399" kern="1200">
          <a:solidFill>
            <a:schemeClr val="tx1"/>
          </a:solidFill>
          <a:latin typeface="+mn-lt"/>
          <a:ea typeface="+mn-ea"/>
          <a:cs typeface="+mn-cs"/>
        </a:defRPr>
      </a:lvl8pPr>
      <a:lvl9pPr marL="4875459" algn="l" defTabSz="1218866"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logs.office.com/2016/10/10/announcing-the-preview-of-the-office-365-adoption-content-pack-in-power-bi/"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blogs.office.com/2016/09/26/office-365-news-in-september-at-ignite-intelligence-security-collaboration-and-more/#quickstarter" TargetMode="External"/><Relationship Id="rId2" Type="http://schemas.openxmlformats.org/officeDocument/2006/relationships/hyperlink" Target="https://blogs.office.com/2016/10/07/quickstarter-audio-and-new-styles-in-sway/" TargetMode="Externa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hyperlink" Target="https://www.sway.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blogs.office.com/2015/09/17/the-new-office-365-admin-center-preview/" TargetMode="External"/><Relationship Id="rId2" Type="http://schemas.openxmlformats.org/officeDocument/2006/relationships/hyperlink" Target="https://blogs.office.com/2016/09/27/office-365-administration-announcements-new-admin-center-reaches-general-availability-and-introducing-the-service-health-dashboard/" TargetMode="Externa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hyperlink" Target="https://blogs.office.com/2016/09/26/enhanced-conditional-access-controls-encryption-controls-and-site-classification-in-sharepoint-and-onedrive/"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securescore.office.com/" TargetMode="External"/><Relationship Id="rId2" Type="http://schemas.openxmlformats.org/officeDocument/2006/relationships/hyperlink" Target="https://blogs.technet.microsoft.com/office365security/new-security-analytics-service-finding-and-fixing-risk-in-office-365" TargetMode="Externa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hyperlink" Target="https://blogs.technet.microsoft.com/office365secur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blogs.office.com/2016/09/26/enhanced-conditional-access-controls-encryption-controls-and-site-classification-in-sharepoint-and-onedrive/"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blogs.office.com/2016/09/26/announcing-feature-pack-1-for-sharepoint-server-2016-cloud-born-and-future-proof/" TargetMode="External"/><Relationship Id="rId2" Type="http://schemas.openxmlformats.org/officeDocument/2006/relationships/hyperlink" Target="http://sharepoint.uservoice.com/"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bostono365usergoup.com/" TargetMode="External"/><Relationship Id="rId7" Type="http://schemas.openxmlformats.org/officeDocument/2006/relationships/hyperlink" Target="http://bit.ly/Bos365-l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bit.ly/Bos365-Meetup" TargetMode="External"/><Relationship Id="rId5" Type="http://schemas.openxmlformats.org/officeDocument/2006/relationships/hyperlink" Target="http://bit.ly/Bos365-Yam" TargetMode="External"/><Relationship Id="rId4" Type="http://schemas.openxmlformats.org/officeDocument/2006/relationships/hyperlink" Target="http://twitter.com/bos365"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1.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bostonsharepointug.or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3" Type="http://schemas.openxmlformats.org/officeDocument/2006/relationships/hyperlink" Target="http://www.spsevents.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www.meetup.com/New-England-Lync-User-Group/"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hyperlink" Target="http://www.granitestatesharepoint.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hyperlink" Target="http://www.meetup.com/RISPU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hyperlink" Target="http://meetup.com/ctspu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www.meetup.com/bostonazur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bit.ly/Bos365-MailLis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mindsharp.co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jp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s://blogs.office.com/2016/09/27/introducing-the-new-office-365-app-launcher/" TargetMode="Externa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blogs.office.com/2016/09/26/create-better-work-habits-with-myanalytics-formerly-delve-analytic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https://blogs.office.com/2016/09/26/sharepoint-online-sync-preview-headlines-ignite-announcements-for-onedrive/"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logs.office.com/2016/09/26/yammer-strengthens-team-collaboration-through-integration-with-office-365-groups/"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blogs.office.com/2016/10/12/office-365-groups-update-at-ignite-2016/"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bos365-public.sharepoint.com/Graphics/BosO365-UG-Logo-65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909" y="2064312"/>
            <a:ext cx="619125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8563" y="4015355"/>
            <a:ext cx="6737419" cy="369332"/>
          </a:xfrm>
          <a:prstGeom prst="rect">
            <a:avLst/>
          </a:prstGeom>
          <a:noFill/>
        </p:spPr>
        <p:txBody>
          <a:bodyPr wrap="square" rtlCol="0">
            <a:spAutoFit/>
          </a:bodyPr>
          <a:lstStyle/>
          <a:p>
            <a:pPr algn="ctr"/>
            <a:r>
              <a:rPr lang="en-US" dirty="0"/>
              <a:t>@Bos365   |   #Bos365   |   info@bostono365usergroup.com</a:t>
            </a:r>
          </a:p>
        </p:txBody>
      </p:sp>
      <p:sp>
        <p:nvSpPr>
          <p:cNvPr id="2" name="TextBox 1"/>
          <p:cNvSpPr txBox="1"/>
          <p:nvPr/>
        </p:nvSpPr>
        <p:spPr>
          <a:xfrm>
            <a:off x="8631534" y="5757705"/>
            <a:ext cx="3326004" cy="646331"/>
          </a:xfrm>
          <a:prstGeom prst="rect">
            <a:avLst/>
          </a:prstGeom>
          <a:noFill/>
        </p:spPr>
        <p:txBody>
          <a:bodyPr wrap="square" rtlCol="0">
            <a:spAutoFit/>
          </a:bodyPr>
          <a:lstStyle/>
          <a:p>
            <a:r>
              <a:rPr lang="en-US" dirty="0" err="1" smtClean="0"/>
              <a:t>Wifi</a:t>
            </a:r>
            <a:r>
              <a:rPr lang="en-US" dirty="0" smtClean="0"/>
              <a:t>: Slalom Boston Guest</a:t>
            </a:r>
          </a:p>
          <a:p>
            <a:r>
              <a:rPr lang="en-US" dirty="0" err="1" smtClean="0"/>
              <a:t>Pwd</a:t>
            </a:r>
            <a:r>
              <a:rPr lang="en-US" dirty="0" smtClean="0"/>
              <a:t>: BOS365UG</a:t>
            </a:r>
            <a:endParaRPr lang="en-US" dirty="0"/>
          </a:p>
        </p:txBody>
      </p:sp>
    </p:spTree>
    <p:extLst>
      <p:ext uri="{BB962C8B-B14F-4D97-AF65-F5344CB8AC3E}">
        <p14:creationId xmlns:p14="http://schemas.microsoft.com/office/powerpoint/2010/main" val="3450055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Announcing the preview of the Office 365 adoption content pack in Power BI</a:t>
            </a:r>
            <a:endParaRPr lang="en-US" dirty="0"/>
          </a:p>
        </p:txBody>
      </p:sp>
      <p:sp>
        <p:nvSpPr>
          <p:cNvPr id="3" name="Text Placeholder 2"/>
          <p:cNvSpPr>
            <a:spLocks noGrp="1"/>
          </p:cNvSpPr>
          <p:nvPr>
            <p:ph type="body" sz="quarter" idx="13"/>
          </p:nvPr>
        </p:nvSpPr>
        <p:spPr/>
        <p:txBody>
          <a:bodyPr/>
          <a:lstStyle/>
          <a:p>
            <a:pPr algn="ctr"/>
            <a:r>
              <a:rPr lang="en-US" dirty="0">
                <a:hlinkClick r:id="rId2"/>
              </a:rPr>
              <a:t>https://blogs.office.com/2016/10/10/announcing-the-preview-of-the-office-365-adoption-content-pack-in-power-bi/</a:t>
            </a:r>
            <a:r>
              <a:rPr lang="en-US" dirty="0"/>
              <a:t> </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stretch>
            <a:fillRect/>
          </a:stretch>
        </p:blipFill>
        <p:spPr>
          <a:xfrm>
            <a:off x="2807224" y="891630"/>
            <a:ext cx="6160171" cy="5185613"/>
          </a:xfrm>
          <a:prstGeom prst="rect">
            <a:avLst/>
          </a:prstGeom>
        </p:spPr>
      </p:pic>
    </p:spTree>
    <p:extLst>
      <p:ext uri="{BB962C8B-B14F-4D97-AF65-F5344CB8AC3E}">
        <p14:creationId xmlns:p14="http://schemas.microsoft.com/office/powerpoint/2010/main" val="30168488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t>QuickStarter</a:t>
            </a:r>
            <a:r>
              <a:rPr lang="en-US" b="1" dirty="0"/>
              <a:t>, audio and new styles in Sway</a:t>
            </a:r>
            <a:endParaRPr lang="en-US" dirty="0"/>
          </a:p>
        </p:txBody>
      </p:sp>
      <p:sp>
        <p:nvSpPr>
          <p:cNvPr id="3" name="Text Placeholder 2"/>
          <p:cNvSpPr>
            <a:spLocks noGrp="1"/>
          </p:cNvSpPr>
          <p:nvPr>
            <p:ph type="body" sz="quarter" idx="13"/>
          </p:nvPr>
        </p:nvSpPr>
        <p:spPr/>
        <p:txBody>
          <a:bodyPr/>
          <a:lstStyle/>
          <a:p>
            <a:pPr algn="ctr"/>
            <a:r>
              <a:rPr lang="en-US" dirty="0">
                <a:hlinkClick r:id="rId2"/>
              </a:rPr>
              <a:t>https://blogs.office.com/2016/10/07/quickstarter-audio-and-new-styles-in-sway/</a:t>
            </a:r>
            <a:r>
              <a:rPr lang="en-US" dirty="0"/>
              <a:t> </a:t>
            </a:r>
          </a:p>
        </p:txBody>
      </p:sp>
      <p:sp>
        <p:nvSpPr>
          <p:cNvPr id="4" name="Text Placeholder 3"/>
          <p:cNvSpPr>
            <a:spLocks noGrp="1"/>
          </p:cNvSpPr>
          <p:nvPr>
            <p:ph type="body" sz="quarter" idx="14"/>
          </p:nvPr>
        </p:nvSpPr>
        <p:spPr>
          <a:xfrm>
            <a:off x="837983" y="1100295"/>
            <a:ext cx="11201618" cy="4480697"/>
          </a:xfrm>
        </p:spPr>
        <p:txBody>
          <a:bodyPr>
            <a:normAutofit/>
          </a:bodyPr>
          <a:lstStyle/>
          <a:p>
            <a:r>
              <a:rPr lang="en-US" i="1"/>
              <a:t>(Sway is not abandoned)</a:t>
            </a:r>
          </a:p>
          <a:p>
            <a:r>
              <a:rPr lang="en-US"/>
              <a:t>Last week, </a:t>
            </a:r>
            <a:r>
              <a:rPr lang="en-US">
                <a:hlinkClick r:id="rId3"/>
              </a:rPr>
              <a:t>we announced</a:t>
            </a:r>
            <a:r>
              <a:rPr lang="en-US"/>
              <a:t> the launch of </a:t>
            </a:r>
            <a:r>
              <a:rPr lang="en-US" b="1"/>
              <a:t>QuickStarter</a:t>
            </a:r>
            <a:r>
              <a:rPr lang="en-US"/>
              <a:t>, a new intelligent service that lets you go from the blank canvas to a great, working outline in seconds. Just enter your topic and QuickStarter automatically pulls in recommended sections, relevant content and suggested images tagged with Creative Commons licenses into a starter Sway. For our Office 365 education customers, the suggested content appears as hints in the Storyline—so students can still bring in their original ideas and content to their projects, reports and presentations. To get to QuickStarter, simply sign in to </a:t>
            </a:r>
            <a:r>
              <a:rPr lang="en-US">
                <a:hlinkClick r:id="rId4"/>
              </a:rPr>
              <a:t>Sway.com</a:t>
            </a:r>
            <a:r>
              <a:rPr lang="en-US"/>
              <a:t>, click </a:t>
            </a:r>
            <a:r>
              <a:rPr lang="en-US" b="1"/>
              <a:t>Start from a topic</a:t>
            </a:r>
            <a:r>
              <a:rPr lang="en-US"/>
              <a:t>, enter your selected topic and then click </a:t>
            </a:r>
            <a:r>
              <a:rPr lang="en-US" b="1"/>
              <a:t>Create outline</a:t>
            </a:r>
            <a:r>
              <a:rPr lang="en-US"/>
              <a:t>.</a:t>
            </a:r>
            <a:endParaRPr lang="en-US" dirty="0"/>
          </a:p>
        </p:txBody>
      </p:sp>
      <p:pic>
        <p:nvPicPr>
          <p:cNvPr id="7" name="Picture 6"/>
          <p:cNvPicPr>
            <a:picLocks noChangeAspect="1"/>
          </p:cNvPicPr>
          <p:nvPr/>
        </p:nvPicPr>
        <p:blipFill>
          <a:blip r:embed="rId5"/>
          <a:stretch>
            <a:fillRect/>
          </a:stretch>
        </p:blipFill>
        <p:spPr>
          <a:xfrm>
            <a:off x="3524034" y="3114259"/>
            <a:ext cx="6056064" cy="3045774"/>
          </a:xfrm>
          <a:prstGeom prst="rect">
            <a:avLst/>
          </a:prstGeom>
        </p:spPr>
      </p:pic>
    </p:spTree>
    <p:extLst>
      <p:ext uri="{BB962C8B-B14F-4D97-AF65-F5344CB8AC3E}">
        <p14:creationId xmlns:p14="http://schemas.microsoft.com/office/powerpoint/2010/main" val="276315018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Office 365 administration announcements: new admin center reaches general availability and introducing the Service health dashboard</a:t>
            </a:r>
            <a:endParaRPr lang="en-US" dirty="0"/>
          </a:p>
        </p:txBody>
      </p:sp>
      <p:sp>
        <p:nvSpPr>
          <p:cNvPr id="3" name="Text Placeholder 2"/>
          <p:cNvSpPr>
            <a:spLocks noGrp="1"/>
          </p:cNvSpPr>
          <p:nvPr>
            <p:ph type="body" sz="quarter" idx="13"/>
          </p:nvPr>
        </p:nvSpPr>
        <p:spPr/>
        <p:txBody>
          <a:bodyPr>
            <a:normAutofit fontScale="77500" lnSpcReduction="20000"/>
          </a:bodyPr>
          <a:lstStyle/>
          <a:p>
            <a:pPr algn="ctr"/>
            <a:r>
              <a:rPr lang="en-US" dirty="0">
                <a:hlinkClick r:id="rId2"/>
              </a:rPr>
              <a:t>https://blogs.office.com/2016/09/27/office-365-administration-announcements-new-admin-center-reaches-general-availability-and-introducing-the-service-health-dashboard/</a:t>
            </a:r>
            <a:r>
              <a:rPr lang="en-US" dirty="0"/>
              <a:t> </a:t>
            </a:r>
          </a:p>
        </p:txBody>
      </p:sp>
      <p:sp>
        <p:nvSpPr>
          <p:cNvPr id="4" name="Text Placeholder 3"/>
          <p:cNvSpPr>
            <a:spLocks noGrp="1"/>
          </p:cNvSpPr>
          <p:nvPr>
            <p:ph type="body" sz="quarter" idx="14"/>
          </p:nvPr>
        </p:nvSpPr>
        <p:spPr/>
        <p:txBody>
          <a:bodyPr/>
          <a:lstStyle/>
          <a:p>
            <a:r>
              <a:rPr lang="en-US" dirty="0"/>
              <a:t>Today, we’re excited to announce that we’re taking the new Office 365 admin center out of preview. Since the </a:t>
            </a:r>
            <a:r>
              <a:rPr lang="en-US" dirty="0">
                <a:hlinkClick r:id="rId3"/>
              </a:rPr>
              <a:t>first preview in September 2015</a:t>
            </a:r>
            <a:r>
              <a:rPr lang="en-US" dirty="0"/>
              <a:t>, the new admin center has provided admins with an improved management experience that makes it easier and faster for you to manage Office 365 while providing new capabilities and insights.</a:t>
            </a:r>
          </a:p>
        </p:txBody>
      </p:sp>
      <p:pic>
        <p:nvPicPr>
          <p:cNvPr id="10" name="Picture 9"/>
          <p:cNvPicPr>
            <a:picLocks noChangeAspect="1"/>
          </p:cNvPicPr>
          <p:nvPr/>
        </p:nvPicPr>
        <p:blipFill>
          <a:blip r:embed="rId4"/>
          <a:stretch>
            <a:fillRect/>
          </a:stretch>
        </p:blipFill>
        <p:spPr>
          <a:xfrm>
            <a:off x="3138417" y="2062663"/>
            <a:ext cx="6863712" cy="4118227"/>
          </a:xfrm>
          <a:prstGeom prst="rect">
            <a:avLst/>
          </a:prstGeom>
        </p:spPr>
      </p:pic>
    </p:spTree>
    <p:extLst>
      <p:ext uri="{BB962C8B-B14F-4D97-AF65-F5344CB8AC3E}">
        <p14:creationId xmlns:p14="http://schemas.microsoft.com/office/powerpoint/2010/main" val="201284790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Enhanced conditional access controls, encryption controls and site classification in SharePoint and OneDrive</a:t>
            </a:r>
            <a:endParaRPr lang="en-US" dirty="0"/>
          </a:p>
        </p:txBody>
      </p:sp>
      <p:sp>
        <p:nvSpPr>
          <p:cNvPr id="3" name="Text Placeholder 2"/>
          <p:cNvSpPr>
            <a:spLocks noGrp="1"/>
          </p:cNvSpPr>
          <p:nvPr>
            <p:ph type="body" sz="quarter" idx="13"/>
          </p:nvPr>
        </p:nvSpPr>
        <p:spPr/>
        <p:txBody>
          <a:bodyPr>
            <a:normAutofit fontScale="85000" lnSpcReduction="10000"/>
          </a:bodyPr>
          <a:lstStyle/>
          <a:p>
            <a:pPr algn="ctr"/>
            <a:r>
              <a:rPr lang="en-US" dirty="0">
                <a:hlinkClick r:id="rId2"/>
              </a:rPr>
              <a:t>https://blogs.office.com/2016/09/26/enhanced-conditional-access-controls-encryption-controls-and-site-classification-in-sharepoint-and-onedrive/</a:t>
            </a:r>
            <a:r>
              <a:rPr lang="en-US" dirty="0"/>
              <a:t> </a:t>
            </a:r>
          </a:p>
        </p:txBody>
      </p:sp>
      <p:sp>
        <p:nvSpPr>
          <p:cNvPr id="4" name="Text Placeholder 3"/>
          <p:cNvSpPr>
            <a:spLocks noGrp="1"/>
          </p:cNvSpPr>
          <p:nvPr>
            <p:ph type="body" sz="quarter" idx="14"/>
          </p:nvPr>
        </p:nvSpPr>
        <p:spPr>
          <a:xfrm>
            <a:off x="837983" y="1786596"/>
            <a:ext cx="11201618" cy="3263705"/>
          </a:xfrm>
        </p:spPr>
        <p:txBody>
          <a:bodyPr>
            <a:normAutofit/>
          </a:bodyPr>
          <a:lstStyle/>
          <a:p>
            <a:pPr marL="285750" indent="-285750">
              <a:buFont typeface="Arial" panose="020B0604020202020204" pitchFamily="34" charset="0"/>
              <a:buChar char="•"/>
            </a:pPr>
            <a:r>
              <a:rPr lang="en-US" sz="2400" dirty="0"/>
              <a:t>Conditional access policies for location</a:t>
            </a:r>
          </a:p>
          <a:p>
            <a:pPr marL="285750" indent="-285750">
              <a:buFont typeface="Arial" panose="020B0604020202020204" pitchFamily="34" charset="0"/>
              <a:buChar char="•"/>
            </a:pPr>
            <a:r>
              <a:rPr lang="en-US" sz="2400" dirty="0"/>
              <a:t>Conditional access based on device state</a:t>
            </a:r>
          </a:p>
          <a:p>
            <a:pPr marL="285750" indent="-285750">
              <a:buFont typeface="Arial" panose="020B0604020202020204" pitchFamily="34" charset="0"/>
              <a:buChar char="•"/>
            </a:pPr>
            <a:r>
              <a:rPr lang="en-US" sz="2400" dirty="0"/>
              <a:t>Customer-controlled encryption keys</a:t>
            </a:r>
          </a:p>
          <a:p>
            <a:pPr marL="285750" indent="-285750">
              <a:buFont typeface="Arial" panose="020B0604020202020204" pitchFamily="34" charset="0"/>
              <a:buChar char="•"/>
            </a:pPr>
            <a:r>
              <a:rPr lang="en-US" sz="2400" dirty="0"/>
              <a:t>Identify sensitive information, guide users and apply security configuration with site classification</a:t>
            </a:r>
          </a:p>
          <a:p>
            <a:pPr marL="285750" indent="-285750">
              <a:buFont typeface="Arial" panose="020B0604020202020204" pitchFamily="34" charset="0"/>
              <a:buChar char="•"/>
            </a:pPr>
            <a:r>
              <a:rPr lang="en-US" sz="2400" dirty="0"/>
              <a:t>Unified auditing</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21248270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Security Score</a:t>
            </a:r>
            <a:endParaRPr lang="en-US" dirty="0"/>
          </a:p>
        </p:txBody>
      </p:sp>
      <p:sp>
        <p:nvSpPr>
          <p:cNvPr id="3" name="Text Placeholder 2"/>
          <p:cNvSpPr>
            <a:spLocks noGrp="1"/>
          </p:cNvSpPr>
          <p:nvPr>
            <p:ph type="body" sz="quarter" idx="13"/>
          </p:nvPr>
        </p:nvSpPr>
        <p:spPr/>
        <p:txBody>
          <a:bodyPr>
            <a:normAutofit/>
          </a:bodyPr>
          <a:lstStyle/>
          <a:p>
            <a:pPr algn="ctr"/>
            <a:r>
              <a:rPr lang="en-US" dirty="0">
                <a:hlinkClick r:id="rId2"/>
              </a:rPr>
              <a:t>https://blogs.technet.microsoft.com/office365security/new-security-analytics-service-finding-and-fixing-risk-in-office-365</a:t>
            </a:r>
            <a:r>
              <a:rPr lang="en-US" dirty="0"/>
              <a:t>  </a:t>
            </a:r>
          </a:p>
        </p:txBody>
      </p:sp>
      <p:sp>
        <p:nvSpPr>
          <p:cNvPr id="4" name="Text Placeholder 3"/>
          <p:cNvSpPr>
            <a:spLocks noGrp="1"/>
          </p:cNvSpPr>
          <p:nvPr>
            <p:ph type="body" sz="quarter" idx="14"/>
          </p:nvPr>
        </p:nvSpPr>
        <p:spPr>
          <a:xfrm>
            <a:off x="837982" y="3805403"/>
            <a:ext cx="8638526" cy="1657248"/>
          </a:xfrm>
        </p:spPr>
        <p:txBody>
          <a:bodyPr>
            <a:normAutofit lnSpcReduction="10000"/>
          </a:bodyPr>
          <a:lstStyle/>
          <a:p>
            <a:pPr marL="285750" indent="-285750">
              <a:buFont typeface="Arial" panose="020B0604020202020204" pitchFamily="34" charset="0"/>
              <a:buChar char="•"/>
            </a:pPr>
            <a:r>
              <a:rPr lang="en-US" sz="2400" dirty="0"/>
              <a:t>New security Analytics Service</a:t>
            </a:r>
          </a:p>
          <a:p>
            <a:pPr marL="285750" indent="-285750">
              <a:buFont typeface="Arial" panose="020B0604020202020204" pitchFamily="34" charset="0"/>
              <a:buChar char="•"/>
            </a:pPr>
            <a:r>
              <a:rPr lang="en-US" dirty="0">
                <a:hlinkClick r:id="rId3"/>
              </a:rPr>
              <a:t>https://</a:t>
            </a:r>
            <a:r>
              <a:rPr lang="en-US" sz="2400" dirty="0">
                <a:hlinkClick r:id="rId3"/>
              </a:rPr>
              <a:t>SecureScore.office.com</a:t>
            </a:r>
            <a:endParaRPr lang="en-US" sz="2400" dirty="0"/>
          </a:p>
          <a:p>
            <a:pPr marL="285750" indent="-285750">
              <a:buFont typeface="Arial" panose="020B0604020202020204" pitchFamily="34" charset="0"/>
              <a:buChar char="•"/>
            </a:pPr>
            <a:r>
              <a:rPr lang="en-US" sz="2400" dirty="0"/>
              <a:t>Blog:  Securing Office 365: </a:t>
            </a:r>
            <a:r>
              <a:rPr lang="en-US" sz="2400" dirty="0">
                <a:hlinkClick r:id="rId4"/>
              </a:rPr>
              <a:t>https://blogs.technet.microsoft.com/office365security/</a:t>
            </a:r>
            <a:r>
              <a:rPr lang="en-US" sz="2400" dirty="0"/>
              <a:t> </a:t>
            </a:r>
          </a:p>
          <a:p>
            <a:pPr marL="285750" indent="-285750">
              <a:buFont typeface="Arial" panose="020B0604020202020204" pitchFamily="34" charset="0"/>
              <a:buChar char="•"/>
            </a:pPr>
            <a:endParaRPr lang="en-US" sz="2400" dirty="0"/>
          </a:p>
        </p:txBody>
      </p:sp>
      <p:pic>
        <p:nvPicPr>
          <p:cNvPr id="5" name="Picture 4"/>
          <p:cNvPicPr>
            <a:picLocks noChangeAspect="1"/>
          </p:cNvPicPr>
          <p:nvPr/>
        </p:nvPicPr>
        <p:blipFill>
          <a:blip r:embed="rId5"/>
          <a:stretch>
            <a:fillRect/>
          </a:stretch>
        </p:blipFill>
        <p:spPr>
          <a:xfrm>
            <a:off x="6094413" y="447809"/>
            <a:ext cx="5046690" cy="3357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576320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Surprise!! – New security level</a:t>
            </a:r>
            <a:endParaRPr lang="en-US" dirty="0"/>
          </a:p>
        </p:txBody>
      </p:sp>
      <p:sp>
        <p:nvSpPr>
          <p:cNvPr id="3" name="Text Placeholder 2"/>
          <p:cNvSpPr>
            <a:spLocks noGrp="1"/>
          </p:cNvSpPr>
          <p:nvPr>
            <p:ph type="body" sz="quarter" idx="13"/>
          </p:nvPr>
        </p:nvSpPr>
        <p:spPr/>
        <p:txBody>
          <a:bodyPr>
            <a:normAutofit fontScale="85000" lnSpcReduction="10000"/>
          </a:bodyPr>
          <a:lstStyle/>
          <a:p>
            <a:pPr algn="ctr"/>
            <a:r>
              <a:rPr lang="en-US" dirty="0">
                <a:hlinkClick r:id="rId2"/>
              </a:rPr>
              <a:t>https://blogs.office.com/2016/09/26/enhanced-conditional-access-controls-encryption-controls-and-site-classification-in-sharepoint-and-onedrive/</a:t>
            </a:r>
            <a:r>
              <a:rPr lang="en-US" dirty="0"/>
              <a:t> </a:t>
            </a:r>
          </a:p>
        </p:txBody>
      </p:sp>
      <p:pic>
        <p:nvPicPr>
          <p:cNvPr id="5" name="Picture 4"/>
          <p:cNvPicPr>
            <a:picLocks noChangeAspect="1"/>
          </p:cNvPicPr>
          <p:nvPr/>
        </p:nvPicPr>
        <p:blipFill>
          <a:blip r:embed="rId3"/>
          <a:stretch>
            <a:fillRect/>
          </a:stretch>
        </p:blipFill>
        <p:spPr>
          <a:xfrm>
            <a:off x="6187044" y="1436914"/>
            <a:ext cx="5600016" cy="4850969"/>
          </a:xfrm>
          <a:prstGeom prst="rect">
            <a:avLst/>
          </a:prstGeom>
        </p:spPr>
      </p:pic>
      <p:sp>
        <p:nvSpPr>
          <p:cNvPr id="4" name="Text Placeholder 3"/>
          <p:cNvSpPr>
            <a:spLocks noGrp="1"/>
          </p:cNvSpPr>
          <p:nvPr>
            <p:ph type="body" sz="quarter" idx="14"/>
          </p:nvPr>
        </p:nvSpPr>
        <p:spPr>
          <a:xfrm>
            <a:off x="837983" y="1786596"/>
            <a:ext cx="4387160" cy="3263705"/>
          </a:xfrm>
        </p:spPr>
        <p:txBody>
          <a:bodyPr>
            <a:normAutofit/>
          </a:bodyPr>
          <a:lstStyle/>
          <a:p>
            <a:pPr marL="285750" indent="-285750">
              <a:buFont typeface="Arial" panose="020B0604020202020204" pitchFamily="34" charset="0"/>
              <a:buChar char="•"/>
            </a:pPr>
            <a:r>
              <a:rPr lang="en-US" sz="2400" dirty="0"/>
              <a:t>Allow External users that already exist in your organization’s directory</a:t>
            </a:r>
          </a:p>
        </p:txBody>
      </p:sp>
    </p:spTree>
    <p:extLst>
      <p:ext uri="{BB962C8B-B14F-4D97-AF65-F5344CB8AC3E}">
        <p14:creationId xmlns:p14="http://schemas.microsoft.com/office/powerpoint/2010/main" val="7668839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37983" y="1589649"/>
            <a:ext cx="11201618" cy="3756073"/>
          </a:xfrm>
        </p:spPr>
        <p:txBody>
          <a:bodyPr>
            <a:normAutofit/>
          </a:bodyPr>
          <a:lstStyle/>
          <a:p>
            <a:r>
              <a:rPr lang="en-US" sz="2000" dirty="0"/>
              <a:t>We’re pleased to announce that we’re ahead of schedule with our inaugural Feature Pack for SharePoint Server 2016. Feature Pack 1, available in November, brings several enhancements driven by recent innovation in Office 365 and feedback from you on </a:t>
            </a:r>
            <a:r>
              <a:rPr lang="en-US" sz="2000" dirty="0" err="1">
                <a:hlinkClick r:id="rId2"/>
              </a:rPr>
              <a:t>UserVoice</a:t>
            </a:r>
            <a:r>
              <a:rPr lang="en-US" sz="2000" dirty="0"/>
              <a:t>, including:</a:t>
            </a:r>
          </a:p>
          <a:p>
            <a:pPr marL="285750" indent="-285750">
              <a:buFont typeface="Arial" panose="020B0604020202020204" pitchFamily="34" charset="0"/>
              <a:buChar char="•"/>
            </a:pPr>
            <a:r>
              <a:rPr lang="en-US" sz="2000" dirty="0"/>
              <a:t>Logging of administrative actions performed in Central Administration and with Windows PowerShell.</a:t>
            </a:r>
          </a:p>
          <a:p>
            <a:pPr marL="285750" indent="-285750">
              <a:buFont typeface="Arial" panose="020B0604020202020204" pitchFamily="34" charset="0"/>
              <a:buChar char="•"/>
            </a:pPr>
            <a:r>
              <a:rPr lang="en-US" sz="2000" dirty="0"/>
              <a:t>Enhancements to </a:t>
            </a:r>
            <a:r>
              <a:rPr lang="en-US" sz="2000" dirty="0" err="1"/>
              <a:t>MinRole</a:t>
            </a:r>
            <a:r>
              <a:rPr lang="en-US" sz="2000" dirty="0"/>
              <a:t> to support small environments.</a:t>
            </a:r>
          </a:p>
          <a:p>
            <a:pPr marL="285750" indent="-285750">
              <a:buFont typeface="Arial" panose="020B0604020202020204" pitchFamily="34" charset="0"/>
              <a:buChar char="•"/>
            </a:pPr>
            <a:r>
              <a:rPr lang="en-US" sz="2000" dirty="0"/>
              <a:t>A new OneDrive for Business user experience.</a:t>
            </a:r>
          </a:p>
          <a:p>
            <a:pPr marL="285750" indent="-285750">
              <a:buFont typeface="Arial" panose="020B0604020202020204" pitchFamily="34" charset="0"/>
              <a:buChar char="•"/>
            </a:pPr>
            <a:r>
              <a:rPr lang="en-US" sz="2000" dirty="0"/>
              <a:t>Custom tiles in the SharePoint app launcher.</a:t>
            </a:r>
          </a:p>
          <a:p>
            <a:pPr marL="285750" indent="-285750">
              <a:buFont typeface="Arial" panose="020B0604020202020204" pitchFamily="34" charset="0"/>
              <a:buChar char="•"/>
            </a:pPr>
            <a:r>
              <a:rPr lang="en-US" sz="2000" dirty="0"/>
              <a:t>Unified auditing across site collections on-premises and in Office 365.</a:t>
            </a:r>
          </a:p>
          <a:p>
            <a:pPr marL="285750" indent="-285750">
              <a:buFont typeface="Arial" panose="020B0604020202020204" pitchFamily="34" charset="0"/>
              <a:buChar char="•"/>
            </a:pPr>
            <a:r>
              <a:rPr lang="en-US" sz="2000" dirty="0"/>
              <a:t>Unified taxonomy across on-premises and Office 365.</a:t>
            </a:r>
          </a:p>
          <a:p>
            <a:pPr marL="285750" indent="-285750">
              <a:buFont typeface="Arial" panose="020B0604020202020204" pitchFamily="34" charset="0"/>
              <a:buChar char="•"/>
            </a:pPr>
            <a:r>
              <a:rPr lang="en-US" sz="2000" dirty="0"/>
              <a:t>OneDrive API 2.0.</a:t>
            </a:r>
          </a:p>
        </p:txBody>
      </p:sp>
      <p:sp>
        <p:nvSpPr>
          <p:cNvPr id="2" name="Title 1"/>
          <p:cNvSpPr>
            <a:spLocks noGrp="1"/>
          </p:cNvSpPr>
          <p:nvPr>
            <p:ph type="title"/>
          </p:nvPr>
        </p:nvSpPr>
        <p:spPr/>
        <p:txBody>
          <a:bodyPr>
            <a:normAutofit fontScale="90000"/>
          </a:bodyPr>
          <a:lstStyle/>
          <a:p>
            <a:r>
              <a:rPr lang="en-US" b="1" dirty="0"/>
              <a:t>Announcing Feature Pack 1 for SharePoint Server 2016—cloud-born and future-proof</a:t>
            </a:r>
            <a:endParaRPr lang="en-US" dirty="0"/>
          </a:p>
        </p:txBody>
      </p:sp>
      <p:sp>
        <p:nvSpPr>
          <p:cNvPr id="3" name="Text Placeholder 2"/>
          <p:cNvSpPr>
            <a:spLocks noGrp="1"/>
          </p:cNvSpPr>
          <p:nvPr>
            <p:ph type="body" sz="quarter" idx="13"/>
          </p:nvPr>
        </p:nvSpPr>
        <p:spPr/>
        <p:txBody>
          <a:bodyPr/>
          <a:lstStyle/>
          <a:p>
            <a:pPr algn="ctr"/>
            <a:r>
              <a:rPr lang="en-US" dirty="0">
                <a:hlinkClick r:id="rId3"/>
              </a:rPr>
              <a:t>https://blogs.office.com/2016/09/26/announcing-feature-pack-1-for-sharepoint-server-2016-cloud-born-and-future-proof/</a:t>
            </a:r>
            <a:r>
              <a:rPr lang="en-US" dirty="0"/>
              <a:t> </a:t>
            </a:r>
          </a:p>
        </p:txBody>
      </p:sp>
    </p:spTree>
    <p:extLst>
      <p:ext uri="{BB962C8B-B14F-4D97-AF65-F5344CB8AC3E}">
        <p14:creationId xmlns:p14="http://schemas.microsoft.com/office/powerpoint/2010/main" val="390953116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37420" y="6280770"/>
            <a:ext cx="10513424" cy="374135"/>
          </a:xfrm>
        </p:spPr>
        <p:txBody>
          <a:bodyPr/>
          <a:lstStyle/>
          <a:p>
            <a:r>
              <a:rPr lang="en-US" dirty="0"/>
              <a:t>www.slalom.com</a:t>
            </a:r>
          </a:p>
        </p:txBody>
      </p:sp>
      <p:pic>
        <p:nvPicPr>
          <p:cNvPr id="4" name="Picture Placeholder 4"/>
          <p:cNvPicPr>
            <a:picLocks noChangeAspect="1"/>
          </p:cNvPicPr>
          <p:nvPr/>
        </p:nvPicPr>
        <p:blipFill>
          <a:blip r:embed="rId2">
            <a:extLst>
              <a:ext uri="{28A0092B-C50C-407E-A947-70E740481C1C}">
                <a14:useLocalDpi xmlns:a14="http://schemas.microsoft.com/office/drawing/2010/main" val="0"/>
              </a:ext>
            </a:extLst>
          </a:blip>
          <a:srcRect l="5406" r="5406"/>
          <a:stretch>
            <a:fillRect/>
          </a:stretch>
        </p:blipFill>
        <p:spPr>
          <a:xfrm>
            <a:off x="3007424" y="2442200"/>
            <a:ext cx="6173415" cy="2451347"/>
          </a:xfrm>
          <a:prstGeom prst="rect">
            <a:avLst/>
          </a:prstGeom>
        </p:spPr>
      </p:pic>
    </p:spTree>
    <p:extLst>
      <p:ext uri="{BB962C8B-B14F-4D97-AF65-F5344CB8AC3E}">
        <p14:creationId xmlns:p14="http://schemas.microsoft.com/office/powerpoint/2010/main" val="191487201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21"/>
          </p:nvPr>
        </p:nvPicPr>
        <p:blipFill>
          <a:blip r:embed="rId3">
            <a:extLst>
              <a:ext uri="{28A0092B-C50C-407E-A947-70E740481C1C}">
                <a14:useLocalDpi xmlns:a14="http://schemas.microsoft.com/office/drawing/2010/main" val="0"/>
              </a:ext>
            </a:extLst>
          </a:blip>
          <a:stretch>
            <a:fillRect/>
          </a:stretch>
        </p:blipFill>
        <p:spPr>
          <a:xfrm>
            <a:off x="2097" y="893"/>
            <a:ext cx="12188450" cy="6856003"/>
          </a:xfrm>
        </p:spPr>
      </p:pic>
      <p:sp>
        <p:nvSpPr>
          <p:cNvPr id="5" name="Rectangle 4"/>
          <p:cNvSpPr/>
          <p:nvPr/>
        </p:nvSpPr>
        <p:spPr>
          <a:xfrm>
            <a:off x="-1" y="894"/>
            <a:ext cx="12188825" cy="6856213"/>
          </a:xfrm>
          <a:prstGeom prst="rect">
            <a:avLst/>
          </a:prstGeom>
          <a:solidFill>
            <a:schemeClr val="accent2">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895"/>
            <a:endParaRPr lang="en-US">
              <a:solidFill>
                <a:srgbClr val="FFFFFF"/>
              </a:solidFill>
              <a:latin typeface="Segoe UI"/>
            </a:endParaRPr>
          </a:p>
        </p:txBody>
      </p:sp>
      <p:sp>
        <p:nvSpPr>
          <p:cNvPr id="4" name="Slide Number Placeholder 3"/>
          <p:cNvSpPr>
            <a:spLocks noGrp="1"/>
          </p:cNvSpPr>
          <p:nvPr>
            <p:ph type="sldNum" sz="quarter" idx="12"/>
          </p:nvPr>
        </p:nvSpPr>
        <p:spPr/>
        <p:txBody>
          <a:bodyPr/>
          <a:lstStyle/>
          <a:p>
            <a:fld id="{502AA32E-850A-4F3A-9344-4AB458E1939A}" type="slidenum">
              <a:rPr lang="en-AU">
                <a:gradFill>
                  <a:gsLst>
                    <a:gs pos="7258">
                      <a:srgbClr val="FFFFFF"/>
                    </a:gs>
                    <a:gs pos="19000">
                      <a:srgbClr val="FFFFFF"/>
                    </a:gs>
                  </a:gsLst>
                  <a:lin ang="5400000" scaled="1"/>
                </a:gradFill>
              </a:rPr>
              <a:pPr/>
              <a:t>18</a:t>
            </a:fld>
            <a:endParaRPr lang="en-AU" dirty="0">
              <a:gradFill>
                <a:gsLst>
                  <a:gs pos="7258">
                    <a:srgbClr val="FFFFFF"/>
                  </a:gs>
                  <a:gs pos="19000">
                    <a:srgbClr val="FFFFFF"/>
                  </a:gs>
                </a:gsLst>
                <a:lin ang="5400000" scaled="1"/>
              </a:gradFill>
            </a:endParaRPr>
          </a:p>
        </p:txBody>
      </p:sp>
      <p:sp>
        <p:nvSpPr>
          <p:cNvPr id="10" name="TextBox 9"/>
          <p:cNvSpPr txBox="1"/>
          <p:nvPr/>
        </p:nvSpPr>
        <p:spPr>
          <a:xfrm>
            <a:off x="383622" y="6415550"/>
            <a:ext cx="739946" cy="169277"/>
          </a:xfrm>
          <a:prstGeom prst="rect">
            <a:avLst/>
          </a:prstGeom>
          <a:noFill/>
        </p:spPr>
        <p:txBody>
          <a:bodyPr wrap="none" lIns="0" bIns="0" rtlCol="0" anchor="b" anchorCtr="0">
            <a:spAutoFit/>
          </a:bodyPr>
          <a:lstStyle/>
          <a:p>
            <a:pPr defTabSz="914111"/>
            <a:r>
              <a:rPr lang="en-AU" sz="800" spc="100" dirty="0">
                <a:gradFill>
                  <a:gsLst>
                    <a:gs pos="7258">
                      <a:srgbClr val="FFFFFF"/>
                    </a:gs>
                    <a:gs pos="19000">
                      <a:srgbClr val="FFFFFF"/>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sp>
        <p:nvSpPr>
          <p:cNvPr id="8" name="Text Placeholder 3"/>
          <p:cNvSpPr txBox="1">
            <a:spLocks/>
          </p:cNvSpPr>
          <p:nvPr/>
        </p:nvSpPr>
        <p:spPr>
          <a:xfrm>
            <a:off x="1745521" y="2523425"/>
            <a:ext cx="8697784" cy="3200844"/>
          </a:xfrm>
          <a:prstGeom prst="rect">
            <a:avLst/>
          </a:prstGeom>
        </p:spPr>
        <p:txBody>
          <a:bodyPr vert="horz" wrap="square" lIns="0" tIns="60944" rIns="0" bIns="60944"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8895">
              <a:lnSpc>
                <a:spcPts val="3999"/>
              </a:lnSpc>
              <a:spcBef>
                <a:spcPts val="1600"/>
              </a:spcBef>
              <a:buClr>
                <a:srgbClr val="13B5EA"/>
              </a:buClr>
              <a:buNone/>
            </a:pPr>
            <a:r>
              <a:rPr lang="en-US" sz="2666" i="1" dirty="0">
                <a:gradFill>
                  <a:gsLst>
                    <a:gs pos="2929">
                      <a:srgbClr val="FFFFFF"/>
                    </a:gs>
                    <a:gs pos="13000">
                      <a:srgbClr val="FFFFFF"/>
                    </a:gs>
                  </a:gsLst>
                  <a:lin ang="5400000" scaled="0"/>
                </a:gradFill>
                <a:latin typeface="Georgia" panose="02040502050405020303" pitchFamily="18" charset="0"/>
                <a:cs typeface="Times New Roman" panose="02020603050405020304" pitchFamily="18" charset="0"/>
              </a:rPr>
              <a:t>“Slalom is a purpose-driven consulting firm that helps companies solve business problems and build for the future, with solutions spanning business advisory, customer experience, technology, and analytics. We partner with companies to push the boundaries of what’s possible—together.”</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90670" b="66583"/>
          <a:stretch/>
        </p:blipFill>
        <p:spPr>
          <a:xfrm>
            <a:off x="5750033" y="1269856"/>
            <a:ext cx="688761" cy="538821"/>
          </a:xfrm>
          <a:prstGeom prst="rect">
            <a:avLst/>
          </a:prstGeom>
        </p:spPr>
      </p:pic>
    </p:spTree>
    <p:extLst>
      <p:ext uri="{BB962C8B-B14F-4D97-AF65-F5344CB8AC3E}">
        <p14:creationId xmlns:p14="http://schemas.microsoft.com/office/powerpoint/2010/main" val="2222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86715" y="5878218"/>
            <a:ext cx="10974288" cy="552130"/>
            <a:chOff x="469901" y="4409145"/>
            <a:chExt cx="8232860" cy="414205"/>
          </a:xfrm>
        </p:grpSpPr>
        <p:grpSp>
          <p:nvGrpSpPr>
            <p:cNvPr id="16" name="Group 15"/>
            <p:cNvGrpSpPr/>
            <p:nvPr/>
          </p:nvGrpSpPr>
          <p:grpSpPr>
            <a:xfrm>
              <a:off x="2902143" y="4412475"/>
              <a:ext cx="1222727" cy="410868"/>
              <a:chOff x="3025094" y="4412475"/>
              <a:chExt cx="1222727" cy="410868"/>
            </a:xfrm>
          </p:grpSpPr>
          <p:sp>
            <p:nvSpPr>
              <p:cNvPr id="30" name="Freeform 29"/>
              <p:cNvSpPr>
                <a:spLocks noEditPoints="1"/>
              </p:cNvSpPr>
              <p:nvPr/>
            </p:nvSpPr>
            <p:spPr bwMode="auto">
              <a:xfrm>
                <a:off x="3025094" y="4478405"/>
                <a:ext cx="394892" cy="254606"/>
              </a:xfrm>
              <a:custGeom>
                <a:avLst/>
                <a:gdLst>
                  <a:gd name="T0" fmla="*/ 577 w 592"/>
                  <a:gd name="T1" fmla="*/ 346 h 396"/>
                  <a:gd name="T2" fmla="*/ 498 w 592"/>
                  <a:gd name="T3" fmla="*/ 310 h 396"/>
                  <a:gd name="T4" fmla="*/ 444 w 592"/>
                  <a:gd name="T5" fmla="*/ 245 h 396"/>
                  <a:gd name="T6" fmla="*/ 456 w 592"/>
                  <a:gd name="T7" fmla="*/ 230 h 396"/>
                  <a:gd name="T8" fmla="*/ 532 w 592"/>
                  <a:gd name="T9" fmla="*/ 223 h 396"/>
                  <a:gd name="T10" fmla="*/ 502 w 592"/>
                  <a:gd name="T11" fmla="*/ 74 h 396"/>
                  <a:gd name="T12" fmla="*/ 386 w 592"/>
                  <a:gd name="T13" fmla="*/ 37 h 396"/>
                  <a:gd name="T14" fmla="*/ 295 w 592"/>
                  <a:gd name="T15" fmla="*/ 109 h 396"/>
                  <a:gd name="T16" fmla="*/ 275 w 592"/>
                  <a:gd name="T17" fmla="*/ 226 h 396"/>
                  <a:gd name="T18" fmla="*/ 345 w 592"/>
                  <a:gd name="T19" fmla="*/ 229 h 396"/>
                  <a:gd name="T20" fmla="*/ 357 w 592"/>
                  <a:gd name="T21" fmla="*/ 245 h 396"/>
                  <a:gd name="T22" fmla="*/ 303 w 592"/>
                  <a:gd name="T23" fmla="*/ 310 h 396"/>
                  <a:gd name="T24" fmla="*/ 225 w 592"/>
                  <a:gd name="T25" fmla="*/ 346 h 396"/>
                  <a:gd name="T26" fmla="*/ 220 w 592"/>
                  <a:gd name="T27" fmla="*/ 396 h 396"/>
                  <a:gd name="T28" fmla="*/ 582 w 592"/>
                  <a:gd name="T29" fmla="*/ 396 h 396"/>
                  <a:gd name="T30" fmla="*/ 577 w 592"/>
                  <a:gd name="T31" fmla="*/ 346 h 396"/>
                  <a:gd name="T32" fmla="*/ 208 w 592"/>
                  <a:gd name="T33" fmla="*/ 338 h 396"/>
                  <a:gd name="T34" fmla="*/ 282 w 592"/>
                  <a:gd name="T35" fmla="*/ 303 h 396"/>
                  <a:gd name="T36" fmla="*/ 290 w 592"/>
                  <a:gd name="T37" fmla="*/ 300 h 396"/>
                  <a:gd name="T38" fmla="*/ 318 w 592"/>
                  <a:gd name="T39" fmla="*/ 284 h 396"/>
                  <a:gd name="T40" fmla="*/ 292 w 592"/>
                  <a:gd name="T41" fmla="*/ 274 h 396"/>
                  <a:gd name="T42" fmla="*/ 274 w 592"/>
                  <a:gd name="T43" fmla="*/ 269 h 396"/>
                  <a:gd name="T44" fmla="*/ 256 w 592"/>
                  <a:gd name="T45" fmla="*/ 239 h 396"/>
                  <a:gd name="T46" fmla="*/ 245 w 592"/>
                  <a:gd name="T47" fmla="*/ 238 h 396"/>
                  <a:gd name="T48" fmla="*/ 256 w 592"/>
                  <a:gd name="T49" fmla="*/ 215 h 396"/>
                  <a:gd name="T50" fmla="*/ 261 w 592"/>
                  <a:gd name="T51" fmla="*/ 188 h 396"/>
                  <a:gd name="T52" fmla="*/ 272 w 592"/>
                  <a:gd name="T53" fmla="*/ 179 h 396"/>
                  <a:gd name="T54" fmla="*/ 272 w 592"/>
                  <a:gd name="T55" fmla="*/ 177 h 396"/>
                  <a:gd name="T56" fmla="*/ 274 w 592"/>
                  <a:gd name="T57" fmla="*/ 117 h 396"/>
                  <a:gd name="T58" fmla="*/ 274 w 592"/>
                  <a:gd name="T59" fmla="*/ 116 h 396"/>
                  <a:gd name="T60" fmla="*/ 276 w 592"/>
                  <a:gd name="T61" fmla="*/ 77 h 396"/>
                  <a:gd name="T62" fmla="*/ 273 w 592"/>
                  <a:gd name="T63" fmla="*/ 47 h 396"/>
                  <a:gd name="T64" fmla="*/ 262 w 592"/>
                  <a:gd name="T65" fmla="*/ 30 h 396"/>
                  <a:gd name="T66" fmla="*/ 248 w 592"/>
                  <a:gd name="T67" fmla="*/ 28 h 396"/>
                  <a:gd name="T68" fmla="*/ 240 w 592"/>
                  <a:gd name="T69" fmla="*/ 20 h 396"/>
                  <a:gd name="T70" fmla="*/ 152 w 592"/>
                  <a:gd name="T71" fmla="*/ 22 h 396"/>
                  <a:gd name="T72" fmla="*/ 119 w 592"/>
                  <a:gd name="T73" fmla="*/ 115 h 396"/>
                  <a:gd name="T74" fmla="*/ 114 w 592"/>
                  <a:gd name="T75" fmla="*/ 135 h 396"/>
                  <a:gd name="T76" fmla="*/ 127 w 592"/>
                  <a:gd name="T77" fmla="*/ 182 h 396"/>
                  <a:gd name="T78" fmla="*/ 135 w 592"/>
                  <a:gd name="T79" fmla="*/ 184 h 396"/>
                  <a:gd name="T80" fmla="*/ 139 w 592"/>
                  <a:gd name="T81" fmla="*/ 218 h 396"/>
                  <a:gd name="T82" fmla="*/ 150 w 592"/>
                  <a:gd name="T83" fmla="*/ 237 h 396"/>
                  <a:gd name="T84" fmla="*/ 142 w 592"/>
                  <a:gd name="T85" fmla="*/ 239 h 396"/>
                  <a:gd name="T86" fmla="*/ 124 w 592"/>
                  <a:gd name="T87" fmla="*/ 269 h 396"/>
                  <a:gd name="T88" fmla="*/ 106 w 592"/>
                  <a:gd name="T89" fmla="*/ 274 h 396"/>
                  <a:gd name="T90" fmla="*/ 50 w 592"/>
                  <a:gd name="T91" fmla="*/ 301 h 396"/>
                  <a:gd name="T92" fmla="*/ 1 w 592"/>
                  <a:gd name="T93" fmla="*/ 332 h 396"/>
                  <a:gd name="T94" fmla="*/ 0 w 592"/>
                  <a:gd name="T95" fmla="*/ 396 h 396"/>
                  <a:gd name="T96" fmla="*/ 200 w 592"/>
                  <a:gd name="T97" fmla="*/ 396 h 396"/>
                  <a:gd name="T98" fmla="*/ 208 w 592"/>
                  <a:gd name="T99" fmla="*/ 33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2" h="396">
                    <a:moveTo>
                      <a:pt x="577" y="346"/>
                    </a:moveTo>
                    <a:cubicBezTo>
                      <a:pt x="558" y="327"/>
                      <a:pt x="526" y="318"/>
                      <a:pt x="498" y="310"/>
                    </a:cubicBezTo>
                    <a:cubicBezTo>
                      <a:pt x="462" y="298"/>
                      <a:pt x="449" y="271"/>
                      <a:pt x="444" y="245"/>
                    </a:cubicBezTo>
                    <a:cubicBezTo>
                      <a:pt x="448" y="240"/>
                      <a:pt x="452" y="235"/>
                      <a:pt x="456" y="230"/>
                    </a:cubicBezTo>
                    <a:cubicBezTo>
                      <a:pt x="480" y="238"/>
                      <a:pt x="508" y="240"/>
                      <a:pt x="532" y="223"/>
                    </a:cubicBezTo>
                    <a:cubicBezTo>
                      <a:pt x="499" y="189"/>
                      <a:pt x="526" y="148"/>
                      <a:pt x="502" y="74"/>
                    </a:cubicBezTo>
                    <a:cubicBezTo>
                      <a:pt x="481" y="11"/>
                      <a:pt x="397" y="15"/>
                      <a:pt x="386" y="37"/>
                    </a:cubicBezTo>
                    <a:cubicBezTo>
                      <a:pt x="341" y="21"/>
                      <a:pt x="308" y="42"/>
                      <a:pt x="295" y="109"/>
                    </a:cubicBezTo>
                    <a:cubicBezTo>
                      <a:pt x="281" y="185"/>
                      <a:pt x="309" y="193"/>
                      <a:pt x="275" y="226"/>
                    </a:cubicBezTo>
                    <a:cubicBezTo>
                      <a:pt x="301" y="241"/>
                      <a:pt x="324" y="238"/>
                      <a:pt x="345" y="229"/>
                    </a:cubicBezTo>
                    <a:cubicBezTo>
                      <a:pt x="349" y="235"/>
                      <a:pt x="353" y="240"/>
                      <a:pt x="357" y="245"/>
                    </a:cubicBezTo>
                    <a:cubicBezTo>
                      <a:pt x="353" y="272"/>
                      <a:pt x="339" y="298"/>
                      <a:pt x="303" y="310"/>
                    </a:cubicBezTo>
                    <a:cubicBezTo>
                      <a:pt x="276" y="318"/>
                      <a:pt x="244" y="327"/>
                      <a:pt x="225" y="346"/>
                    </a:cubicBezTo>
                    <a:cubicBezTo>
                      <a:pt x="210" y="360"/>
                      <a:pt x="220" y="396"/>
                      <a:pt x="220" y="396"/>
                    </a:cubicBezTo>
                    <a:cubicBezTo>
                      <a:pt x="582" y="396"/>
                      <a:pt x="582" y="396"/>
                      <a:pt x="582" y="396"/>
                    </a:cubicBezTo>
                    <a:cubicBezTo>
                      <a:pt x="582" y="396"/>
                      <a:pt x="592" y="360"/>
                      <a:pt x="577" y="346"/>
                    </a:cubicBezTo>
                    <a:close/>
                    <a:moveTo>
                      <a:pt x="208" y="338"/>
                    </a:moveTo>
                    <a:cubicBezTo>
                      <a:pt x="227" y="320"/>
                      <a:pt x="256" y="311"/>
                      <a:pt x="282" y="303"/>
                    </a:cubicBezTo>
                    <a:cubicBezTo>
                      <a:pt x="285" y="302"/>
                      <a:pt x="288" y="301"/>
                      <a:pt x="290" y="300"/>
                    </a:cubicBezTo>
                    <a:cubicBezTo>
                      <a:pt x="301" y="297"/>
                      <a:pt x="311" y="291"/>
                      <a:pt x="318" y="284"/>
                    </a:cubicBezTo>
                    <a:cubicBezTo>
                      <a:pt x="309" y="281"/>
                      <a:pt x="301" y="277"/>
                      <a:pt x="292" y="274"/>
                    </a:cubicBezTo>
                    <a:cubicBezTo>
                      <a:pt x="286" y="272"/>
                      <a:pt x="280" y="270"/>
                      <a:pt x="274" y="269"/>
                    </a:cubicBezTo>
                    <a:cubicBezTo>
                      <a:pt x="267" y="264"/>
                      <a:pt x="260" y="248"/>
                      <a:pt x="256" y="239"/>
                    </a:cubicBezTo>
                    <a:cubicBezTo>
                      <a:pt x="253" y="239"/>
                      <a:pt x="249" y="238"/>
                      <a:pt x="245" y="238"/>
                    </a:cubicBezTo>
                    <a:cubicBezTo>
                      <a:pt x="246" y="225"/>
                      <a:pt x="253" y="224"/>
                      <a:pt x="256" y="215"/>
                    </a:cubicBezTo>
                    <a:cubicBezTo>
                      <a:pt x="259" y="206"/>
                      <a:pt x="257" y="195"/>
                      <a:pt x="261" y="188"/>
                    </a:cubicBezTo>
                    <a:cubicBezTo>
                      <a:pt x="263" y="183"/>
                      <a:pt x="269" y="182"/>
                      <a:pt x="272" y="179"/>
                    </a:cubicBezTo>
                    <a:cubicBezTo>
                      <a:pt x="272" y="179"/>
                      <a:pt x="272" y="178"/>
                      <a:pt x="272" y="177"/>
                    </a:cubicBezTo>
                    <a:cubicBezTo>
                      <a:pt x="271" y="163"/>
                      <a:pt x="270" y="145"/>
                      <a:pt x="274" y="117"/>
                    </a:cubicBezTo>
                    <a:cubicBezTo>
                      <a:pt x="274" y="117"/>
                      <a:pt x="274" y="116"/>
                      <a:pt x="274" y="116"/>
                    </a:cubicBezTo>
                    <a:cubicBezTo>
                      <a:pt x="273" y="108"/>
                      <a:pt x="276" y="82"/>
                      <a:pt x="276" y="77"/>
                    </a:cubicBezTo>
                    <a:cubicBezTo>
                      <a:pt x="276" y="62"/>
                      <a:pt x="276" y="61"/>
                      <a:pt x="273" y="47"/>
                    </a:cubicBezTo>
                    <a:cubicBezTo>
                      <a:pt x="273" y="47"/>
                      <a:pt x="268" y="34"/>
                      <a:pt x="262" y="30"/>
                    </a:cubicBezTo>
                    <a:cubicBezTo>
                      <a:pt x="248" y="28"/>
                      <a:pt x="248" y="28"/>
                      <a:pt x="248" y="28"/>
                    </a:cubicBezTo>
                    <a:cubicBezTo>
                      <a:pt x="240" y="20"/>
                      <a:pt x="240" y="20"/>
                      <a:pt x="240" y="20"/>
                    </a:cubicBezTo>
                    <a:cubicBezTo>
                      <a:pt x="207" y="0"/>
                      <a:pt x="171" y="14"/>
                      <a:pt x="152" y="22"/>
                    </a:cubicBezTo>
                    <a:cubicBezTo>
                      <a:pt x="124" y="31"/>
                      <a:pt x="107" y="58"/>
                      <a:pt x="119" y="115"/>
                    </a:cubicBezTo>
                    <a:cubicBezTo>
                      <a:pt x="121" y="125"/>
                      <a:pt x="114" y="129"/>
                      <a:pt x="114" y="135"/>
                    </a:cubicBezTo>
                    <a:cubicBezTo>
                      <a:pt x="115" y="147"/>
                      <a:pt x="116" y="175"/>
                      <a:pt x="127" y="182"/>
                    </a:cubicBezTo>
                    <a:cubicBezTo>
                      <a:pt x="128" y="182"/>
                      <a:pt x="136" y="184"/>
                      <a:pt x="135" y="184"/>
                    </a:cubicBezTo>
                    <a:cubicBezTo>
                      <a:pt x="137" y="195"/>
                      <a:pt x="138" y="207"/>
                      <a:pt x="139" y="218"/>
                    </a:cubicBezTo>
                    <a:cubicBezTo>
                      <a:pt x="142" y="226"/>
                      <a:pt x="148" y="227"/>
                      <a:pt x="150" y="237"/>
                    </a:cubicBezTo>
                    <a:cubicBezTo>
                      <a:pt x="142" y="239"/>
                      <a:pt x="142" y="239"/>
                      <a:pt x="142" y="239"/>
                    </a:cubicBezTo>
                    <a:cubicBezTo>
                      <a:pt x="138" y="248"/>
                      <a:pt x="131" y="264"/>
                      <a:pt x="124" y="269"/>
                    </a:cubicBezTo>
                    <a:cubicBezTo>
                      <a:pt x="118" y="270"/>
                      <a:pt x="112" y="272"/>
                      <a:pt x="106" y="274"/>
                    </a:cubicBezTo>
                    <a:cubicBezTo>
                      <a:pt x="85" y="282"/>
                      <a:pt x="71" y="293"/>
                      <a:pt x="50" y="301"/>
                    </a:cubicBezTo>
                    <a:cubicBezTo>
                      <a:pt x="31" y="310"/>
                      <a:pt x="8" y="312"/>
                      <a:pt x="1" y="332"/>
                    </a:cubicBezTo>
                    <a:cubicBezTo>
                      <a:pt x="1" y="346"/>
                      <a:pt x="0" y="378"/>
                      <a:pt x="0" y="396"/>
                    </a:cubicBezTo>
                    <a:cubicBezTo>
                      <a:pt x="200" y="396"/>
                      <a:pt x="200" y="396"/>
                      <a:pt x="200" y="396"/>
                    </a:cubicBezTo>
                    <a:cubicBezTo>
                      <a:pt x="197" y="386"/>
                      <a:pt x="192" y="355"/>
                      <a:pt x="208" y="338"/>
                    </a:cubicBezTo>
                    <a:close/>
                  </a:path>
                </a:pathLst>
              </a:custGeom>
              <a:solidFill>
                <a:srgbClr val="1E4164"/>
              </a:solidFill>
              <a:ln>
                <a:noFill/>
              </a:ln>
              <a:extLst/>
            </p:spPr>
            <p:txBody>
              <a:bodyPr vert="horz" wrap="square" lIns="121888" tIns="60944" rIns="121888" bIns="6094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2399">
                  <a:solidFill>
                    <a:srgbClr val="373737"/>
                  </a:solidFill>
                  <a:latin typeface="Segoe UI"/>
                  <a:cs typeface="Segoe UI" panose="020B0502040204020203" pitchFamily="34" charset="0"/>
                </a:endParaRPr>
              </a:p>
            </p:txBody>
          </p:sp>
          <p:sp>
            <p:nvSpPr>
              <p:cNvPr id="31" name="TextBox 30"/>
              <p:cNvSpPr txBox="1"/>
              <p:nvPr/>
            </p:nvSpPr>
            <p:spPr>
              <a:xfrm>
                <a:off x="3351862" y="4412475"/>
                <a:ext cx="895959" cy="410868"/>
              </a:xfrm>
              <a:prstGeom prst="rect">
                <a:avLst/>
              </a:prstGeom>
              <a:noFill/>
            </p:spPr>
            <p:txBody>
              <a:bodyPr wrap="none" lIns="121888" tIns="60944" rIns="121888" bIns="60944" rtlCol="0">
                <a:spAutoFit/>
              </a:bodyPr>
              <a:lstStyle/>
              <a:p>
                <a:pPr algn="ctr" defTabSz="1216660">
                  <a:lnSpc>
                    <a:spcPct val="90000"/>
                  </a:lnSpc>
                  <a:buClr>
                    <a:srgbClr val="1E4164"/>
                  </a:buClr>
                </a:pPr>
                <a:r>
                  <a:rPr lang="en-US" sz="1866" b="1" kern="0">
                    <a:gradFill>
                      <a:gsLst>
                        <a:gs pos="28333">
                          <a:srgbClr val="13B5EA"/>
                        </a:gs>
                        <a:gs pos="84000">
                          <a:srgbClr val="13B5EA"/>
                        </a:gs>
                      </a:gsLst>
                      <a:lin ang="5400000" scaled="0"/>
                    </a:gradFill>
                    <a:latin typeface="Segoe UI"/>
                    <a:cs typeface="Segoe UI" panose="020B0502040204020203" pitchFamily="34" charset="0"/>
                  </a:rPr>
                  <a:t>4,200+</a:t>
                </a:r>
              </a:p>
              <a:p>
                <a:pPr defTabSz="1216660">
                  <a:lnSpc>
                    <a:spcPct val="90000"/>
                  </a:lnSpc>
                  <a:buClr>
                    <a:srgbClr val="1E4164"/>
                  </a:buClr>
                </a:pPr>
                <a:r>
                  <a:rPr lang="en-US" sz="1200" kern="0">
                    <a:gradFill>
                      <a:gsLst>
                        <a:gs pos="28333">
                          <a:srgbClr val="1E4164"/>
                        </a:gs>
                        <a:gs pos="83000">
                          <a:srgbClr val="1E4164"/>
                        </a:gs>
                      </a:gsLst>
                      <a:lin ang="5400000" scaled="0"/>
                    </a:gradFill>
                    <a:latin typeface="Segoe UI"/>
                    <a:cs typeface="Segoe UI" panose="020B0502040204020203" pitchFamily="34" charset="0"/>
                  </a:rPr>
                  <a:t>Employees</a:t>
                </a:r>
              </a:p>
            </p:txBody>
          </p:sp>
        </p:grpSp>
        <p:grpSp>
          <p:nvGrpSpPr>
            <p:cNvPr id="9" name="Group 8"/>
            <p:cNvGrpSpPr/>
            <p:nvPr/>
          </p:nvGrpSpPr>
          <p:grpSpPr>
            <a:xfrm>
              <a:off x="469901" y="4412482"/>
              <a:ext cx="774009" cy="410868"/>
              <a:chOff x="469901" y="4412482"/>
              <a:chExt cx="774009" cy="410868"/>
            </a:xfrm>
          </p:grpSpPr>
          <p:sp>
            <p:nvSpPr>
              <p:cNvPr id="23" name="TextBox 22"/>
              <p:cNvSpPr txBox="1"/>
              <p:nvPr/>
            </p:nvSpPr>
            <p:spPr>
              <a:xfrm>
                <a:off x="608282" y="4412482"/>
                <a:ext cx="635628" cy="410868"/>
              </a:xfrm>
              <a:prstGeom prst="rect">
                <a:avLst/>
              </a:prstGeom>
              <a:noFill/>
            </p:spPr>
            <p:txBody>
              <a:bodyPr wrap="none" lIns="121888" tIns="60944" rIns="121888" bIns="60944" rtlCol="0" anchor="ctr">
                <a:spAutoFit/>
              </a:bodyPr>
              <a:lstStyle/>
              <a:p>
                <a:pPr defTabSz="1216660">
                  <a:lnSpc>
                    <a:spcPct val="90000"/>
                  </a:lnSpc>
                  <a:spcBef>
                    <a:spcPts val="1600"/>
                  </a:spcBef>
                  <a:buClr>
                    <a:srgbClr val="1E4164"/>
                  </a:buClr>
                </a:pPr>
                <a:r>
                  <a:rPr lang="en-US" sz="1200" kern="0">
                    <a:gradFill>
                      <a:gsLst>
                        <a:gs pos="28333">
                          <a:srgbClr val="1E4164"/>
                        </a:gs>
                        <a:gs pos="83000">
                          <a:srgbClr val="1E4164"/>
                        </a:gs>
                      </a:gsLst>
                      <a:lin ang="5400000" scaled="0"/>
                    </a:gradFill>
                    <a:latin typeface="Segoe UI"/>
                    <a:cs typeface="Segoe UI" panose="020B0502040204020203" pitchFamily="34" charset="0"/>
                  </a:rPr>
                  <a:t>Founded</a:t>
                </a:r>
              </a:p>
              <a:p>
                <a:pPr defTabSz="1216660">
                  <a:lnSpc>
                    <a:spcPct val="90000"/>
                  </a:lnSpc>
                  <a:buClr>
                    <a:srgbClr val="1E4164"/>
                  </a:buClr>
                </a:pPr>
                <a:r>
                  <a:rPr lang="en-US" sz="1866" b="1" kern="0">
                    <a:gradFill>
                      <a:gsLst>
                        <a:gs pos="28333">
                          <a:srgbClr val="13B5EA"/>
                        </a:gs>
                        <a:gs pos="84000">
                          <a:srgbClr val="13B5EA"/>
                        </a:gs>
                      </a:gsLst>
                      <a:lin ang="5400000" scaled="0"/>
                    </a:gradFill>
                    <a:latin typeface="Segoe UI"/>
                    <a:cs typeface="Segoe UI" panose="020B0502040204020203" pitchFamily="34" charset="0"/>
                  </a:rPr>
                  <a:t>1993</a:t>
                </a:r>
              </a:p>
            </p:txBody>
          </p:sp>
          <p:grpSp>
            <p:nvGrpSpPr>
              <p:cNvPr id="8" name="Group 7"/>
              <p:cNvGrpSpPr/>
              <p:nvPr/>
            </p:nvGrpSpPr>
            <p:grpSpPr>
              <a:xfrm>
                <a:off x="469901" y="4478054"/>
                <a:ext cx="138381" cy="255309"/>
                <a:chOff x="469901" y="4471430"/>
                <a:chExt cx="138381" cy="255309"/>
              </a:xfrm>
            </p:grpSpPr>
            <p:sp>
              <p:nvSpPr>
                <p:cNvPr id="25" name="Rectangle 5"/>
                <p:cNvSpPr>
                  <a:spLocks noChangeArrowheads="1"/>
                </p:cNvSpPr>
                <p:nvPr/>
              </p:nvSpPr>
              <p:spPr bwMode="auto">
                <a:xfrm>
                  <a:off x="469901" y="4696653"/>
                  <a:ext cx="56637" cy="30086"/>
                </a:xfrm>
                <a:prstGeom prst="rect">
                  <a:avLst/>
                </a:prstGeom>
                <a:solidFill>
                  <a:srgbClr val="1E416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6660"/>
                  <a:endParaRPr lang="en-US" sz="2399" kern="0">
                    <a:solidFill>
                      <a:srgbClr val="373737"/>
                    </a:solidFill>
                    <a:latin typeface="Segoe UI"/>
                    <a:cs typeface="Segoe UI" panose="020B0502040204020203" pitchFamily="34" charset="0"/>
                  </a:endParaRPr>
                </a:p>
              </p:txBody>
            </p:sp>
            <p:sp>
              <p:nvSpPr>
                <p:cNvPr id="26" name="Rectangle 6"/>
                <p:cNvSpPr>
                  <a:spLocks noChangeArrowheads="1"/>
                </p:cNvSpPr>
                <p:nvPr/>
              </p:nvSpPr>
              <p:spPr bwMode="auto">
                <a:xfrm>
                  <a:off x="551645" y="4696653"/>
                  <a:ext cx="56637" cy="30086"/>
                </a:xfrm>
                <a:prstGeom prst="rect">
                  <a:avLst/>
                </a:prstGeom>
                <a:solidFill>
                  <a:srgbClr val="1E416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6660"/>
                  <a:endParaRPr lang="en-US" sz="2399" kern="0">
                    <a:solidFill>
                      <a:srgbClr val="373737"/>
                    </a:solidFill>
                    <a:latin typeface="Segoe UI"/>
                    <a:cs typeface="Segoe UI" panose="020B0502040204020203" pitchFamily="34" charset="0"/>
                  </a:endParaRPr>
                </a:p>
              </p:txBody>
            </p:sp>
            <p:sp>
              <p:nvSpPr>
                <p:cNvPr id="27" name="Freeform 7"/>
                <p:cNvSpPr>
                  <a:spLocks noEditPoints="1"/>
                </p:cNvSpPr>
                <p:nvPr/>
              </p:nvSpPr>
              <p:spPr bwMode="auto">
                <a:xfrm>
                  <a:off x="469901" y="4503484"/>
                  <a:ext cx="138381" cy="191201"/>
                </a:xfrm>
                <a:custGeom>
                  <a:avLst/>
                  <a:gdLst>
                    <a:gd name="T0" fmla="*/ 474 w 474"/>
                    <a:gd name="T1" fmla="*/ 680 h 680"/>
                    <a:gd name="T2" fmla="*/ 0 w 474"/>
                    <a:gd name="T3" fmla="*/ 0 h 680"/>
                    <a:gd name="T4" fmla="*/ 337 w 474"/>
                    <a:gd name="T5" fmla="*/ 50 h 680"/>
                    <a:gd name="T6" fmla="*/ 424 w 474"/>
                    <a:gd name="T7" fmla="*/ 158 h 680"/>
                    <a:gd name="T8" fmla="*/ 337 w 474"/>
                    <a:gd name="T9" fmla="*/ 50 h 680"/>
                    <a:gd name="T10" fmla="*/ 424 w 474"/>
                    <a:gd name="T11" fmla="*/ 193 h 680"/>
                    <a:gd name="T12" fmla="*/ 337 w 474"/>
                    <a:gd name="T13" fmla="*/ 301 h 680"/>
                    <a:gd name="T14" fmla="*/ 337 w 474"/>
                    <a:gd name="T15" fmla="*/ 344 h 680"/>
                    <a:gd name="T16" fmla="*/ 424 w 474"/>
                    <a:gd name="T17" fmla="*/ 451 h 680"/>
                    <a:gd name="T18" fmla="*/ 337 w 474"/>
                    <a:gd name="T19" fmla="*/ 344 h 680"/>
                    <a:gd name="T20" fmla="*/ 424 w 474"/>
                    <a:gd name="T21" fmla="*/ 501 h 680"/>
                    <a:gd name="T22" fmla="*/ 337 w 474"/>
                    <a:gd name="T23" fmla="*/ 615 h 680"/>
                    <a:gd name="T24" fmla="*/ 194 w 474"/>
                    <a:gd name="T25" fmla="*/ 50 h 680"/>
                    <a:gd name="T26" fmla="*/ 280 w 474"/>
                    <a:gd name="T27" fmla="*/ 158 h 680"/>
                    <a:gd name="T28" fmla="*/ 194 w 474"/>
                    <a:gd name="T29" fmla="*/ 50 h 680"/>
                    <a:gd name="T30" fmla="*/ 280 w 474"/>
                    <a:gd name="T31" fmla="*/ 193 h 680"/>
                    <a:gd name="T32" fmla="*/ 194 w 474"/>
                    <a:gd name="T33" fmla="*/ 301 h 680"/>
                    <a:gd name="T34" fmla="*/ 194 w 474"/>
                    <a:gd name="T35" fmla="*/ 344 h 680"/>
                    <a:gd name="T36" fmla="*/ 280 w 474"/>
                    <a:gd name="T37" fmla="*/ 451 h 680"/>
                    <a:gd name="T38" fmla="*/ 194 w 474"/>
                    <a:gd name="T39" fmla="*/ 344 h 680"/>
                    <a:gd name="T40" fmla="*/ 280 w 474"/>
                    <a:gd name="T41" fmla="*/ 501 h 680"/>
                    <a:gd name="T42" fmla="*/ 194 w 474"/>
                    <a:gd name="T43" fmla="*/ 615 h 680"/>
                    <a:gd name="T44" fmla="*/ 50 w 474"/>
                    <a:gd name="T45" fmla="*/ 50 h 680"/>
                    <a:gd name="T46" fmla="*/ 144 w 474"/>
                    <a:gd name="T47" fmla="*/ 158 h 680"/>
                    <a:gd name="T48" fmla="*/ 50 w 474"/>
                    <a:gd name="T49" fmla="*/ 50 h 680"/>
                    <a:gd name="T50" fmla="*/ 144 w 474"/>
                    <a:gd name="T51" fmla="*/ 193 h 680"/>
                    <a:gd name="T52" fmla="*/ 50 w 474"/>
                    <a:gd name="T53" fmla="*/ 301 h 680"/>
                    <a:gd name="T54" fmla="*/ 50 w 474"/>
                    <a:gd name="T55" fmla="*/ 344 h 680"/>
                    <a:gd name="T56" fmla="*/ 144 w 474"/>
                    <a:gd name="T57" fmla="*/ 451 h 680"/>
                    <a:gd name="T58" fmla="*/ 50 w 474"/>
                    <a:gd name="T59" fmla="*/ 344 h 680"/>
                    <a:gd name="T60" fmla="*/ 144 w 474"/>
                    <a:gd name="T61" fmla="*/ 501 h 680"/>
                    <a:gd name="T62" fmla="*/ 50 w 474"/>
                    <a:gd name="T63" fmla="*/ 615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4" h="680">
                      <a:moveTo>
                        <a:pt x="0" y="680"/>
                      </a:moveTo>
                      <a:lnTo>
                        <a:pt x="474" y="680"/>
                      </a:lnTo>
                      <a:lnTo>
                        <a:pt x="474" y="0"/>
                      </a:lnTo>
                      <a:lnTo>
                        <a:pt x="0" y="0"/>
                      </a:lnTo>
                      <a:lnTo>
                        <a:pt x="0" y="680"/>
                      </a:lnTo>
                      <a:close/>
                      <a:moveTo>
                        <a:pt x="337" y="50"/>
                      </a:moveTo>
                      <a:lnTo>
                        <a:pt x="424" y="50"/>
                      </a:lnTo>
                      <a:lnTo>
                        <a:pt x="424" y="158"/>
                      </a:lnTo>
                      <a:lnTo>
                        <a:pt x="337" y="158"/>
                      </a:lnTo>
                      <a:lnTo>
                        <a:pt x="337" y="50"/>
                      </a:lnTo>
                      <a:close/>
                      <a:moveTo>
                        <a:pt x="337" y="193"/>
                      </a:moveTo>
                      <a:lnTo>
                        <a:pt x="424" y="193"/>
                      </a:lnTo>
                      <a:lnTo>
                        <a:pt x="424" y="301"/>
                      </a:lnTo>
                      <a:lnTo>
                        <a:pt x="337" y="301"/>
                      </a:lnTo>
                      <a:lnTo>
                        <a:pt x="337" y="193"/>
                      </a:lnTo>
                      <a:close/>
                      <a:moveTo>
                        <a:pt x="337" y="344"/>
                      </a:moveTo>
                      <a:lnTo>
                        <a:pt x="424" y="344"/>
                      </a:lnTo>
                      <a:lnTo>
                        <a:pt x="424" y="451"/>
                      </a:lnTo>
                      <a:lnTo>
                        <a:pt x="337" y="451"/>
                      </a:lnTo>
                      <a:lnTo>
                        <a:pt x="337" y="344"/>
                      </a:lnTo>
                      <a:close/>
                      <a:moveTo>
                        <a:pt x="337" y="501"/>
                      </a:moveTo>
                      <a:lnTo>
                        <a:pt x="424" y="501"/>
                      </a:lnTo>
                      <a:lnTo>
                        <a:pt x="424" y="615"/>
                      </a:lnTo>
                      <a:lnTo>
                        <a:pt x="337" y="615"/>
                      </a:lnTo>
                      <a:lnTo>
                        <a:pt x="337" y="501"/>
                      </a:lnTo>
                      <a:close/>
                      <a:moveTo>
                        <a:pt x="194" y="50"/>
                      </a:moveTo>
                      <a:lnTo>
                        <a:pt x="280" y="50"/>
                      </a:lnTo>
                      <a:lnTo>
                        <a:pt x="280" y="158"/>
                      </a:lnTo>
                      <a:lnTo>
                        <a:pt x="194" y="158"/>
                      </a:lnTo>
                      <a:lnTo>
                        <a:pt x="194" y="50"/>
                      </a:lnTo>
                      <a:close/>
                      <a:moveTo>
                        <a:pt x="194" y="193"/>
                      </a:moveTo>
                      <a:lnTo>
                        <a:pt x="280" y="193"/>
                      </a:lnTo>
                      <a:lnTo>
                        <a:pt x="280" y="301"/>
                      </a:lnTo>
                      <a:lnTo>
                        <a:pt x="194" y="301"/>
                      </a:lnTo>
                      <a:lnTo>
                        <a:pt x="194" y="193"/>
                      </a:lnTo>
                      <a:close/>
                      <a:moveTo>
                        <a:pt x="194" y="344"/>
                      </a:moveTo>
                      <a:lnTo>
                        <a:pt x="280" y="344"/>
                      </a:lnTo>
                      <a:lnTo>
                        <a:pt x="280" y="451"/>
                      </a:lnTo>
                      <a:lnTo>
                        <a:pt x="194" y="451"/>
                      </a:lnTo>
                      <a:lnTo>
                        <a:pt x="194" y="344"/>
                      </a:lnTo>
                      <a:close/>
                      <a:moveTo>
                        <a:pt x="194" y="501"/>
                      </a:moveTo>
                      <a:lnTo>
                        <a:pt x="280" y="501"/>
                      </a:lnTo>
                      <a:lnTo>
                        <a:pt x="280" y="615"/>
                      </a:lnTo>
                      <a:lnTo>
                        <a:pt x="194" y="615"/>
                      </a:lnTo>
                      <a:lnTo>
                        <a:pt x="194" y="501"/>
                      </a:lnTo>
                      <a:close/>
                      <a:moveTo>
                        <a:pt x="50" y="50"/>
                      </a:moveTo>
                      <a:lnTo>
                        <a:pt x="144" y="50"/>
                      </a:lnTo>
                      <a:lnTo>
                        <a:pt x="144" y="158"/>
                      </a:lnTo>
                      <a:lnTo>
                        <a:pt x="50" y="158"/>
                      </a:lnTo>
                      <a:lnTo>
                        <a:pt x="50" y="50"/>
                      </a:lnTo>
                      <a:close/>
                      <a:moveTo>
                        <a:pt x="50" y="193"/>
                      </a:moveTo>
                      <a:lnTo>
                        <a:pt x="144" y="193"/>
                      </a:lnTo>
                      <a:lnTo>
                        <a:pt x="144" y="301"/>
                      </a:lnTo>
                      <a:lnTo>
                        <a:pt x="50" y="301"/>
                      </a:lnTo>
                      <a:lnTo>
                        <a:pt x="50" y="193"/>
                      </a:lnTo>
                      <a:close/>
                      <a:moveTo>
                        <a:pt x="50" y="344"/>
                      </a:moveTo>
                      <a:lnTo>
                        <a:pt x="144" y="344"/>
                      </a:lnTo>
                      <a:lnTo>
                        <a:pt x="144" y="451"/>
                      </a:lnTo>
                      <a:lnTo>
                        <a:pt x="50" y="451"/>
                      </a:lnTo>
                      <a:lnTo>
                        <a:pt x="50" y="344"/>
                      </a:lnTo>
                      <a:close/>
                      <a:moveTo>
                        <a:pt x="50" y="501"/>
                      </a:moveTo>
                      <a:lnTo>
                        <a:pt x="144" y="501"/>
                      </a:lnTo>
                      <a:lnTo>
                        <a:pt x="144" y="615"/>
                      </a:lnTo>
                      <a:lnTo>
                        <a:pt x="50" y="615"/>
                      </a:lnTo>
                      <a:lnTo>
                        <a:pt x="50" y="501"/>
                      </a:ln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6660"/>
                  <a:endParaRPr lang="en-US" sz="2399" kern="0">
                    <a:solidFill>
                      <a:srgbClr val="373737"/>
                    </a:solidFill>
                    <a:latin typeface="Segoe UI"/>
                    <a:cs typeface="Segoe UI" panose="020B0502040204020203" pitchFamily="34" charset="0"/>
                  </a:endParaRPr>
                </a:p>
              </p:txBody>
            </p:sp>
            <p:sp>
              <p:nvSpPr>
                <p:cNvPr id="28" name="Freeform 8"/>
                <p:cNvSpPr>
                  <a:spLocks/>
                </p:cNvSpPr>
                <p:nvPr/>
              </p:nvSpPr>
              <p:spPr bwMode="auto">
                <a:xfrm>
                  <a:off x="469901" y="4471430"/>
                  <a:ext cx="138381" cy="30086"/>
                </a:xfrm>
                <a:custGeom>
                  <a:avLst/>
                  <a:gdLst>
                    <a:gd name="T0" fmla="*/ 381 w 474"/>
                    <a:gd name="T1" fmla="*/ 43 h 107"/>
                    <a:gd name="T2" fmla="*/ 381 w 474"/>
                    <a:gd name="T3" fmla="*/ 0 h 107"/>
                    <a:gd name="T4" fmla="*/ 93 w 474"/>
                    <a:gd name="T5" fmla="*/ 0 h 107"/>
                    <a:gd name="T6" fmla="*/ 93 w 474"/>
                    <a:gd name="T7" fmla="*/ 43 h 107"/>
                    <a:gd name="T8" fmla="*/ 0 w 474"/>
                    <a:gd name="T9" fmla="*/ 43 h 107"/>
                    <a:gd name="T10" fmla="*/ 0 w 474"/>
                    <a:gd name="T11" fmla="*/ 107 h 107"/>
                    <a:gd name="T12" fmla="*/ 474 w 474"/>
                    <a:gd name="T13" fmla="*/ 107 h 107"/>
                    <a:gd name="T14" fmla="*/ 474 w 474"/>
                    <a:gd name="T15" fmla="*/ 43 h 107"/>
                    <a:gd name="T16" fmla="*/ 381 w 474"/>
                    <a:gd name="T17"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07">
                      <a:moveTo>
                        <a:pt x="381" y="43"/>
                      </a:moveTo>
                      <a:lnTo>
                        <a:pt x="381" y="0"/>
                      </a:lnTo>
                      <a:lnTo>
                        <a:pt x="93" y="0"/>
                      </a:lnTo>
                      <a:lnTo>
                        <a:pt x="93" y="43"/>
                      </a:lnTo>
                      <a:lnTo>
                        <a:pt x="0" y="43"/>
                      </a:lnTo>
                      <a:lnTo>
                        <a:pt x="0" y="107"/>
                      </a:lnTo>
                      <a:lnTo>
                        <a:pt x="474" y="107"/>
                      </a:lnTo>
                      <a:lnTo>
                        <a:pt x="474" y="43"/>
                      </a:lnTo>
                      <a:lnTo>
                        <a:pt x="381" y="43"/>
                      </a:ln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6660"/>
                  <a:endParaRPr lang="en-US" sz="2399" kern="0">
                    <a:solidFill>
                      <a:srgbClr val="373737"/>
                    </a:solidFill>
                    <a:latin typeface="Segoe UI"/>
                    <a:cs typeface="Segoe UI" panose="020B0502040204020203" pitchFamily="34" charset="0"/>
                  </a:endParaRPr>
                </a:p>
              </p:txBody>
            </p:sp>
          </p:grpSp>
        </p:grpSp>
        <p:grpSp>
          <p:nvGrpSpPr>
            <p:cNvPr id="10" name="Group 9"/>
            <p:cNvGrpSpPr/>
            <p:nvPr/>
          </p:nvGrpSpPr>
          <p:grpSpPr>
            <a:xfrm>
              <a:off x="1438162" y="4412475"/>
              <a:ext cx="1270942" cy="410868"/>
              <a:chOff x="1607481" y="4412475"/>
              <a:chExt cx="1270942" cy="410868"/>
            </a:xfrm>
          </p:grpSpPr>
          <p:sp>
            <p:nvSpPr>
              <p:cNvPr id="64" name="Freeform 9"/>
              <p:cNvSpPr>
                <a:spLocks noEditPoints="1"/>
              </p:cNvSpPr>
              <p:nvPr/>
            </p:nvSpPr>
            <p:spPr bwMode="auto">
              <a:xfrm>
                <a:off x="1607481" y="4454324"/>
                <a:ext cx="105879" cy="302769"/>
              </a:xfrm>
              <a:custGeom>
                <a:avLst/>
                <a:gdLst>
                  <a:gd name="T0" fmla="*/ 26 w 32"/>
                  <a:gd name="T1" fmla="*/ 117 h 129"/>
                  <a:gd name="T2" fmla="*/ 27 w 32"/>
                  <a:gd name="T3" fmla="*/ 114 h 129"/>
                  <a:gd name="T4" fmla="*/ 27 w 32"/>
                  <a:gd name="T5" fmla="*/ 113 h 129"/>
                  <a:gd name="T6" fmla="*/ 20 w 32"/>
                  <a:gd name="T7" fmla="*/ 63 h 129"/>
                  <a:gd name="T8" fmla="*/ 23 w 32"/>
                  <a:gd name="T9" fmla="*/ 24 h 129"/>
                  <a:gd name="T10" fmla="*/ 28 w 32"/>
                  <a:gd name="T11" fmla="*/ 21 h 129"/>
                  <a:gd name="T12" fmla="*/ 32 w 32"/>
                  <a:gd name="T13" fmla="*/ 18 h 129"/>
                  <a:gd name="T14" fmla="*/ 29 w 32"/>
                  <a:gd name="T15" fmla="*/ 16 h 129"/>
                  <a:gd name="T16" fmla="*/ 20 w 32"/>
                  <a:gd name="T17" fmla="*/ 11 h 129"/>
                  <a:gd name="T18" fmla="*/ 20 w 32"/>
                  <a:gd name="T19" fmla="*/ 10 h 129"/>
                  <a:gd name="T20" fmla="*/ 19 w 32"/>
                  <a:gd name="T21" fmla="*/ 9 h 129"/>
                  <a:gd name="T22" fmla="*/ 17 w 32"/>
                  <a:gd name="T23" fmla="*/ 7 h 129"/>
                  <a:gd name="T24" fmla="*/ 17 w 32"/>
                  <a:gd name="T25" fmla="*/ 7 h 129"/>
                  <a:gd name="T26" fmla="*/ 16 w 32"/>
                  <a:gd name="T27" fmla="*/ 7 h 129"/>
                  <a:gd name="T28" fmla="*/ 16 w 32"/>
                  <a:gd name="T29" fmla="*/ 0 h 129"/>
                  <a:gd name="T30" fmla="*/ 16 w 32"/>
                  <a:gd name="T31" fmla="*/ 7 h 129"/>
                  <a:gd name="T32" fmla="*/ 14 w 32"/>
                  <a:gd name="T33" fmla="*/ 8 h 129"/>
                  <a:gd name="T34" fmla="*/ 13 w 32"/>
                  <a:gd name="T35" fmla="*/ 9 h 129"/>
                  <a:gd name="T36" fmla="*/ 12 w 32"/>
                  <a:gd name="T37" fmla="*/ 10 h 129"/>
                  <a:gd name="T38" fmla="*/ 12 w 32"/>
                  <a:gd name="T39" fmla="*/ 12 h 129"/>
                  <a:gd name="T40" fmla="*/ 3 w 32"/>
                  <a:gd name="T41" fmla="*/ 17 h 129"/>
                  <a:gd name="T42" fmla="*/ 5 w 32"/>
                  <a:gd name="T43" fmla="*/ 20 h 129"/>
                  <a:gd name="T44" fmla="*/ 4 w 32"/>
                  <a:gd name="T45" fmla="*/ 22 h 129"/>
                  <a:gd name="T46" fmla="*/ 12 w 32"/>
                  <a:gd name="T47" fmla="*/ 47 h 129"/>
                  <a:gd name="T48" fmla="*/ 6 w 32"/>
                  <a:gd name="T49" fmla="*/ 112 h 129"/>
                  <a:gd name="T50" fmla="*/ 5 w 32"/>
                  <a:gd name="T51" fmla="*/ 114 h 129"/>
                  <a:gd name="T52" fmla="*/ 4 w 32"/>
                  <a:gd name="T53" fmla="*/ 116 h 129"/>
                  <a:gd name="T54" fmla="*/ 3 w 32"/>
                  <a:gd name="T55" fmla="*/ 129 h 129"/>
                  <a:gd name="T56" fmla="*/ 8 w 32"/>
                  <a:gd name="T57" fmla="*/ 118 h 129"/>
                  <a:gd name="T58" fmla="*/ 21 w 32"/>
                  <a:gd name="T59" fmla="*/ 129 h 129"/>
                  <a:gd name="T60" fmla="*/ 14 w 32"/>
                  <a:gd name="T61" fmla="*/ 48 h 129"/>
                  <a:gd name="T62" fmla="*/ 14 w 32"/>
                  <a:gd name="T63" fmla="*/ 24 h 129"/>
                  <a:gd name="T64" fmla="*/ 15 w 32"/>
                  <a:gd name="T65" fmla="*/ 60 h 129"/>
                  <a:gd name="T66" fmla="*/ 11 w 32"/>
                  <a:gd name="T67" fmla="*/ 92 h 129"/>
                  <a:gd name="T68" fmla="*/ 9 w 32"/>
                  <a:gd name="T69" fmla="*/ 111 h 129"/>
                  <a:gd name="T70" fmla="*/ 19 w 32"/>
                  <a:gd name="T71" fmla="*/ 93 h 129"/>
                  <a:gd name="T72" fmla="*/ 9 w 32"/>
                  <a:gd name="T73" fmla="*/ 111 h 129"/>
                  <a:gd name="T74" fmla="*/ 19 w 32"/>
                  <a:gd name="T75" fmla="*/ 24 h 129"/>
                  <a:gd name="T76" fmla="*/ 19 w 32"/>
                  <a:gd name="T77" fmla="*/ 4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129">
                    <a:moveTo>
                      <a:pt x="28" y="129"/>
                    </a:moveTo>
                    <a:cubicBezTo>
                      <a:pt x="26" y="117"/>
                      <a:pt x="26" y="117"/>
                      <a:pt x="26" y="117"/>
                    </a:cubicBezTo>
                    <a:cubicBezTo>
                      <a:pt x="27" y="116"/>
                      <a:pt x="27" y="116"/>
                      <a:pt x="27" y="116"/>
                    </a:cubicBezTo>
                    <a:cubicBezTo>
                      <a:pt x="27" y="114"/>
                      <a:pt x="27" y="114"/>
                      <a:pt x="27" y="114"/>
                    </a:cubicBezTo>
                    <a:cubicBezTo>
                      <a:pt x="27" y="114"/>
                      <a:pt x="27" y="114"/>
                      <a:pt x="27" y="114"/>
                    </a:cubicBezTo>
                    <a:cubicBezTo>
                      <a:pt x="27" y="113"/>
                      <a:pt x="27" y="113"/>
                      <a:pt x="27" y="113"/>
                    </a:cubicBezTo>
                    <a:cubicBezTo>
                      <a:pt x="25" y="112"/>
                      <a:pt x="25" y="112"/>
                      <a:pt x="25" y="112"/>
                    </a:cubicBezTo>
                    <a:cubicBezTo>
                      <a:pt x="20" y="63"/>
                      <a:pt x="20" y="63"/>
                      <a:pt x="20" y="63"/>
                    </a:cubicBezTo>
                    <a:cubicBezTo>
                      <a:pt x="20" y="47"/>
                      <a:pt x="20" y="47"/>
                      <a:pt x="20" y="47"/>
                    </a:cubicBezTo>
                    <a:cubicBezTo>
                      <a:pt x="23" y="24"/>
                      <a:pt x="23" y="24"/>
                      <a:pt x="23" y="24"/>
                    </a:cubicBezTo>
                    <a:cubicBezTo>
                      <a:pt x="23" y="24"/>
                      <a:pt x="28" y="23"/>
                      <a:pt x="29" y="22"/>
                    </a:cubicBezTo>
                    <a:cubicBezTo>
                      <a:pt x="29" y="22"/>
                      <a:pt x="28" y="21"/>
                      <a:pt x="28" y="21"/>
                    </a:cubicBezTo>
                    <a:cubicBezTo>
                      <a:pt x="28" y="20"/>
                      <a:pt x="28" y="20"/>
                      <a:pt x="28" y="20"/>
                    </a:cubicBezTo>
                    <a:cubicBezTo>
                      <a:pt x="28" y="20"/>
                      <a:pt x="32" y="20"/>
                      <a:pt x="32" y="18"/>
                    </a:cubicBezTo>
                    <a:cubicBezTo>
                      <a:pt x="32" y="18"/>
                      <a:pt x="30" y="17"/>
                      <a:pt x="29" y="17"/>
                    </a:cubicBezTo>
                    <a:cubicBezTo>
                      <a:pt x="29" y="16"/>
                      <a:pt x="29" y="16"/>
                      <a:pt x="29" y="16"/>
                    </a:cubicBezTo>
                    <a:cubicBezTo>
                      <a:pt x="29" y="16"/>
                      <a:pt x="24" y="14"/>
                      <a:pt x="20" y="12"/>
                    </a:cubicBezTo>
                    <a:cubicBezTo>
                      <a:pt x="20" y="12"/>
                      <a:pt x="20" y="12"/>
                      <a:pt x="20" y="11"/>
                    </a:cubicBezTo>
                    <a:cubicBezTo>
                      <a:pt x="21" y="10"/>
                      <a:pt x="22" y="10"/>
                      <a:pt x="21" y="10"/>
                    </a:cubicBezTo>
                    <a:cubicBezTo>
                      <a:pt x="20" y="10"/>
                      <a:pt x="20" y="10"/>
                      <a:pt x="20" y="10"/>
                    </a:cubicBezTo>
                    <a:cubicBezTo>
                      <a:pt x="20" y="9"/>
                      <a:pt x="20" y="9"/>
                      <a:pt x="20" y="9"/>
                    </a:cubicBezTo>
                    <a:cubicBezTo>
                      <a:pt x="19" y="9"/>
                      <a:pt x="19" y="9"/>
                      <a:pt x="19" y="9"/>
                    </a:cubicBezTo>
                    <a:cubicBezTo>
                      <a:pt x="19" y="8"/>
                      <a:pt x="19" y="8"/>
                      <a:pt x="19" y="8"/>
                    </a:cubicBezTo>
                    <a:cubicBezTo>
                      <a:pt x="19" y="8"/>
                      <a:pt x="18" y="7"/>
                      <a:pt x="17" y="7"/>
                    </a:cubicBezTo>
                    <a:cubicBezTo>
                      <a:pt x="17" y="7"/>
                      <a:pt x="17" y="7"/>
                      <a:pt x="17" y="7"/>
                    </a:cubicBezTo>
                    <a:cubicBezTo>
                      <a:pt x="17" y="7"/>
                      <a:pt x="17" y="7"/>
                      <a:pt x="17" y="7"/>
                    </a:cubicBezTo>
                    <a:cubicBezTo>
                      <a:pt x="16" y="7"/>
                      <a:pt x="16" y="7"/>
                      <a:pt x="16" y="7"/>
                    </a:cubicBezTo>
                    <a:cubicBezTo>
                      <a:pt x="16" y="7"/>
                      <a:pt x="16" y="7"/>
                      <a:pt x="16" y="7"/>
                    </a:cubicBezTo>
                    <a:cubicBezTo>
                      <a:pt x="16" y="7"/>
                      <a:pt x="16" y="7"/>
                      <a:pt x="16" y="7"/>
                    </a:cubicBezTo>
                    <a:cubicBezTo>
                      <a:pt x="16" y="0"/>
                      <a:pt x="16" y="0"/>
                      <a:pt x="16" y="0"/>
                    </a:cubicBezTo>
                    <a:cubicBezTo>
                      <a:pt x="16" y="0"/>
                      <a:pt x="16" y="0"/>
                      <a:pt x="16" y="0"/>
                    </a:cubicBezTo>
                    <a:cubicBezTo>
                      <a:pt x="16" y="7"/>
                      <a:pt x="16" y="7"/>
                      <a:pt x="16" y="7"/>
                    </a:cubicBezTo>
                    <a:cubicBezTo>
                      <a:pt x="16" y="7"/>
                      <a:pt x="16" y="7"/>
                      <a:pt x="16" y="7"/>
                    </a:cubicBezTo>
                    <a:cubicBezTo>
                      <a:pt x="15" y="7"/>
                      <a:pt x="14" y="8"/>
                      <a:pt x="14" y="8"/>
                    </a:cubicBezTo>
                    <a:cubicBezTo>
                      <a:pt x="14" y="9"/>
                      <a:pt x="14" y="9"/>
                      <a:pt x="14" y="9"/>
                    </a:cubicBezTo>
                    <a:cubicBezTo>
                      <a:pt x="13" y="9"/>
                      <a:pt x="13" y="9"/>
                      <a:pt x="13" y="9"/>
                    </a:cubicBezTo>
                    <a:cubicBezTo>
                      <a:pt x="13" y="10"/>
                      <a:pt x="13" y="10"/>
                      <a:pt x="13" y="10"/>
                    </a:cubicBezTo>
                    <a:cubicBezTo>
                      <a:pt x="13" y="10"/>
                      <a:pt x="12" y="10"/>
                      <a:pt x="12" y="10"/>
                    </a:cubicBezTo>
                    <a:cubicBezTo>
                      <a:pt x="11" y="10"/>
                      <a:pt x="12" y="10"/>
                      <a:pt x="12" y="11"/>
                    </a:cubicBezTo>
                    <a:cubicBezTo>
                      <a:pt x="13" y="12"/>
                      <a:pt x="12" y="12"/>
                      <a:pt x="12" y="12"/>
                    </a:cubicBezTo>
                    <a:cubicBezTo>
                      <a:pt x="8" y="14"/>
                      <a:pt x="3" y="16"/>
                      <a:pt x="3" y="16"/>
                    </a:cubicBezTo>
                    <a:cubicBezTo>
                      <a:pt x="3" y="17"/>
                      <a:pt x="3" y="17"/>
                      <a:pt x="3" y="17"/>
                    </a:cubicBezTo>
                    <a:cubicBezTo>
                      <a:pt x="3" y="17"/>
                      <a:pt x="0" y="18"/>
                      <a:pt x="0" y="18"/>
                    </a:cubicBezTo>
                    <a:cubicBezTo>
                      <a:pt x="0" y="20"/>
                      <a:pt x="5" y="20"/>
                      <a:pt x="5" y="20"/>
                    </a:cubicBezTo>
                    <a:cubicBezTo>
                      <a:pt x="5" y="21"/>
                      <a:pt x="5" y="21"/>
                      <a:pt x="5" y="21"/>
                    </a:cubicBezTo>
                    <a:cubicBezTo>
                      <a:pt x="4" y="21"/>
                      <a:pt x="4" y="22"/>
                      <a:pt x="4" y="22"/>
                    </a:cubicBezTo>
                    <a:cubicBezTo>
                      <a:pt x="5" y="23"/>
                      <a:pt x="9" y="24"/>
                      <a:pt x="9" y="24"/>
                    </a:cubicBezTo>
                    <a:cubicBezTo>
                      <a:pt x="12" y="47"/>
                      <a:pt x="12" y="47"/>
                      <a:pt x="12" y="47"/>
                    </a:cubicBezTo>
                    <a:cubicBezTo>
                      <a:pt x="12" y="63"/>
                      <a:pt x="12" y="63"/>
                      <a:pt x="12" y="63"/>
                    </a:cubicBezTo>
                    <a:cubicBezTo>
                      <a:pt x="6" y="112"/>
                      <a:pt x="6" y="112"/>
                      <a:pt x="6" y="112"/>
                    </a:cubicBezTo>
                    <a:cubicBezTo>
                      <a:pt x="4" y="113"/>
                      <a:pt x="4" y="113"/>
                      <a:pt x="4" y="113"/>
                    </a:cubicBezTo>
                    <a:cubicBezTo>
                      <a:pt x="5" y="114"/>
                      <a:pt x="5" y="114"/>
                      <a:pt x="5" y="114"/>
                    </a:cubicBezTo>
                    <a:cubicBezTo>
                      <a:pt x="5" y="114"/>
                      <a:pt x="5" y="114"/>
                      <a:pt x="5" y="114"/>
                    </a:cubicBezTo>
                    <a:cubicBezTo>
                      <a:pt x="4" y="116"/>
                      <a:pt x="4" y="116"/>
                      <a:pt x="4" y="116"/>
                    </a:cubicBezTo>
                    <a:cubicBezTo>
                      <a:pt x="5" y="117"/>
                      <a:pt x="5" y="117"/>
                      <a:pt x="5" y="117"/>
                    </a:cubicBezTo>
                    <a:cubicBezTo>
                      <a:pt x="3" y="129"/>
                      <a:pt x="3" y="129"/>
                      <a:pt x="3" y="129"/>
                    </a:cubicBezTo>
                    <a:cubicBezTo>
                      <a:pt x="6" y="129"/>
                      <a:pt x="6" y="129"/>
                      <a:pt x="6" y="129"/>
                    </a:cubicBezTo>
                    <a:cubicBezTo>
                      <a:pt x="8" y="118"/>
                      <a:pt x="8" y="118"/>
                      <a:pt x="8" y="118"/>
                    </a:cubicBezTo>
                    <a:cubicBezTo>
                      <a:pt x="20" y="118"/>
                      <a:pt x="20" y="118"/>
                      <a:pt x="20" y="118"/>
                    </a:cubicBezTo>
                    <a:cubicBezTo>
                      <a:pt x="21" y="129"/>
                      <a:pt x="21" y="129"/>
                      <a:pt x="21" y="129"/>
                    </a:cubicBezTo>
                    <a:moveTo>
                      <a:pt x="14" y="24"/>
                    </a:moveTo>
                    <a:cubicBezTo>
                      <a:pt x="14" y="48"/>
                      <a:pt x="14" y="48"/>
                      <a:pt x="14" y="48"/>
                    </a:cubicBezTo>
                    <a:cubicBezTo>
                      <a:pt x="14" y="48"/>
                      <a:pt x="12" y="25"/>
                      <a:pt x="12" y="24"/>
                    </a:cubicBezTo>
                    <a:cubicBezTo>
                      <a:pt x="12" y="24"/>
                      <a:pt x="13" y="24"/>
                      <a:pt x="14" y="24"/>
                    </a:cubicBezTo>
                    <a:close/>
                    <a:moveTo>
                      <a:pt x="11" y="91"/>
                    </a:moveTo>
                    <a:cubicBezTo>
                      <a:pt x="15" y="60"/>
                      <a:pt x="15" y="60"/>
                      <a:pt x="15" y="60"/>
                    </a:cubicBezTo>
                    <a:cubicBezTo>
                      <a:pt x="19" y="92"/>
                      <a:pt x="19" y="92"/>
                      <a:pt x="19" y="92"/>
                    </a:cubicBezTo>
                    <a:cubicBezTo>
                      <a:pt x="11" y="92"/>
                      <a:pt x="11" y="92"/>
                      <a:pt x="11" y="92"/>
                    </a:cubicBezTo>
                    <a:lnTo>
                      <a:pt x="11" y="91"/>
                    </a:lnTo>
                    <a:close/>
                    <a:moveTo>
                      <a:pt x="9" y="111"/>
                    </a:moveTo>
                    <a:cubicBezTo>
                      <a:pt x="10" y="93"/>
                      <a:pt x="10" y="93"/>
                      <a:pt x="10" y="93"/>
                    </a:cubicBezTo>
                    <a:cubicBezTo>
                      <a:pt x="19" y="93"/>
                      <a:pt x="19" y="93"/>
                      <a:pt x="19" y="93"/>
                    </a:cubicBezTo>
                    <a:cubicBezTo>
                      <a:pt x="20" y="111"/>
                      <a:pt x="20" y="111"/>
                      <a:pt x="20" y="111"/>
                    </a:cubicBezTo>
                    <a:lnTo>
                      <a:pt x="9" y="111"/>
                    </a:lnTo>
                    <a:close/>
                    <a:moveTo>
                      <a:pt x="19" y="42"/>
                    </a:moveTo>
                    <a:cubicBezTo>
                      <a:pt x="18" y="42"/>
                      <a:pt x="18" y="25"/>
                      <a:pt x="19" y="24"/>
                    </a:cubicBezTo>
                    <a:cubicBezTo>
                      <a:pt x="19" y="24"/>
                      <a:pt x="21" y="25"/>
                      <a:pt x="22" y="24"/>
                    </a:cubicBezTo>
                    <a:cubicBezTo>
                      <a:pt x="22" y="24"/>
                      <a:pt x="21" y="42"/>
                      <a:pt x="19" y="42"/>
                    </a:cubicBezTo>
                    <a:close/>
                  </a:path>
                </a:pathLst>
              </a:custGeom>
              <a:solidFill>
                <a:schemeClr val="accent1"/>
              </a:solidFill>
              <a:ln>
                <a:noFill/>
              </a:ln>
            </p:spPr>
            <p:txBody>
              <a:bodyPr vert="horz" wrap="square" lIns="121888" tIns="60944" rIns="121888" bIns="60944" numCol="1" anchor="t" anchorCtr="0" compatLnSpc="1">
                <a:prstTxWarp prst="textNoShape">
                  <a:avLst/>
                </a:prstTxWarp>
              </a:bodyPr>
              <a:lstStyle/>
              <a:p>
                <a:pPr defTabSz="1216660"/>
                <a:endParaRPr lang="en-US" sz="2399" kern="0">
                  <a:solidFill>
                    <a:srgbClr val="373737"/>
                  </a:solidFill>
                  <a:latin typeface="Segoe UI"/>
                  <a:cs typeface="Segoe UI" panose="020B0502040204020203" pitchFamily="34" charset="0"/>
                </a:endParaRPr>
              </a:p>
            </p:txBody>
          </p:sp>
          <p:sp>
            <p:nvSpPr>
              <p:cNvPr id="68" name="TextBox 67"/>
              <p:cNvSpPr txBox="1"/>
              <p:nvPr/>
            </p:nvSpPr>
            <p:spPr>
              <a:xfrm>
                <a:off x="1707654" y="4412475"/>
                <a:ext cx="1170769" cy="410868"/>
              </a:xfrm>
              <a:prstGeom prst="rect">
                <a:avLst/>
              </a:prstGeom>
              <a:noFill/>
            </p:spPr>
            <p:txBody>
              <a:bodyPr wrap="none" lIns="121888" tIns="60944" rIns="121888" bIns="60944" rtlCol="0">
                <a:spAutoFit/>
              </a:bodyPr>
              <a:lstStyle/>
              <a:p>
                <a:pPr defTabSz="1216660">
                  <a:lnSpc>
                    <a:spcPct val="90000"/>
                  </a:lnSpc>
                  <a:buClr>
                    <a:srgbClr val="1E4164"/>
                  </a:buClr>
                </a:pPr>
                <a:r>
                  <a:rPr lang="en-US" sz="1200" kern="0">
                    <a:gradFill>
                      <a:gsLst>
                        <a:gs pos="28333">
                          <a:srgbClr val="1E4164"/>
                        </a:gs>
                        <a:gs pos="83000">
                          <a:srgbClr val="1E4164"/>
                        </a:gs>
                      </a:gsLst>
                      <a:lin ang="5400000" scaled="0"/>
                    </a:gradFill>
                    <a:latin typeface="Segoe UI"/>
                    <a:cs typeface="Segoe UI" panose="020B0502040204020203" pitchFamily="34" charset="0"/>
                  </a:rPr>
                  <a:t>Headquarters</a:t>
                </a:r>
              </a:p>
              <a:p>
                <a:pPr defTabSz="1216660">
                  <a:lnSpc>
                    <a:spcPct val="90000"/>
                  </a:lnSpc>
                  <a:buClr>
                    <a:srgbClr val="1E4164"/>
                  </a:buClr>
                </a:pPr>
                <a:r>
                  <a:rPr lang="en-US" sz="1866" b="1" kern="0">
                    <a:gradFill>
                      <a:gsLst>
                        <a:gs pos="28333">
                          <a:srgbClr val="13B5EA"/>
                        </a:gs>
                        <a:gs pos="84000">
                          <a:srgbClr val="13B5EA"/>
                        </a:gs>
                      </a:gsLst>
                      <a:lin ang="5400000" scaled="0"/>
                    </a:gradFill>
                    <a:latin typeface="Segoe UI"/>
                    <a:cs typeface="Segoe UI" panose="020B0502040204020203" pitchFamily="34" charset="0"/>
                  </a:rPr>
                  <a:t>Seattle, WA</a:t>
                </a:r>
              </a:p>
            </p:txBody>
          </p:sp>
        </p:grpSp>
        <p:grpSp>
          <p:nvGrpSpPr>
            <p:cNvPr id="18" name="Group 17"/>
            <p:cNvGrpSpPr/>
            <p:nvPr/>
          </p:nvGrpSpPr>
          <p:grpSpPr>
            <a:xfrm>
              <a:off x="6359246" y="4412475"/>
              <a:ext cx="1176571" cy="410868"/>
              <a:chOff x="6358035" y="4412475"/>
              <a:chExt cx="1176571" cy="410868"/>
            </a:xfrm>
          </p:grpSpPr>
          <p:grpSp>
            <p:nvGrpSpPr>
              <p:cNvPr id="5" name="Group 4"/>
              <p:cNvGrpSpPr/>
              <p:nvPr/>
            </p:nvGrpSpPr>
            <p:grpSpPr>
              <a:xfrm>
                <a:off x="6358035" y="4470087"/>
                <a:ext cx="347378" cy="271242"/>
                <a:chOff x="6358035" y="4465047"/>
                <a:chExt cx="347378" cy="271242"/>
              </a:xfrm>
            </p:grpSpPr>
            <p:sp>
              <p:nvSpPr>
                <p:cNvPr id="96" name="Freeform 95"/>
                <p:cNvSpPr>
                  <a:spLocks/>
                </p:cNvSpPr>
                <p:nvPr/>
              </p:nvSpPr>
              <p:spPr bwMode="auto">
                <a:xfrm>
                  <a:off x="6464593" y="4503759"/>
                  <a:ext cx="240820" cy="148183"/>
                </a:xfrm>
                <a:custGeom>
                  <a:avLst/>
                  <a:gdLst>
                    <a:gd name="T0" fmla="*/ 301 w 382"/>
                    <a:gd name="T1" fmla="*/ 47 h 244"/>
                    <a:gd name="T2" fmla="*/ 251 w 382"/>
                    <a:gd name="T3" fmla="*/ 22 h 244"/>
                    <a:gd name="T4" fmla="*/ 218 w 382"/>
                    <a:gd name="T5" fmla="*/ 0 h 244"/>
                    <a:gd name="T6" fmla="*/ 80 w 382"/>
                    <a:gd name="T7" fmla="*/ 0 h 244"/>
                    <a:gd name="T8" fmla="*/ 0 w 382"/>
                    <a:gd name="T9" fmla="*/ 70 h 244"/>
                    <a:gd name="T10" fmla="*/ 29 w 382"/>
                    <a:gd name="T11" fmla="*/ 79 h 244"/>
                    <a:gd name="T12" fmla="*/ 60 w 382"/>
                    <a:gd name="T13" fmla="*/ 69 h 244"/>
                    <a:gd name="T14" fmla="*/ 124 w 382"/>
                    <a:gd name="T15" fmla="*/ 43 h 244"/>
                    <a:gd name="T16" fmla="*/ 196 w 382"/>
                    <a:gd name="T17" fmla="*/ 79 h 244"/>
                    <a:gd name="T18" fmla="*/ 302 w 382"/>
                    <a:gd name="T19" fmla="*/ 179 h 244"/>
                    <a:gd name="T20" fmla="*/ 305 w 382"/>
                    <a:gd name="T21" fmla="*/ 182 h 244"/>
                    <a:gd name="T22" fmla="*/ 305 w 382"/>
                    <a:gd name="T23" fmla="*/ 244 h 244"/>
                    <a:gd name="T24" fmla="*/ 382 w 382"/>
                    <a:gd name="T25" fmla="*/ 244 h 244"/>
                    <a:gd name="T26" fmla="*/ 382 w 382"/>
                    <a:gd name="T27" fmla="*/ 47 h 244"/>
                    <a:gd name="T28" fmla="*/ 301 w 382"/>
                    <a:gd name="T29" fmla="*/ 4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244">
                      <a:moveTo>
                        <a:pt x="301" y="47"/>
                      </a:moveTo>
                      <a:cubicBezTo>
                        <a:pt x="300" y="47"/>
                        <a:pt x="274" y="45"/>
                        <a:pt x="251" y="22"/>
                      </a:cubicBezTo>
                      <a:cubicBezTo>
                        <a:pt x="229" y="1"/>
                        <a:pt x="219" y="0"/>
                        <a:pt x="218" y="0"/>
                      </a:cubicBezTo>
                      <a:cubicBezTo>
                        <a:pt x="80" y="0"/>
                        <a:pt x="80" y="0"/>
                        <a:pt x="80" y="0"/>
                      </a:cubicBezTo>
                      <a:cubicBezTo>
                        <a:pt x="0" y="70"/>
                        <a:pt x="0" y="70"/>
                        <a:pt x="0" y="70"/>
                      </a:cubicBezTo>
                      <a:cubicBezTo>
                        <a:pt x="7" y="74"/>
                        <a:pt x="17" y="79"/>
                        <a:pt x="29" y="79"/>
                      </a:cubicBezTo>
                      <a:cubicBezTo>
                        <a:pt x="40" y="79"/>
                        <a:pt x="50" y="75"/>
                        <a:pt x="60" y="69"/>
                      </a:cubicBezTo>
                      <a:cubicBezTo>
                        <a:pt x="84" y="52"/>
                        <a:pt x="104" y="43"/>
                        <a:pt x="124" y="43"/>
                      </a:cubicBezTo>
                      <a:cubicBezTo>
                        <a:pt x="146" y="43"/>
                        <a:pt x="168" y="53"/>
                        <a:pt x="196" y="79"/>
                      </a:cubicBezTo>
                      <a:cubicBezTo>
                        <a:pt x="246" y="124"/>
                        <a:pt x="301" y="178"/>
                        <a:pt x="302" y="179"/>
                      </a:cubicBezTo>
                      <a:cubicBezTo>
                        <a:pt x="305" y="182"/>
                        <a:pt x="305" y="182"/>
                        <a:pt x="305" y="182"/>
                      </a:cubicBezTo>
                      <a:cubicBezTo>
                        <a:pt x="305" y="244"/>
                        <a:pt x="305" y="244"/>
                        <a:pt x="305" y="244"/>
                      </a:cubicBezTo>
                      <a:cubicBezTo>
                        <a:pt x="382" y="244"/>
                        <a:pt x="382" y="244"/>
                        <a:pt x="382" y="244"/>
                      </a:cubicBezTo>
                      <a:cubicBezTo>
                        <a:pt x="382" y="47"/>
                        <a:pt x="382" y="47"/>
                        <a:pt x="382" y="47"/>
                      </a:cubicBezTo>
                      <a:lnTo>
                        <a:pt x="301" y="47"/>
                      </a:ln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518" tIns="81259" rIns="162518" bIns="812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3199">
                    <a:solidFill>
                      <a:srgbClr val="373737"/>
                    </a:solidFill>
                    <a:latin typeface="Segoe UI"/>
                    <a:cs typeface="Segoe UI" panose="020B0502040204020203" pitchFamily="34" charset="0"/>
                  </a:endParaRPr>
                </a:p>
              </p:txBody>
            </p:sp>
            <p:sp>
              <p:nvSpPr>
                <p:cNvPr id="97" name="Freeform 96"/>
                <p:cNvSpPr>
                  <a:spLocks/>
                </p:cNvSpPr>
                <p:nvPr/>
              </p:nvSpPr>
              <p:spPr bwMode="auto">
                <a:xfrm>
                  <a:off x="6444436" y="4654933"/>
                  <a:ext cx="30191" cy="27945"/>
                </a:xfrm>
                <a:custGeom>
                  <a:avLst/>
                  <a:gdLst>
                    <a:gd name="T0" fmla="*/ 39 w 48"/>
                    <a:gd name="T1" fmla="*/ 7 h 46"/>
                    <a:gd name="T2" fmla="*/ 22 w 48"/>
                    <a:gd name="T3" fmla="*/ 0 h 46"/>
                    <a:gd name="T4" fmla="*/ 6 w 48"/>
                    <a:gd name="T5" fmla="*/ 7 h 46"/>
                    <a:gd name="T6" fmla="*/ 0 w 48"/>
                    <a:gd name="T7" fmla="*/ 13 h 46"/>
                    <a:gd name="T8" fmla="*/ 33 w 48"/>
                    <a:gd name="T9" fmla="*/ 46 h 46"/>
                    <a:gd name="T10" fmla="*/ 39 w 48"/>
                    <a:gd name="T11" fmla="*/ 40 h 46"/>
                    <a:gd name="T12" fmla="*/ 39 w 48"/>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48" h="46">
                      <a:moveTo>
                        <a:pt x="39" y="7"/>
                      </a:moveTo>
                      <a:cubicBezTo>
                        <a:pt x="34" y="2"/>
                        <a:pt x="28" y="0"/>
                        <a:pt x="22" y="0"/>
                      </a:cubicBezTo>
                      <a:cubicBezTo>
                        <a:pt x="16" y="0"/>
                        <a:pt x="10" y="2"/>
                        <a:pt x="6" y="7"/>
                      </a:cubicBezTo>
                      <a:cubicBezTo>
                        <a:pt x="0" y="13"/>
                        <a:pt x="0" y="13"/>
                        <a:pt x="0" y="13"/>
                      </a:cubicBezTo>
                      <a:cubicBezTo>
                        <a:pt x="33" y="46"/>
                        <a:pt x="33" y="46"/>
                        <a:pt x="33" y="46"/>
                      </a:cubicBezTo>
                      <a:cubicBezTo>
                        <a:pt x="39" y="40"/>
                        <a:pt x="39" y="40"/>
                        <a:pt x="39" y="40"/>
                      </a:cubicBezTo>
                      <a:cubicBezTo>
                        <a:pt x="48" y="31"/>
                        <a:pt x="48" y="16"/>
                        <a:pt x="39" y="7"/>
                      </a:cubicBez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518" tIns="81259" rIns="162518" bIns="812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3199">
                    <a:solidFill>
                      <a:srgbClr val="373737"/>
                    </a:solidFill>
                    <a:latin typeface="Segoe UI"/>
                    <a:cs typeface="Segoe UI" panose="020B0502040204020203" pitchFamily="34" charset="0"/>
                  </a:endParaRPr>
                </a:p>
              </p:txBody>
            </p:sp>
            <p:sp>
              <p:nvSpPr>
                <p:cNvPr id="98" name="Freeform 97"/>
                <p:cNvSpPr>
                  <a:spLocks/>
                </p:cNvSpPr>
                <p:nvPr/>
              </p:nvSpPr>
              <p:spPr bwMode="auto">
                <a:xfrm>
                  <a:off x="6472141" y="4681682"/>
                  <a:ext cx="30280" cy="27945"/>
                </a:xfrm>
                <a:custGeom>
                  <a:avLst/>
                  <a:gdLst>
                    <a:gd name="T0" fmla="*/ 39 w 48"/>
                    <a:gd name="T1" fmla="*/ 7 h 46"/>
                    <a:gd name="T2" fmla="*/ 22 w 48"/>
                    <a:gd name="T3" fmla="*/ 0 h 46"/>
                    <a:gd name="T4" fmla="*/ 6 w 48"/>
                    <a:gd name="T5" fmla="*/ 7 h 46"/>
                    <a:gd name="T6" fmla="*/ 6 w 48"/>
                    <a:gd name="T7" fmla="*/ 7 h 46"/>
                    <a:gd name="T8" fmla="*/ 0 w 48"/>
                    <a:gd name="T9" fmla="*/ 13 h 46"/>
                    <a:gd name="T10" fmla="*/ 32 w 48"/>
                    <a:gd name="T11" fmla="*/ 46 h 46"/>
                    <a:gd name="T12" fmla="*/ 39 w 48"/>
                    <a:gd name="T13" fmla="*/ 39 h 46"/>
                    <a:gd name="T14" fmla="*/ 39 w 48"/>
                    <a:gd name="T15" fmla="*/ 7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6">
                      <a:moveTo>
                        <a:pt x="39" y="7"/>
                      </a:moveTo>
                      <a:cubicBezTo>
                        <a:pt x="34" y="2"/>
                        <a:pt x="28" y="0"/>
                        <a:pt x="22" y="0"/>
                      </a:cubicBezTo>
                      <a:cubicBezTo>
                        <a:pt x="16" y="0"/>
                        <a:pt x="10" y="2"/>
                        <a:pt x="6" y="7"/>
                      </a:cubicBezTo>
                      <a:cubicBezTo>
                        <a:pt x="6" y="7"/>
                        <a:pt x="6" y="7"/>
                        <a:pt x="6" y="7"/>
                      </a:cubicBezTo>
                      <a:cubicBezTo>
                        <a:pt x="0" y="13"/>
                        <a:pt x="0" y="13"/>
                        <a:pt x="0" y="13"/>
                      </a:cubicBezTo>
                      <a:cubicBezTo>
                        <a:pt x="32" y="46"/>
                        <a:pt x="32" y="46"/>
                        <a:pt x="32" y="46"/>
                      </a:cubicBezTo>
                      <a:cubicBezTo>
                        <a:pt x="39" y="39"/>
                        <a:pt x="39" y="39"/>
                        <a:pt x="39" y="39"/>
                      </a:cubicBezTo>
                      <a:cubicBezTo>
                        <a:pt x="48" y="30"/>
                        <a:pt x="48" y="16"/>
                        <a:pt x="39" y="7"/>
                      </a:cubicBez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518" tIns="81259" rIns="162518" bIns="812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3199">
                    <a:solidFill>
                      <a:srgbClr val="373737"/>
                    </a:solidFill>
                    <a:latin typeface="Segoe UI"/>
                    <a:cs typeface="Segoe UI" panose="020B0502040204020203" pitchFamily="34" charset="0"/>
                  </a:endParaRPr>
                </a:p>
              </p:txBody>
            </p:sp>
            <p:sp>
              <p:nvSpPr>
                <p:cNvPr id="99" name="Freeform 98"/>
                <p:cNvSpPr>
                  <a:spLocks/>
                </p:cNvSpPr>
                <p:nvPr/>
              </p:nvSpPr>
              <p:spPr bwMode="auto">
                <a:xfrm>
                  <a:off x="6499845" y="4708344"/>
                  <a:ext cx="30280" cy="27945"/>
                </a:xfrm>
                <a:custGeom>
                  <a:avLst/>
                  <a:gdLst>
                    <a:gd name="T0" fmla="*/ 22 w 48"/>
                    <a:gd name="T1" fmla="*/ 0 h 46"/>
                    <a:gd name="T2" fmla="*/ 6 w 48"/>
                    <a:gd name="T3" fmla="*/ 7 h 46"/>
                    <a:gd name="T4" fmla="*/ 0 w 48"/>
                    <a:gd name="T5" fmla="*/ 13 h 46"/>
                    <a:gd name="T6" fmla="*/ 32 w 48"/>
                    <a:gd name="T7" fmla="*/ 46 h 46"/>
                    <a:gd name="T8" fmla="*/ 38 w 48"/>
                    <a:gd name="T9" fmla="*/ 39 h 46"/>
                    <a:gd name="T10" fmla="*/ 38 w 48"/>
                    <a:gd name="T11" fmla="*/ 7 h 46"/>
                    <a:gd name="T12" fmla="*/ 22 w 48"/>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48" h="46">
                      <a:moveTo>
                        <a:pt x="22" y="0"/>
                      </a:moveTo>
                      <a:cubicBezTo>
                        <a:pt x="16" y="0"/>
                        <a:pt x="10" y="2"/>
                        <a:pt x="6" y="7"/>
                      </a:cubicBezTo>
                      <a:cubicBezTo>
                        <a:pt x="0" y="13"/>
                        <a:pt x="0" y="13"/>
                        <a:pt x="0" y="13"/>
                      </a:cubicBezTo>
                      <a:cubicBezTo>
                        <a:pt x="32" y="46"/>
                        <a:pt x="32" y="46"/>
                        <a:pt x="32" y="46"/>
                      </a:cubicBezTo>
                      <a:cubicBezTo>
                        <a:pt x="38" y="39"/>
                        <a:pt x="38" y="39"/>
                        <a:pt x="38" y="39"/>
                      </a:cubicBezTo>
                      <a:cubicBezTo>
                        <a:pt x="48" y="30"/>
                        <a:pt x="48" y="16"/>
                        <a:pt x="38" y="7"/>
                      </a:cubicBezTo>
                      <a:cubicBezTo>
                        <a:pt x="34" y="2"/>
                        <a:pt x="28" y="0"/>
                        <a:pt x="22" y="0"/>
                      </a:cubicBez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518" tIns="81259" rIns="162518" bIns="812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3199">
                    <a:solidFill>
                      <a:srgbClr val="373737"/>
                    </a:solidFill>
                    <a:latin typeface="Segoe UI"/>
                    <a:cs typeface="Segoe UI" panose="020B0502040204020203" pitchFamily="34" charset="0"/>
                  </a:endParaRPr>
                </a:p>
              </p:txBody>
            </p:sp>
            <p:sp>
              <p:nvSpPr>
                <p:cNvPr id="100" name="Freeform 99"/>
                <p:cNvSpPr>
                  <a:spLocks/>
                </p:cNvSpPr>
                <p:nvPr/>
              </p:nvSpPr>
              <p:spPr bwMode="auto">
                <a:xfrm>
                  <a:off x="6416642" y="4628271"/>
                  <a:ext cx="30280" cy="27859"/>
                </a:xfrm>
                <a:custGeom>
                  <a:avLst/>
                  <a:gdLst>
                    <a:gd name="T0" fmla="*/ 39 w 48"/>
                    <a:gd name="T1" fmla="*/ 7 h 46"/>
                    <a:gd name="T2" fmla="*/ 22 w 48"/>
                    <a:gd name="T3" fmla="*/ 0 h 46"/>
                    <a:gd name="T4" fmla="*/ 6 w 48"/>
                    <a:gd name="T5" fmla="*/ 7 h 46"/>
                    <a:gd name="T6" fmla="*/ 0 w 48"/>
                    <a:gd name="T7" fmla="*/ 13 h 46"/>
                    <a:gd name="T8" fmla="*/ 33 w 48"/>
                    <a:gd name="T9" fmla="*/ 46 h 46"/>
                    <a:gd name="T10" fmla="*/ 39 w 48"/>
                    <a:gd name="T11" fmla="*/ 40 h 46"/>
                    <a:gd name="T12" fmla="*/ 39 w 48"/>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48" h="46">
                      <a:moveTo>
                        <a:pt x="39" y="7"/>
                      </a:moveTo>
                      <a:cubicBezTo>
                        <a:pt x="34" y="3"/>
                        <a:pt x="29" y="0"/>
                        <a:pt x="22" y="0"/>
                      </a:cubicBezTo>
                      <a:cubicBezTo>
                        <a:pt x="16" y="0"/>
                        <a:pt x="10" y="3"/>
                        <a:pt x="6" y="7"/>
                      </a:cubicBezTo>
                      <a:cubicBezTo>
                        <a:pt x="0" y="13"/>
                        <a:pt x="0" y="13"/>
                        <a:pt x="0" y="13"/>
                      </a:cubicBezTo>
                      <a:cubicBezTo>
                        <a:pt x="33" y="46"/>
                        <a:pt x="33" y="46"/>
                        <a:pt x="33" y="46"/>
                      </a:cubicBezTo>
                      <a:cubicBezTo>
                        <a:pt x="39" y="40"/>
                        <a:pt x="39" y="40"/>
                        <a:pt x="39" y="40"/>
                      </a:cubicBezTo>
                      <a:cubicBezTo>
                        <a:pt x="48" y="31"/>
                        <a:pt x="48" y="16"/>
                        <a:pt x="39" y="7"/>
                      </a:cubicBez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518" tIns="81259" rIns="162518" bIns="812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3199">
                    <a:solidFill>
                      <a:srgbClr val="373737"/>
                    </a:solidFill>
                    <a:latin typeface="Segoe UI"/>
                    <a:cs typeface="Segoe UI" panose="020B0502040204020203" pitchFamily="34" charset="0"/>
                  </a:endParaRPr>
                </a:p>
              </p:txBody>
            </p:sp>
            <p:sp>
              <p:nvSpPr>
                <p:cNvPr id="101" name="Freeform 100"/>
                <p:cNvSpPr>
                  <a:spLocks/>
                </p:cNvSpPr>
                <p:nvPr/>
              </p:nvSpPr>
              <p:spPr bwMode="auto">
                <a:xfrm>
                  <a:off x="6358035" y="4465047"/>
                  <a:ext cx="283710" cy="254834"/>
                </a:xfrm>
                <a:custGeom>
                  <a:avLst/>
                  <a:gdLst>
                    <a:gd name="T0" fmla="*/ 349 w 450"/>
                    <a:gd name="T1" fmla="*/ 156 h 417"/>
                    <a:gd name="T2" fmla="*/ 349 w 450"/>
                    <a:gd name="T3" fmla="*/ 156 h 417"/>
                    <a:gd name="T4" fmla="*/ 293 w 450"/>
                    <a:gd name="T5" fmla="*/ 126 h 417"/>
                    <a:gd name="T6" fmla="*/ 242 w 450"/>
                    <a:gd name="T7" fmla="*/ 148 h 417"/>
                    <a:gd name="T8" fmla="*/ 198 w 450"/>
                    <a:gd name="T9" fmla="*/ 162 h 417"/>
                    <a:gd name="T10" fmla="*/ 144 w 450"/>
                    <a:gd name="T11" fmla="*/ 140 h 417"/>
                    <a:gd name="T12" fmla="*/ 135 w 450"/>
                    <a:gd name="T13" fmla="*/ 131 h 417"/>
                    <a:gd name="T14" fmla="*/ 241 w 450"/>
                    <a:gd name="T15" fmla="*/ 39 h 417"/>
                    <a:gd name="T16" fmla="*/ 368 w 450"/>
                    <a:gd name="T17" fmla="*/ 39 h 417"/>
                    <a:gd name="T18" fmla="*/ 382 w 450"/>
                    <a:gd name="T19" fmla="*/ 0 h 417"/>
                    <a:gd name="T20" fmla="*/ 255 w 450"/>
                    <a:gd name="T21" fmla="*/ 0 h 417"/>
                    <a:gd name="T22" fmla="*/ 146 w 450"/>
                    <a:gd name="T23" fmla="*/ 54 h 417"/>
                    <a:gd name="T24" fmla="*/ 69 w 450"/>
                    <a:gd name="T25" fmla="*/ 94 h 417"/>
                    <a:gd name="T26" fmla="*/ 0 w 450"/>
                    <a:gd name="T27" fmla="*/ 94 h 417"/>
                    <a:gd name="T28" fmla="*/ 0 w 450"/>
                    <a:gd name="T29" fmla="*/ 281 h 417"/>
                    <a:gd name="T30" fmla="*/ 68 w 450"/>
                    <a:gd name="T31" fmla="*/ 281 h 417"/>
                    <a:gd name="T32" fmla="*/ 88 w 450"/>
                    <a:gd name="T33" fmla="*/ 262 h 417"/>
                    <a:gd name="T34" fmla="*/ 115 w 450"/>
                    <a:gd name="T35" fmla="*/ 250 h 417"/>
                    <a:gd name="T36" fmla="*/ 143 w 450"/>
                    <a:gd name="T37" fmla="*/ 262 h 417"/>
                    <a:gd name="T38" fmla="*/ 154 w 450"/>
                    <a:gd name="T39" fmla="*/ 295 h 417"/>
                    <a:gd name="T40" fmla="*/ 159 w 450"/>
                    <a:gd name="T41" fmla="*/ 294 h 417"/>
                    <a:gd name="T42" fmla="*/ 187 w 450"/>
                    <a:gd name="T43" fmla="*/ 306 h 417"/>
                    <a:gd name="T44" fmla="*/ 198 w 450"/>
                    <a:gd name="T45" fmla="*/ 339 h 417"/>
                    <a:gd name="T46" fmla="*/ 203 w 450"/>
                    <a:gd name="T47" fmla="*/ 338 h 417"/>
                    <a:gd name="T48" fmla="*/ 231 w 450"/>
                    <a:gd name="T49" fmla="*/ 350 h 417"/>
                    <a:gd name="T50" fmla="*/ 242 w 450"/>
                    <a:gd name="T51" fmla="*/ 382 h 417"/>
                    <a:gd name="T52" fmla="*/ 247 w 450"/>
                    <a:gd name="T53" fmla="*/ 382 h 417"/>
                    <a:gd name="T54" fmla="*/ 275 w 450"/>
                    <a:gd name="T55" fmla="*/ 393 h 417"/>
                    <a:gd name="T56" fmla="*/ 285 w 450"/>
                    <a:gd name="T57" fmla="*/ 411 h 417"/>
                    <a:gd name="T58" fmla="*/ 311 w 450"/>
                    <a:gd name="T59" fmla="*/ 409 h 417"/>
                    <a:gd name="T60" fmla="*/ 311 w 450"/>
                    <a:gd name="T61" fmla="*/ 381 h 417"/>
                    <a:gd name="T62" fmla="*/ 218 w 450"/>
                    <a:gd name="T63" fmla="*/ 287 h 417"/>
                    <a:gd name="T64" fmla="*/ 233 w 450"/>
                    <a:gd name="T65" fmla="*/ 272 h 417"/>
                    <a:gd name="T66" fmla="*/ 327 w 450"/>
                    <a:gd name="T67" fmla="*/ 365 h 417"/>
                    <a:gd name="T68" fmla="*/ 355 w 450"/>
                    <a:gd name="T69" fmla="*/ 365 h 417"/>
                    <a:gd name="T70" fmla="*/ 361 w 450"/>
                    <a:gd name="T71" fmla="*/ 351 h 417"/>
                    <a:gd name="T72" fmla="*/ 355 w 450"/>
                    <a:gd name="T73" fmla="*/ 337 h 417"/>
                    <a:gd name="T74" fmla="*/ 262 w 450"/>
                    <a:gd name="T75" fmla="*/ 243 h 417"/>
                    <a:gd name="T76" fmla="*/ 277 w 450"/>
                    <a:gd name="T77" fmla="*/ 228 h 417"/>
                    <a:gd name="T78" fmla="*/ 370 w 450"/>
                    <a:gd name="T79" fmla="*/ 321 h 417"/>
                    <a:gd name="T80" fmla="*/ 399 w 450"/>
                    <a:gd name="T81" fmla="*/ 321 h 417"/>
                    <a:gd name="T82" fmla="*/ 399 w 450"/>
                    <a:gd name="T83" fmla="*/ 293 h 417"/>
                    <a:gd name="T84" fmla="*/ 305 w 450"/>
                    <a:gd name="T85" fmla="*/ 199 h 417"/>
                    <a:gd name="T86" fmla="*/ 321 w 450"/>
                    <a:gd name="T87" fmla="*/ 184 h 417"/>
                    <a:gd name="T88" fmla="*/ 414 w 450"/>
                    <a:gd name="T89" fmla="*/ 277 h 417"/>
                    <a:gd name="T90" fmla="*/ 443 w 450"/>
                    <a:gd name="T91" fmla="*/ 277 h 417"/>
                    <a:gd name="T92" fmla="*/ 443 w 450"/>
                    <a:gd name="T93" fmla="*/ 249 h 417"/>
                    <a:gd name="T94" fmla="*/ 349 w 450"/>
                    <a:gd name="T95" fmla="*/ 156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0" h="417">
                      <a:moveTo>
                        <a:pt x="349" y="156"/>
                      </a:moveTo>
                      <a:cubicBezTo>
                        <a:pt x="349" y="156"/>
                        <a:pt x="349" y="156"/>
                        <a:pt x="349" y="156"/>
                      </a:cubicBezTo>
                      <a:cubicBezTo>
                        <a:pt x="326" y="135"/>
                        <a:pt x="309" y="126"/>
                        <a:pt x="293" y="126"/>
                      </a:cubicBezTo>
                      <a:cubicBezTo>
                        <a:pt x="278" y="126"/>
                        <a:pt x="262" y="134"/>
                        <a:pt x="242" y="148"/>
                      </a:cubicBezTo>
                      <a:cubicBezTo>
                        <a:pt x="228" y="157"/>
                        <a:pt x="213" y="162"/>
                        <a:pt x="198" y="162"/>
                      </a:cubicBezTo>
                      <a:cubicBezTo>
                        <a:pt x="167" y="162"/>
                        <a:pt x="145" y="141"/>
                        <a:pt x="144" y="140"/>
                      </a:cubicBezTo>
                      <a:cubicBezTo>
                        <a:pt x="135" y="131"/>
                        <a:pt x="135" y="131"/>
                        <a:pt x="135" y="131"/>
                      </a:cubicBezTo>
                      <a:cubicBezTo>
                        <a:pt x="241" y="39"/>
                        <a:pt x="241" y="39"/>
                        <a:pt x="241" y="39"/>
                      </a:cubicBezTo>
                      <a:cubicBezTo>
                        <a:pt x="368" y="39"/>
                        <a:pt x="368" y="39"/>
                        <a:pt x="368" y="39"/>
                      </a:cubicBezTo>
                      <a:cubicBezTo>
                        <a:pt x="384" y="24"/>
                        <a:pt x="382" y="0"/>
                        <a:pt x="382" y="0"/>
                      </a:cubicBezTo>
                      <a:cubicBezTo>
                        <a:pt x="382" y="0"/>
                        <a:pt x="318" y="0"/>
                        <a:pt x="255" y="0"/>
                      </a:cubicBezTo>
                      <a:cubicBezTo>
                        <a:pt x="192" y="0"/>
                        <a:pt x="190" y="10"/>
                        <a:pt x="146" y="54"/>
                      </a:cubicBezTo>
                      <a:cubicBezTo>
                        <a:pt x="107" y="93"/>
                        <a:pt x="69" y="94"/>
                        <a:pt x="69" y="94"/>
                      </a:cubicBezTo>
                      <a:cubicBezTo>
                        <a:pt x="0" y="94"/>
                        <a:pt x="0" y="94"/>
                        <a:pt x="0" y="94"/>
                      </a:cubicBezTo>
                      <a:cubicBezTo>
                        <a:pt x="0" y="281"/>
                        <a:pt x="0" y="281"/>
                        <a:pt x="0" y="281"/>
                      </a:cubicBezTo>
                      <a:cubicBezTo>
                        <a:pt x="68" y="281"/>
                        <a:pt x="68" y="281"/>
                        <a:pt x="68" y="281"/>
                      </a:cubicBezTo>
                      <a:cubicBezTo>
                        <a:pt x="88" y="262"/>
                        <a:pt x="88" y="262"/>
                        <a:pt x="88" y="262"/>
                      </a:cubicBezTo>
                      <a:cubicBezTo>
                        <a:pt x="95" y="254"/>
                        <a:pt x="105" y="250"/>
                        <a:pt x="115" y="250"/>
                      </a:cubicBezTo>
                      <a:cubicBezTo>
                        <a:pt x="126" y="250"/>
                        <a:pt x="136" y="254"/>
                        <a:pt x="143" y="262"/>
                      </a:cubicBezTo>
                      <a:cubicBezTo>
                        <a:pt x="152" y="271"/>
                        <a:pt x="155" y="283"/>
                        <a:pt x="154" y="295"/>
                      </a:cubicBezTo>
                      <a:cubicBezTo>
                        <a:pt x="156" y="294"/>
                        <a:pt x="157" y="294"/>
                        <a:pt x="159" y="294"/>
                      </a:cubicBezTo>
                      <a:cubicBezTo>
                        <a:pt x="170" y="294"/>
                        <a:pt x="179" y="298"/>
                        <a:pt x="187" y="306"/>
                      </a:cubicBezTo>
                      <a:cubicBezTo>
                        <a:pt x="196" y="315"/>
                        <a:pt x="199" y="327"/>
                        <a:pt x="198" y="339"/>
                      </a:cubicBezTo>
                      <a:cubicBezTo>
                        <a:pt x="200" y="338"/>
                        <a:pt x="201" y="338"/>
                        <a:pt x="203" y="338"/>
                      </a:cubicBezTo>
                      <a:cubicBezTo>
                        <a:pt x="214" y="338"/>
                        <a:pt x="223" y="342"/>
                        <a:pt x="231" y="350"/>
                      </a:cubicBezTo>
                      <a:cubicBezTo>
                        <a:pt x="240" y="359"/>
                        <a:pt x="243" y="371"/>
                        <a:pt x="242" y="382"/>
                      </a:cubicBezTo>
                      <a:cubicBezTo>
                        <a:pt x="243" y="382"/>
                        <a:pt x="245" y="382"/>
                        <a:pt x="247" y="382"/>
                      </a:cubicBezTo>
                      <a:cubicBezTo>
                        <a:pt x="258" y="382"/>
                        <a:pt x="267" y="386"/>
                        <a:pt x="275" y="393"/>
                      </a:cubicBezTo>
                      <a:cubicBezTo>
                        <a:pt x="280" y="398"/>
                        <a:pt x="283" y="404"/>
                        <a:pt x="285" y="411"/>
                      </a:cubicBezTo>
                      <a:cubicBezTo>
                        <a:pt x="292" y="417"/>
                        <a:pt x="304" y="416"/>
                        <a:pt x="311" y="409"/>
                      </a:cubicBezTo>
                      <a:cubicBezTo>
                        <a:pt x="319" y="401"/>
                        <a:pt x="319" y="388"/>
                        <a:pt x="311" y="381"/>
                      </a:cubicBezTo>
                      <a:cubicBezTo>
                        <a:pt x="218" y="287"/>
                        <a:pt x="218" y="287"/>
                        <a:pt x="218" y="287"/>
                      </a:cubicBezTo>
                      <a:cubicBezTo>
                        <a:pt x="233" y="272"/>
                        <a:pt x="233" y="272"/>
                        <a:pt x="233" y="272"/>
                      </a:cubicBezTo>
                      <a:cubicBezTo>
                        <a:pt x="327" y="365"/>
                        <a:pt x="327" y="365"/>
                        <a:pt x="327" y="365"/>
                      </a:cubicBezTo>
                      <a:cubicBezTo>
                        <a:pt x="334" y="373"/>
                        <a:pt x="347" y="373"/>
                        <a:pt x="355" y="365"/>
                      </a:cubicBezTo>
                      <a:cubicBezTo>
                        <a:pt x="359" y="361"/>
                        <a:pt x="361" y="356"/>
                        <a:pt x="361" y="351"/>
                      </a:cubicBezTo>
                      <a:cubicBezTo>
                        <a:pt x="361" y="345"/>
                        <a:pt x="359" y="340"/>
                        <a:pt x="355" y="337"/>
                      </a:cubicBezTo>
                      <a:cubicBezTo>
                        <a:pt x="262" y="243"/>
                        <a:pt x="262" y="243"/>
                        <a:pt x="262" y="243"/>
                      </a:cubicBezTo>
                      <a:cubicBezTo>
                        <a:pt x="277" y="228"/>
                        <a:pt x="277" y="228"/>
                        <a:pt x="277" y="228"/>
                      </a:cubicBezTo>
                      <a:cubicBezTo>
                        <a:pt x="370" y="321"/>
                        <a:pt x="370" y="321"/>
                        <a:pt x="370" y="321"/>
                      </a:cubicBezTo>
                      <a:cubicBezTo>
                        <a:pt x="378" y="329"/>
                        <a:pt x="391" y="329"/>
                        <a:pt x="399" y="321"/>
                      </a:cubicBezTo>
                      <a:cubicBezTo>
                        <a:pt x="407" y="313"/>
                        <a:pt x="407" y="301"/>
                        <a:pt x="399" y="293"/>
                      </a:cubicBezTo>
                      <a:cubicBezTo>
                        <a:pt x="305" y="199"/>
                        <a:pt x="305" y="199"/>
                        <a:pt x="305" y="199"/>
                      </a:cubicBezTo>
                      <a:cubicBezTo>
                        <a:pt x="321" y="184"/>
                        <a:pt x="321" y="184"/>
                        <a:pt x="321" y="184"/>
                      </a:cubicBezTo>
                      <a:cubicBezTo>
                        <a:pt x="414" y="277"/>
                        <a:pt x="414" y="277"/>
                        <a:pt x="414" y="277"/>
                      </a:cubicBezTo>
                      <a:cubicBezTo>
                        <a:pt x="422" y="285"/>
                        <a:pt x="435" y="285"/>
                        <a:pt x="443" y="277"/>
                      </a:cubicBezTo>
                      <a:cubicBezTo>
                        <a:pt x="450" y="269"/>
                        <a:pt x="450" y="257"/>
                        <a:pt x="443" y="249"/>
                      </a:cubicBezTo>
                      <a:lnTo>
                        <a:pt x="349" y="156"/>
                      </a:lnTo>
                      <a:close/>
                    </a:path>
                  </a:pathLst>
                </a:custGeom>
                <a:solidFill>
                  <a:srgbClr val="1E416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518" tIns="81259" rIns="162518" bIns="812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endParaRPr lang="en-US" sz="3199">
                    <a:solidFill>
                      <a:srgbClr val="373737"/>
                    </a:solidFill>
                    <a:latin typeface="Segoe UI"/>
                    <a:cs typeface="Segoe UI" panose="020B0502040204020203" pitchFamily="34" charset="0"/>
                  </a:endParaRPr>
                </a:p>
              </p:txBody>
            </p:sp>
          </p:grpSp>
          <p:sp>
            <p:nvSpPr>
              <p:cNvPr id="102" name="Rectangle 101"/>
              <p:cNvSpPr/>
              <p:nvPr/>
            </p:nvSpPr>
            <p:spPr>
              <a:xfrm>
                <a:off x="6705365" y="4412475"/>
                <a:ext cx="829241" cy="410868"/>
              </a:xfrm>
              <a:prstGeom prst="rect">
                <a:avLst/>
              </a:prstGeom>
            </p:spPr>
            <p:txBody>
              <a:bodyPr wrap="none" lIns="121888" tIns="60944" rIns="121888" bIns="60944">
                <a:spAutoFit/>
              </a:bodyPr>
              <a:lstStyle/>
              <a:p>
                <a:pPr defTabSz="914103">
                  <a:lnSpc>
                    <a:spcPct val="90000"/>
                  </a:lnSpc>
                </a:pPr>
                <a:r>
                  <a:rPr lang="en-US" sz="1866" b="1" kern="0">
                    <a:gradFill>
                      <a:gsLst>
                        <a:gs pos="28333">
                          <a:srgbClr val="13B5EA"/>
                        </a:gs>
                        <a:gs pos="84000">
                          <a:srgbClr val="13B5EA"/>
                        </a:gs>
                      </a:gsLst>
                      <a:lin ang="5400000" scaled="0"/>
                    </a:gradFill>
                    <a:latin typeface="Segoe UI"/>
                    <a:cs typeface="Segoe UI" panose="020B0502040204020203" pitchFamily="34" charset="0"/>
                  </a:rPr>
                  <a:t>23</a:t>
                </a:r>
              </a:p>
              <a:p>
                <a:pPr defTabSz="914103">
                  <a:lnSpc>
                    <a:spcPct val="90000"/>
                  </a:lnSpc>
                </a:pPr>
                <a:r>
                  <a:rPr lang="en-US" sz="1200" kern="0">
                    <a:gradFill>
                      <a:gsLst>
                        <a:gs pos="28333">
                          <a:srgbClr val="1E4164"/>
                        </a:gs>
                        <a:gs pos="83000">
                          <a:srgbClr val="1E4164"/>
                        </a:gs>
                      </a:gsLst>
                      <a:lin ang="5400000" scaled="0"/>
                    </a:gradFill>
                    <a:latin typeface="Segoe UI"/>
                    <a:cs typeface="Segoe UI" panose="020B0502040204020203" pitchFamily="34" charset="0"/>
                  </a:rPr>
                  <a:t>Years Strong</a:t>
                </a:r>
              </a:p>
            </p:txBody>
          </p:sp>
        </p:grpSp>
        <p:grpSp>
          <p:nvGrpSpPr>
            <p:cNvPr id="17" name="Group 16"/>
            <p:cNvGrpSpPr/>
            <p:nvPr/>
          </p:nvGrpSpPr>
          <p:grpSpPr>
            <a:xfrm>
              <a:off x="4259330" y="4409145"/>
              <a:ext cx="1900270" cy="414198"/>
              <a:chOff x="4313156" y="4409145"/>
              <a:chExt cx="1900270" cy="414198"/>
            </a:xfrm>
          </p:grpSpPr>
          <p:pic>
            <p:nvPicPr>
              <p:cNvPr id="12" name="Picture 11"/>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089" t="25743" r="17554" b="23431"/>
              <a:stretch/>
            </p:blipFill>
            <p:spPr>
              <a:xfrm>
                <a:off x="4313156" y="4434258"/>
                <a:ext cx="464820" cy="342900"/>
              </a:xfrm>
              <a:prstGeom prst="rect">
                <a:avLst/>
              </a:prstGeom>
            </p:spPr>
          </p:pic>
          <p:sp>
            <p:nvSpPr>
              <p:cNvPr id="13" name="Rectangle 12"/>
              <p:cNvSpPr/>
              <p:nvPr/>
            </p:nvSpPr>
            <p:spPr>
              <a:xfrm>
                <a:off x="4743218" y="4412475"/>
                <a:ext cx="1470208" cy="410868"/>
              </a:xfrm>
              <a:prstGeom prst="rect">
                <a:avLst/>
              </a:prstGeom>
            </p:spPr>
            <p:txBody>
              <a:bodyPr wrap="none" lIns="121888" tIns="60944" rIns="121888" bIns="60944">
                <a:spAutoFit/>
              </a:bodyPr>
              <a:lstStyle/>
              <a:p>
                <a:pPr defTabSz="914103">
                  <a:lnSpc>
                    <a:spcPct val="90000"/>
                  </a:lnSpc>
                </a:pPr>
                <a:r>
                  <a:rPr lang="en-US" sz="1866" b="1" kern="0">
                    <a:gradFill>
                      <a:gsLst>
                        <a:gs pos="28333">
                          <a:srgbClr val="13B5EA"/>
                        </a:gs>
                        <a:gs pos="84000">
                          <a:srgbClr val="13B5EA"/>
                        </a:gs>
                      </a:gsLst>
                      <a:lin ang="5400000" scaled="0"/>
                    </a:gradFill>
                    <a:latin typeface="Segoe UI"/>
                    <a:cs typeface="Segoe UI" panose="020B0502040204020203" pitchFamily="34" charset="0"/>
                  </a:rPr>
                  <a:t>5</a:t>
                </a:r>
              </a:p>
              <a:p>
                <a:pPr defTabSz="914103">
                  <a:lnSpc>
                    <a:spcPct val="90000"/>
                  </a:lnSpc>
                </a:pPr>
                <a:r>
                  <a:rPr lang="en-US" sz="1200" kern="0">
                    <a:gradFill>
                      <a:gsLst>
                        <a:gs pos="28333">
                          <a:srgbClr val="1E4164"/>
                        </a:gs>
                        <a:gs pos="83000">
                          <a:srgbClr val="1E4164"/>
                        </a:gs>
                      </a:gsLst>
                      <a:lin ang="5400000" scaled="0"/>
                    </a:gradFill>
                    <a:latin typeface="Segoe UI"/>
                    <a:cs typeface="Segoe UI" panose="020B0502040204020203" pitchFamily="34" charset="0"/>
                  </a:rPr>
                  <a:t>National Delivery Centers</a:t>
                </a:r>
              </a:p>
            </p:txBody>
          </p:sp>
          <p:pic>
            <p:nvPicPr>
              <p:cNvPr id="111" name="Picture 16" descr="http://www.trashedgraphics.com/wp-content/uploads/2013/10/pin_transparent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4179" y="4409145"/>
                <a:ext cx="245246" cy="236198"/>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9" name="Group 18"/>
            <p:cNvGrpSpPr/>
            <p:nvPr/>
          </p:nvGrpSpPr>
          <p:grpSpPr>
            <a:xfrm>
              <a:off x="7732025" y="4412475"/>
              <a:ext cx="970736" cy="387803"/>
              <a:chOff x="7732025" y="4412475"/>
              <a:chExt cx="970736" cy="387803"/>
            </a:xfrm>
          </p:grpSpPr>
          <p:pic>
            <p:nvPicPr>
              <p:cNvPr id="114" name="Picture 1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2025" y="4438054"/>
                <a:ext cx="247189" cy="335309"/>
              </a:xfrm>
              <a:prstGeom prst="rect">
                <a:avLst/>
              </a:prstGeom>
            </p:spPr>
          </p:pic>
          <p:sp>
            <p:nvSpPr>
              <p:cNvPr id="118" name="Rectangle 117"/>
              <p:cNvSpPr/>
              <p:nvPr/>
            </p:nvSpPr>
            <p:spPr>
              <a:xfrm>
                <a:off x="7958133" y="4412475"/>
                <a:ext cx="744628" cy="387803"/>
              </a:xfrm>
              <a:prstGeom prst="rect">
                <a:avLst/>
              </a:prstGeom>
            </p:spPr>
            <p:txBody>
              <a:bodyPr wrap="none">
                <a:spAutoFit/>
              </a:bodyPr>
              <a:lstStyle/>
              <a:p>
                <a:pPr defTabSz="914081">
                  <a:lnSpc>
                    <a:spcPct val="90000"/>
                  </a:lnSpc>
                </a:pPr>
                <a:r>
                  <a:rPr lang="en-US" sz="1866" b="1" kern="0">
                    <a:gradFill>
                      <a:gsLst>
                        <a:gs pos="28333">
                          <a:srgbClr val="13B5EA"/>
                        </a:gs>
                        <a:gs pos="84000">
                          <a:srgbClr val="13B5EA"/>
                        </a:gs>
                      </a:gsLst>
                      <a:lin ang="5400000" scaled="0"/>
                    </a:gradFill>
                    <a:latin typeface="Segoe UI"/>
                    <a:cs typeface="Segoe UI" panose="020B0502040204020203" pitchFamily="34" charset="0"/>
                  </a:rPr>
                  <a:t>4 Years</a:t>
                </a:r>
              </a:p>
              <a:p>
                <a:pPr defTabSz="914103">
                  <a:lnSpc>
                    <a:spcPct val="90000"/>
                  </a:lnSpc>
                </a:pPr>
                <a:r>
                  <a:rPr lang="en-US" sz="1200" kern="0">
                    <a:gradFill>
                      <a:gsLst>
                        <a:gs pos="28333">
                          <a:srgbClr val="1E4164"/>
                        </a:gs>
                        <a:gs pos="83000">
                          <a:srgbClr val="1E4164"/>
                        </a:gs>
                      </a:gsLst>
                      <a:lin ang="5400000" scaled="0"/>
                    </a:gradFill>
                    <a:latin typeface="Segoe UI"/>
                    <a:cs typeface="Segoe UI" panose="020B0502040204020203" pitchFamily="34" charset="0"/>
                  </a:rPr>
                  <a:t>in Boston</a:t>
                </a:r>
              </a:p>
            </p:txBody>
          </p:sp>
        </p:grpSp>
      </p:grpSp>
      <p:sp>
        <p:nvSpPr>
          <p:cNvPr id="50" name="Text Placeholder 4"/>
          <p:cNvSpPr txBox="1">
            <a:spLocks/>
          </p:cNvSpPr>
          <p:nvPr/>
        </p:nvSpPr>
        <p:spPr>
          <a:xfrm>
            <a:off x="508368" y="1512511"/>
            <a:ext cx="4142425" cy="3848939"/>
          </a:xfrm>
          <a:prstGeom prst="rect">
            <a:avLst/>
          </a:prstGeom>
        </p:spPr>
        <p:txBody>
          <a:bodyPr vert="horz" wrap="square" lIns="0" tIns="0" rIns="0" bIns="0" rtlCol="0">
            <a:spAutoFit/>
          </a:bodyPr>
          <a:lstStyle>
            <a:lvl1pPr marL="233363" indent="-233363" algn="l" defTabSz="914400" rtl="0" eaLnBrk="1" latinLnBrk="0" hangingPunct="1">
              <a:lnSpc>
                <a:spcPct val="90000"/>
              </a:lnSpc>
              <a:spcBef>
                <a:spcPts val="1200"/>
              </a:spcBef>
              <a:buClr>
                <a:schemeClr val="accent1"/>
              </a:buClr>
              <a:buSzPct val="120000"/>
              <a:buFontTx/>
              <a:buBlip>
                <a:blip r:embed="rId6"/>
              </a:buBlip>
              <a:defRPr sz="1800" kern="1200">
                <a:solidFill>
                  <a:schemeClr val="tx1"/>
                </a:solidFill>
                <a:latin typeface="+mn-lt"/>
                <a:ea typeface="+mn-ea"/>
                <a:cs typeface="+mn-cs"/>
              </a:defRPr>
            </a:lvl1pPr>
            <a:lvl2pPr marL="457200" indent="-204788" algn="l" defTabSz="914400" rtl="0" eaLnBrk="1" latinLnBrk="0" hangingPunct="1">
              <a:lnSpc>
                <a:spcPct val="90000"/>
              </a:lnSpc>
              <a:spcBef>
                <a:spcPts val="600"/>
              </a:spcBef>
              <a:buClr>
                <a:schemeClr val="accent5"/>
              </a:buClr>
              <a:buSzPct val="120000"/>
              <a:buFontTx/>
              <a:buBlip>
                <a:blip r:embed="rId7"/>
              </a:buBlip>
              <a:defRPr sz="1600" kern="1200">
                <a:solidFill>
                  <a:schemeClr val="tx1"/>
                </a:solidFill>
                <a:latin typeface="+mn-lt"/>
                <a:ea typeface="+mn-ea"/>
                <a:cs typeface="+mn-cs"/>
              </a:defRPr>
            </a:lvl2pPr>
            <a:lvl3pPr marL="652463" indent="-185738" algn="l" defTabSz="914400" rtl="0" eaLnBrk="1" latinLnBrk="0" hangingPunct="1">
              <a:lnSpc>
                <a:spcPct val="90000"/>
              </a:lnSpc>
              <a:spcBef>
                <a:spcPts val="400"/>
              </a:spcBef>
              <a:buClr>
                <a:schemeClr val="accent5"/>
              </a:buClr>
              <a:buSzPct val="120000"/>
              <a:buFontTx/>
              <a:buBlip>
                <a:blip r:embed="rId7"/>
              </a:buBlip>
              <a:defRPr sz="1400" kern="1200">
                <a:solidFill>
                  <a:schemeClr val="tx1"/>
                </a:solidFill>
                <a:latin typeface="+mn-lt"/>
                <a:ea typeface="+mn-ea"/>
                <a:cs typeface="+mn-cs"/>
              </a:defRPr>
            </a:lvl3pPr>
            <a:lvl4pPr marL="800100" indent="-138113" algn="l" defTabSz="914400" rtl="0" eaLnBrk="1" latinLnBrk="0" hangingPunct="1">
              <a:lnSpc>
                <a:spcPct val="90000"/>
              </a:lnSpc>
              <a:spcBef>
                <a:spcPts val="300"/>
              </a:spcBef>
              <a:buClr>
                <a:schemeClr val="accent5"/>
              </a:buClr>
              <a:buFontTx/>
              <a:buBlip>
                <a:blip r:embed="rId7"/>
              </a:buBlip>
              <a:defRPr sz="1200" kern="1200">
                <a:solidFill>
                  <a:schemeClr val="tx1"/>
                </a:solidFill>
                <a:latin typeface="+mn-lt"/>
                <a:ea typeface="+mn-ea"/>
                <a:cs typeface="+mn-cs"/>
              </a:defRPr>
            </a:lvl4pPr>
            <a:lvl5pPr marL="942975" indent="-133350" algn="l" defTabSz="914400" rtl="0" eaLnBrk="1" latinLnBrk="0" hangingPunct="1">
              <a:lnSpc>
                <a:spcPct val="90000"/>
              </a:lnSpc>
              <a:spcBef>
                <a:spcPts val="300"/>
              </a:spcBef>
              <a:buClr>
                <a:schemeClr val="accent5"/>
              </a:buClr>
              <a:buFontTx/>
              <a:buBlip>
                <a:blip r:embed="rId7"/>
              </a:buBlip>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8866">
              <a:spcBef>
                <a:spcPts val="1600"/>
              </a:spcBef>
              <a:buClr>
                <a:srgbClr val="1E4164"/>
              </a:buClr>
              <a:buNone/>
            </a:pPr>
            <a:r>
              <a:rPr lang="en-US" sz="2133">
                <a:gradFill>
                  <a:gsLst>
                    <a:gs pos="98148">
                      <a:srgbClr val="0072C8"/>
                    </a:gs>
                    <a:gs pos="15000">
                      <a:srgbClr val="0072C8"/>
                    </a:gs>
                  </a:gsLst>
                  <a:lin ang="2700000" scaled="1"/>
                </a:gradFill>
                <a:latin typeface="Segoe UI"/>
                <a:cs typeface="Segoe UI" panose="020B0502040204020203" pitchFamily="34" charset="0"/>
              </a:rPr>
              <a:t>We bring business and technology </a:t>
            </a:r>
            <a:br>
              <a:rPr lang="en-US" sz="2133">
                <a:gradFill>
                  <a:gsLst>
                    <a:gs pos="98148">
                      <a:srgbClr val="0072C8"/>
                    </a:gs>
                    <a:gs pos="15000">
                      <a:srgbClr val="0072C8"/>
                    </a:gs>
                  </a:gsLst>
                  <a:lin ang="2700000" scaled="1"/>
                </a:gradFill>
                <a:latin typeface="Segoe UI"/>
                <a:cs typeface="Segoe UI" panose="020B0502040204020203" pitchFamily="34" charset="0"/>
              </a:rPr>
            </a:br>
            <a:r>
              <a:rPr lang="en-US" sz="2133">
                <a:gradFill>
                  <a:gsLst>
                    <a:gs pos="98148">
                      <a:srgbClr val="0072C8"/>
                    </a:gs>
                    <a:gs pos="15000">
                      <a:srgbClr val="0072C8"/>
                    </a:gs>
                  </a:gsLst>
                  <a:lin ang="2700000" scaled="1"/>
                </a:gradFill>
                <a:latin typeface="Segoe UI"/>
                <a:cs typeface="Segoe UI" panose="020B0502040204020203" pitchFamily="34" charset="0"/>
              </a:rPr>
              <a:t>expertise to help companies:</a:t>
            </a: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Improve enterprise performance</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Drive innovation</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Retain and grow customers</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Increase employee engagement &amp; productivity</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0" indent="0" defTabSz="1218866">
              <a:spcBef>
                <a:spcPts val="1600"/>
              </a:spcBef>
              <a:buClr>
                <a:srgbClr val="1E4164"/>
              </a:buClr>
              <a:buNone/>
            </a:pPr>
            <a:r>
              <a:rPr lang="en-US" sz="2133">
                <a:gradFill>
                  <a:gsLst>
                    <a:gs pos="98148">
                      <a:srgbClr val="0072C8"/>
                    </a:gs>
                    <a:gs pos="15000">
                      <a:srgbClr val="0072C8"/>
                    </a:gs>
                  </a:gsLst>
                  <a:lin ang="2700000" scaled="1"/>
                </a:gradFill>
                <a:latin typeface="Segoe UI"/>
                <a:cs typeface="Segoe UI" panose="020B0502040204020203" pitchFamily="34" charset="0"/>
              </a:rPr>
              <a:t>Key Differentiators</a:t>
            </a: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Balance of business and technology</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Local teams backed by National reach</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Flexible, client-focused delivery</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230649" indent="-230649" defTabSz="1218835">
              <a:spcBef>
                <a:spcPts val="400"/>
              </a:spcBef>
              <a:buClr>
                <a:srgbClr val="0072C8"/>
              </a:buClr>
              <a:buSzPct val="110000"/>
              <a:buFont typeface="Wingdings" panose="05000000000000000000" pitchFamily="2" charset="2"/>
              <a:buChar char="§"/>
            </a:pPr>
            <a:r>
              <a:rPr lang="en-US" sz="14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rPr>
              <a:t>Highly experienced consultants</a:t>
            </a:r>
            <a:endParaRPr lang="en-US" sz="1600">
              <a:gradFill>
                <a:gsLst>
                  <a:gs pos="98148">
                    <a:srgbClr val="838383">
                      <a:lumMod val="75000"/>
                    </a:srgbClr>
                  </a:gs>
                  <a:gs pos="15000">
                    <a:srgbClr val="838383">
                      <a:lumMod val="75000"/>
                    </a:srgbClr>
                  </a:gs>
                </a:gsLst>
                <a:lin ang="2700000" scaled="1"/>
              </a:gradFill>
              <a:latin typeface="Segoe UI"/>
              <a:cs typeface="Segoe UI" panose="020B0502040204020203" pitchFamily="34" charset="0"/>
            </a:endParaRPr>
          </a:p>
          <a:p>
            <a:pPr marL="0" indent="0" defTabSz="1218866">
              <a:spcBef>
                <a:spcPts val="1600"/>
              </a:spcBef>
              <a:buClr>
                <a:srgbClr val="1E4164"/>
              </a:buClr>
              <a:buNone/>
            </a:pPr>
            <a:r>
              <a:rPr lang="en-US" sz="2133">
                <a:gradFill>
                  <a:gsLst>
                    <a:gs pos="98148">
                      <a:srgbClr val="0072C8"/>
                    </a:gs>
                    <a:gs pos="15000">
                      <a:srgbClr val="0072C8"/>
                    </a:gs>
                  </a:gsLst>
                  <a:lin ang="2700000" scaled="1"/>
                </a:gradFill>
                <a:latin typeface="Segoe UI"/>
                <a:cs typeface="Segoe UI" panose="020B0502040204020203" pitchFamily="34" charset="0"/>
              </a:rPr>
              <a:t>Management Consulting Firm – Serving Our Clients Locally</a:t>
            </a:r>
          </a:p>
        </p:txBody>
      </p:sp>
      <p:sp>
        <p:nvSpPr>
          <p:cNvPr id="104" name="Footer Placeholder 1"/>
          <p:cNvSpPr>
            <a:spLocks noGrp="1"/>
          </p:cNvSpPr>
          <p:nvPr>
            <p:ph type="ftr" sz="quarter" idx="15"/>
          </p:nvPr>
        </p:nvSpPr>
        <p:spPr>
          <a:xfrm>
            <a:off x="4164515" y="6613409"/>
            <a:ext cx="3859795" cy="198075"/>
          </a:xfrm>
        </p:spPr>
        <p:txBody>
          <a:bodyPr/>
          <a:lstStyle/>
          <a:p>
            <a:pPr defTabSz="1218866"/>
            <a:r>
              <a:rPr kern="0">
                <a:gradFill>
                  <a:gsLst>
                    <a:gs pos="0">
                      <a:srgbClr val="FFFFFF">
                        <a:lumMod val="65000"/>
                      </a:srgbClr>
                    </a:gs>
                    <a:gs pos="98000">
                      <a:srgbClr val="FFFFFF">
                        <a:lumMod val="65000"/>
                      </a:srgbClr>
                    </a:gs>
                  </a:gsLst>
                  <a:lin ang="5400000" scaled="0"/>
                </a:gradFill>
                <a:latin typeface="Segoe UI"/>
              </a:rPr>
              <a:t>Slalom Confidential and Proprietary</a:t>
            </a:r>
          </a:p>
        </p:txBody>
      </p:sp>
      <p:sp>
        <p:nvSpPr>
          <p:cNvPr id="110" name="Slide Number Placeholder 1"/>
          <p:cNvSpPr>
            <a:spLocks noGrp="1"/>
          </p:cNvSpPr>
          <p:nvPr>
            <p:ph type="sldNum" sz="quarter" idx="16"/>
          </p:nvPr>
        </p:nvSpPr>
        <p:spPr>
          <a:xfrm>
            <a:off x="9303150" y="6613409"/>
            <a:ext cx="2844059" cy="198075"/>
          </a:xfrm>
        </p:spPr>
        <p:txBody>
          <a:bodyPr/>
          <a:lstStyle/>
          <a:p>
            <a:pPr defTabSz="914171"/>
            <a:fld id="{3ED978FB-DE14-415A-96F7-02F9764F5D47}" type="slidenum">
              <a:rPr lang="en-US" kern="0">
                <a:gradFill>
                  <a:gsLst>
                    <a:gs pos="0">
                      <a:srgbClr val="FFFFFF">
                        <a:lumMod val="65000"/>
                      </a:srgbClr>
                    </a:gs>
                    <a:gs pos="98000">
                      <a:srgbClr val="FFFFFF">
                        <a:lumMod val="65000"/>
                      </a:srgbClr>
                    </a:gs>
                  </a:gsLst>
                  <a:lin ang="5400000" scaled="0"/>
                </a:gradFill>
                <a:latin typeface="Segoe UI"/>
                <a:cs typeface="Segoe UI" panose="020B0502040204020203" pitchFamily="34" charset="0"/>
              </a:rPr>
              <a:pPr defTabSz="914171"/>
              <a:t>19</a:t>
            </a:fld>
            <a:endParaRPr lang="en-US" kern="0">
              <a:gradFill>
                <a:gsLst>
                  <a:gs pos="0">
                    <a:srgbClr val="FFFFFF">
                      <a:lumMod val="65000"/>
                    </a:srgbClr>
                  </a:gs>
                  <a:gs pos="98000">
                    <a:srgbClr val="FFFFFF">
                      <a:lumMod val="65000"/>
                    </a:srgbClr>
                  </a:gs>
                </a:gsLst>
                <a:lin ang="5400000" scaled="0"/>
              </a:gradFill>
              <a:latin typeface="Segoe UI"/>
              <a:cs typeface="Segoe UI" panose="020B0502040204020203" pitchFamily="34"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443" y="193180"/>
            <a:ext cx="2511932" cy="889643"/>
          </a:xfrm>
          <a:prstGeom prst="rect">
            <a:avLst/>
          </a:prstGeom>
        </p:spPr>
      </p:pic>
      <p:sp>
        <p:nvSpPr>
          <p:cNvPr id="52" name="Rectangle 51"/>
          <p:cNvSpPr/>
          <p:nvPr/>
        </p:nvSpPr>
        <p:spPr>
          <a:xfrm rot="5400000">
            <a:off x="6013950" y="-4166768"/>
            <a:ext cx="88209" cy="11091831"/>
          </a:xfrm>
          <a:prstGeom prst="rect">
            <a:avLst/>
          </a:prstGeom>
          <a:pattFill prst="dkUp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82832" rIns="182832" bIns="182832" numCol="1" spcCol="0" rtlCol="0" fromWordArt="0" anchor="ctr" anchorCtr="0" forceAA="0" compatLnSpc="1">
            <a:prstTxWarp prst="textNoShape">
              <a:avLst/>
            </a:prstTxWarp>
            <a:noAutofit/>
          </a:bodyPr>
          <a:lstStyle/>
          <a:p>
            <a:pPr algn="ctr" defTabSz="1216660">
              <a:lnSpc>
                <a:spcPct val="90000"/>
              </a:lnSpc>
              <a:spcBef>
                <a:spcPts val="800"/>
              </a:spcBef>
            </a:pPr>
            <a:endParaRPr lang="en-US" sz="3199" kern="0">
              <a:solidFill>
                <a:srgbClr val="FFFFFF"/>
              </a:solidFill>
              <a:latin typeface="Segoe UI"/>
            </a:endParaRPr>
          </a:p>
        </p:txBody>
      </p:sp>
      <p:grpSp>
        <p:nvGrpSpPr>
          <p:cNvPr id="3" name="Group 2"/>
          <p:cNvGrpSpPr/>
          <p:nvPr/>
        </p:nvGrpSpPr>
        <p:grpSpPr>
          <a:xfrm>
            <a:off x="4861547" y="1503495"/>
            <a:ext cx="6922182" cy="4010973"/>
            <a:chOff x="3647109" y="1127244"/>
            <a:chExt cx="5192989" cy="3009013"/>
          </a:xfrm>
        </p:grpSpPr>
        <p:pic>
          <p:nvPicPr>
            <p:cNvPr id="173" name="Picture 172"/>
            <p:cNvPicPr>
              <a:picLocks noChangeAspect="1"/>
            </p:cNvPicPr>
            <p:nvPr/>
          </p:nvPicPr>
          <p:blipFill rotWithShape="1">
            <a:blip r:embed="rId9" cstate="print">
              <a:duotone>
                <a:prstClr val="black"/>
                <a:schemeClr val="bg1">
                  <a:lumMod val="85000"/>
                  <a:tint val="45000"/>
                  <a:satMod val="400000"/>
                </a:schemeClr>
              </a:duotone>
              <a:extLst>
                <a:ext uri="{28A0092B-C50C-407E-A947-70E740481C1C}">
                  <a14:useLocalDpi xmlns:a14="http://schemas.microsoft.com/office/drawing/2010/main" val="0"/>
                </a:ext>
              </a:extLst>
            </a:blip>
            <a:srcRect t="21937" r="16616"/>
            <a:stretch/>
          </p:blipFill>
          <p:spPr>
            <a:xfrm>
              <a:off x="3647109" y="1127244"/>
              <a:ext cx="5185450" cy="3009013"/>
            </a:xfrm>
            <a:prstGeom prst="rect">
              <a:avLst/>
            </a:prstGeom>
          </p:spPr>
        </p:pic>
        <p:sp>
          <p:nvSpPr>
            <p:cNvPr id="288" name="Freeform 287"/>
            <p:cNvSpPr>
              <a:spLocks/>
            </p:cNvSpPr>
            <p:nvPr/>
          </p:nvSpPr>
          <p:spPr bwMode="auto">
            <a:xfrm>
              <a:off x="3714681" y="1843719"/>
              <a:ext cx="41144" cy="34289"/>
            </a:xfrm>
            <a:custGeom>
              <a:avLst/>
              <a:gdLst>
                <a:gd name="T0" fmla="*/ 0 w 6"/>
                <a:gd name="T1" fmla="*/ 0 h 5"/>
                <a:gd name="T2" fmla="*/ 6 w 6"/>
                <a:gd name="T3" fmla="*/ 0 h 5"/>
                <a:gd name="T4" fmla="*/ 0 w 6"/>
                <a:gd name="T5" fmla="*/ 5 h 5"/>
                <a:gd name="T6" fmla="*/ 0 w 6"/>
                <a:gd name="T7" fmla="*/ 0 h 5"/>
              </a:gdLst>
              <a:ahLst/>
              <a:cxnLst>
                <a:cxn ang="0">
                  <a:pos x="T0" y="T1"/>
                </a:cxn>
                <a:cxn ang="0">
                  <a:pos x="T2" y="T3"/>
                </a:cxn>
                <a:cxn ang="0">
                  <a:pos x="T4" y="T5"/>
                </a:cxn>
                <a:cxn ang="0">
                  <a:pos x="T6" y="T7"/>
                </a:cxn>
              </a:cxnLst>
              <a:rect l="0" t="0" r="r" b="b"/>
              <a:pathLst>
                <a:path w="6" h="5">
                  <a:moveTo>
                    <a:pt x="0" y="0"/>
                  </a:moveTo>
                  <a:lnTo>
                    <a:pt x="6" y="0"/>
                  </a:lnTo>
                  <a:lnTo>
                    <a:pt x="0" y="5"/>
                  </a:lnTo>
                  <a:lnTo>
                    <a:pt x="0" y="0"/>
                  </a:lnTo>
                  <a:close/>
                </a:path>
              </a:pathLst>
            </a:custGeom>
            <a:solidFill>
              <a:srgbClr val="81D8F5"/>
            </a:solidFill>
            <a:ln>
              <a:solidFill>
                <a:srgbClr val="FFFFFF"/>
              </a:solidFill>
            </a:ln>
          </p:spPr>
          <p:txBody>
            <a:bodyPr vert="horz" wrap="square" lIns="121888" tIns="60944" rIns="121888" bIns="60944" numCol="1" anchor="t" anchorCtr="0" compatLnSpc="1">
              <a:prstTxWarp prst="textNoShape">
                <a:avLst/>
              </a:prstTxWarp>
            </a:bodyPr>
            <a:lstStyle/>
            <a:p>
              <a:pPr defTabSz="914149"/>
              <a:endParaRPr lang="en-US" sz="2000" kern="0">
                <a:solidFill>
                  <a:srgbClr val="373737"/>
                </a:solidFill>
                <a:latin typeface="Arial" panose="020B0604020202020204"/>
              </a:endParaRPr>
            </a:p>
          </p:txBody>
        </p:sp>
        <p:sp>
          <p:nvSpPr>
            <p:cNvPr id="289" name="Freeform 288"/>
            <p:cNvSpPr>
              <a:spLocks/>
            </p:cNvSpPr>
            <p:nvPr/>
          </p:nvSpPr>
          <p:spPr bwMode="auto">
            <a:xfrm>
              <a:off x="3714681" y="1843719"/>
              <a:ext cx="41144" cy="34289"/>
            </a:xfrm>
            <a:custGeom>
              <a:avLst/>
              <a:gdLst>
                <a:gd name="T0" fmla="*/ 0 w 6"/>
                <a:gd name="T1" fmla="*/ 0 h 5"/>
                <a:gd name="T2" fmla="*/ 6 w 6"/>
                <a:gd name="T3" fmla="*/ 0 h 5"/>
                <a:gd name="T4" fmla="*/ 0 w 6"/>
                <a:gd name="T5" fmla="*/ 5 h 5"/>
                <a:gd name="T6" fmla="*/ 0 w 6"/>
                <a:gd name="T7" fmla="*/ 0 h 5"/>
              </a:gdLst>
              <a:ahLst/>
              <a:cxnLst>
                <a:cxn ang="0">
                  <a:pos x="T0" y="T1"/>
                </a:cxn>
                <a:cxn ang="0">
                  <a:pos x="T2" y="T3"/>
                </a:cxn>
                <a:cxn ang="0">
                  <a:pos x="T4" y="T5"/>
                </a:cxn>
                <a:cxn ang="0">
                  <a:pos x="T6" y="T7"/>
                </a:cxn>
              </a:cxnLst>
              <a:rect l="0" t="0" r="r" b="b"/>
              <a:pathLst>
                <a:path w="6" h="5">
                  <a:moveTo>
                    <a:pt x="0" y="0"/>
                  </a:moveTo>
                  <a:lnTo>
                    <a:pt x="6" y="0"/>
                  </a:lnTo>
                  <a:lnTo>
                    <a:pt x="0" y="5"/>
                  </a:lnTo>
                  <a:lnTo>
                    <a:pt x="0" y="0"/>
                  </a:lnTo>
                </a:path>
              </a:pathLst>
            </a:custGeom>
            <a:solidFill>
              <a:srgbClr val="81D8F5"/>
            </a:solidFill>
            <a:ln>
              <a:solidFill>
                <a:srgbClr val="FFFFFF"/>
              </a:solidFill>
            </a:ln>
          </p:spPr>
          <p:txBody>
            <a:bodyPr vert="horz" wrap="square" lIns="121888" tIns="60944" rIns="121888" bIns="60944" numCol="1" anchor="t" anchorCtr="0" compatLnSpc="1">
              <a:prstTxWarp prst="textNoShape">
                <a:avLst/>
              </a:prstTxWarp>
            </a:bodyPr>
            <a:lstStyle/>
            <a:p>
              <a:pPr defTabSz="914149"/>
              <a:endParaRPr lang="en-US" sz="2000" kern="0">
                <a:solidFill>
                  <a:srgbClr val="373737"/>
                </a:solidFill>
                <a:latin typeface="Arial" panose="020B0604020202020204"/>
              </a:endParaRPr>
            </a:p>
          </p:txBody>
        </p:sp>
        <p:sp>
          <p:nvSpPr>
            <p:cNvPr id="292" name="Freeform 291"/>
            <p:cNvSpPr>
              <a:spLocks/>
            </p:cNvSpPr>
            <p:nvPr/>
          </p:nvSpPr>
          <p:spPr bwMode="auto">
            <a:xfrm>
              <a:off x="3714681" y="1843719"/>
              <a:ext cx="41144" cy="34289"/>
            </a:xfrm>
            <a:custGeom>
              <a:avLst/>
              <a:gdLst>
                <a:gd name="T0" fmla="*/ 0 w 6"/>
                <a:gd name="T1" fmla="*/ 0 h 5"/>
                <a:gd name="T2" fmla="*/ 6 w 6"/>
                <a:gd name="T3" fmla="*/ 0 h 5"/>
                <a:gd name="T4" fmla="*/ 0 w 6"/>
                <a:gd name="T5" fmla="*/ 5 h 5"/>
                <a:gd name="T6" fmla="*/ 0 w 6"/>
                <a:gd name="T7" fmla="*/ 0 h 5"/>
              </a:gdLst>
              <a:ahLst/>
              <a:cxnLst>
                <a:cxn ang="0">
                  <a:pos x="T0" y="T1"/>
                </a:cxn>
                <a:cxn ang="0">
                  <a:pos x="T2" y="T3"/>
                </a:cxn>
                <a:cxn ang="0">
                  <a:pos x="T4" y="T5"/>
                </a:cxn>
                <a:cxn ang="0">
                  <a:pos x="T6" y="T7"/>
                </a:cxn>
              </a:cxnLst>
              <a:rect l="0" t="0" r="r" b="b"/>
              <a:pathLst>
                <a:path w="6" h="5">
                  <a:moveTo>
                    <a:pt x="0" y="0"/>
                  </a:moveTo>
                  <a:lnTo>
                    <a:pt x="6" y="0"/>
                  </a:lnTo>
                  <a:lnTo>
                    <a:pt x="0" y="5"/>
                  </a:lnTo>
                  <a:lnTo>
                    <a:pt x="0" y="0"/>
                  </a:lnTo>
                  <a:close/>
                </a:path>
              </a:pathLst>
            </a:custGeom>
            <a:solidFill>
              <a:srgbClr val="81D8F5"/>
            </a:solidFill>
            <a:ln>
              <a:solidFill>
                <a:srgbClr val="FFFFFF"/>
              </a:solidFill>
            </a:ln>
          </p:spPr>
          <p:txBody>
            <a:bodyPr vert="horz" wrap="square" lIns="121888" tIns="60944" rIns="121888" bIns="60944" numCol="1" anchor="t" anchorCtr="0" compatLnSpc="1">
              <a:prstTxWarp prst="textNoShape">
                <a:avLst/>
              </a:prstTxWarp>
            </a:bodyPr>
            <a:lstStyle/>
            <a:p>
              <a:pPr defTabSz="914149"/>
              <a:endParaRPr lang="en-US" sz="2000" kern="0">
                <a:solidFill>
                  <a:srgbClr val="373737"/>
                </a:solidFill>
                <a:latin typeface="Arial" panose="020B0604020202020204"/>
              </a:endParaRPr>
            </a:p>
          </p:txBody>
        </p:sp>
        <p:sp>
          <p:nvSpPr>
            <p:cNvPr id="293" name="Freeform 292"/>
            <p:cNvSpPr>
              <a:spLocks/>
            </p:cNvSpPr>
            <p:nvPr/>
          </p:nvSpPr>
          <p:spPr bwMode="auto">
            <a:xfrm>
              <a:off x="3714681" y="1843719"/>
              <a:ext cx="41144" cy="34289"/>
            </a:xfrm>
            <a:custGeom>
              <a:avLst/>
              <a:gdLst>
                <a:gd name="T0" fmla="*/ 0 w 6"/>
                <a:gd name="T1" fmla="*/ 0 h 5"/>
                <a:gd name="T2" fmla="*/ 6 w 6"/>
                <a:gd name="T3" fmla="*/ 0 h 5"/>
                <a:gd name="T4" fmla="*/ 0 w 6"/>
                <a:gd name="T5" fmla="*/ 5 h 5"/>
                <a:gd name="T6" fmla="*/ 0 w 6"/>
                <a:gd name="T7" fmla="*/ 0 h 5"/>
              </a:gdLst>
              <a:ahLst/>
              <a:cxnLst>
                <a:cxn ang="0">
                  <a:pos x="T0" y="T1"/>
                </a:cxn>
                <a:cxn ang="0">
                  <a:pos x="T2" y="T3"/>
                </a:cxn>
                <a:cxn ang="0">
                  <a:pos x="T4" y="T5"/>
                </a:cxn>
                <a:cxn ang="0">
                  <a:pos x="T6" y="T7"/>
                </a:cxn>
              </a:cxnLst>
              <a:rect l="0" t="0" r="r" b="b"/>
              <a:pathLst>
                <a:path w="6" h="5">
                  <a:moveTo>
                    <a:pt x="0" y="0"/>
                  </a:moveTo>
                  <a:lnTo>
                    <a:pt x="6" y="0"/>
                  </a:lnTo>
                  <a:lnTo>
                    <a:pt x="0" y="5"/>
                  </a:lnTo>
                  <a:lnTo>
                    <a:pt x="0" y="0"/>
                  </a:lnTo>
                </a:path>
              </a:pathLst>
            </a:custGeom>
            <a:solidFill>
              <a:srgbClr val="81D8F5"/>
            </a:solidFill>
            <a:ln>
              <a:solidFill>
                <a:srgbClr val="FFFFFF"/>
              </a:solidFill>
            </a:ln>
          </p:spPr>
          <p:txBody>
            <a:bodyPr vert="horz" wrap="square" lIns="121888" tIns="60944" rIns="121888" bIns="60944" numCol="1" anchor="t" anchorCtr="0" compatLnSpc="1">
              <a:prstTxWarp prst="textNoShape">
                <a:avLst/>
              </a:prstTxWarp>
            </a:bodyPr>
            <a:lstStyle/>
            <a:p>
              <a:pPr defTabSz="914149"/>
              <a:endParaRPr lang="en-US" sz="2000" kern="0">
                <a:solidFill>
                  <a:srgbClr val="373737"/>
                </a:solidFill>
                <a:latin typeface="Arial" panose="020B0604020202020204"/>
              </a:endParaRPr>
            </a:p>
          </p:txBody>
        </p:sp>
        <p:grpSp>
          <p:nvGrpSpPr>
            <p:cNvPr id="294" name="Group 293"/>
            <p:cNvGrpSpPr/>
            <p:nvPr/>
          </p:nvGrpSpPr>
          <p:grpSpPr>
            <a:xfrm>
              <a:off x="5242140" y="2409432"/>
              <a:ext cx="555579" cy="203088"/>
              <a:chOff x="2552136" y="2229909"/>
              <a:chExt cx="624182" cy="228165"/>
            </a:xfrm>
          </p:grpSpPr>
          <p:sp>
            <p:nvSpPr>
              <p:cNvPr id="295" name="Oval 294"/>
              <p:cNvSpPr/>
              <p:nvPr/>
            </p:nvSpPr>
            <p:spPr>
              <a:xfrm>
                <a:off x="2552136" y="2366634"/>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296" name="Rounded Rectangular Callout 295"/>
              <p:cNvSpPr/>
              <p:nvPr/>
            </p:nvSpPr>
            <p:spPr>
              <a:xfrm>
                <a:off x="2658428" y="2229909"/>
                <a:ext cx="517890" cy="186116"/>
              </a:xfrm>
              <a:prstGeom prst="wedgeRoundRectCallout">
                <a:avLst>
                  <a:gd name="adj1" fmla="val -63125"/>
                  <a:gd name="adj2" fmla="val 46256"/>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DENVER</a:t>
                </a:r>
              </a:p>
            </p:txBody>
          </p:sp>
        </p:grpSp>
        <p:grpSp>
          <p:nvGrpSpPr>
            <p:cNvPr id="297" name="Group 296"/>
            <p:cNvGrpSpPr/>
            <p:nvPr/>
          </p:nvGrpSpPr>
          <p:grpSpPr>
            <a:xfrm>
              <a:off x="3748968" y="2330336"/>
              <a:ext cx="940674" cy="217433"/>
              <a:chOff x="745212" y="2120555"/>
              <a:chExt cx="1056828" cy="244281"/>
            </a:xfrm>
          </p:grpSpPr>
          <p:sp>
            <p:nvSpPr>
              <p:cNvPr id="298" name="Oval 297"/>
              <p:cNvSpPr/>
              <p:nvPr/>
            </p:nvSpPr>
            <p:spPr>
              <a:xfrm>
                <a:off x="745212" y="22733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299" name="Rounded Rectangular Callout 298"/>
              <p:cNvSpPr/>
              <p:nvPr/>
            </p:nvSpPr>
            <p:spPr>
              <a:xfrm>
                <a:off x="865382" y="2120555"/>
                <a:ext cx="936658" cy="186116"/>
              </a:xfrm>
              <a:prstGeom prst="wedgeRoundRectCallout">
                <a:avLst>
                  <a:gd name="adj1" fmla="val -57932"/>
                  <a:gd name="adj2" fmla="val 53481"/>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SAN FRANCISCO</a:t>
                </a:r>
              </a:p>
            </p:txBody>
          </p:sp>
        </p:grpSp>
        <p:grpSp>
          <p:nvGrpSpPr>
            <p:cNvPr id="300" name="Group 299"/>
            <p:cNvGrpSpPr/>
            <p:nvPr/>
          </p:nvGrpSpPr>
          <p:grpSpPr>
            <a:xfrm>
              <a:off x="3981424" y="2796782"/>
              <a:ext cx="820865" cy="211551"/>
              <a:chOff x="1023254" y="2698372"/>
              <a:chExt cx="922225" cy="237673"/>
            </a:xfrm>
          </p:grpSpPr>
          <p:sp>
            <p:nvSpPr>
              <p:cNvPr id="301" name="Oval 300"/>
              <p:cNvSpPr/>
              <p:nvPr/>
            </p:nvSpPr>
            <p:spPr>
              <a:xfrm>
                <a:off x="1023254" y="2844605"/>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02" name="Rounded Rectangular Callout 301"/>
              <p:cNvSpPr/>
              <p:nvPr/>
            </p:nvSpPr>
            <p:spPr>
              <a:xfrm>
                <a:off x="1156222" y="2698372"/>
                <a:ext cx="789257" cy="193669"/>
              </a:xfrm>
              <a:prstGeom prst="wedgeRoundRectCallout">
                <a:avLst>
                  <a:gd name="adj1" fmla="val -57932"/>
                  <a:gd name="adj2" fmla="val 53481"/>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LOS ANGELES</a:t>
                </a:r>
              </a:p>
            </p:txBody>
          </p:sp>
        </p:grpSp>
        <p:grpSp>
          <p:nvGrpSpPr>
            <p:cNvPr id="303" name="Group 302"/>
            <p:cNvGrpSpPr/>
            <p:nvPr/>
          </p:nvGrpSpPr>
          <p:grpSpPr>
            <a:xfrm>
              <a:off x="4561877" y="2977807"/>
              <a:ext cx="603683" cy="211220"/>
              <a:chOff x="1730577" y="2912458"/>
              <a:chExt cx="678225" cy="237301"/>
            </a:xfrm>
          </p:grpSpPr>
          <p:sp>
            <p:nvSpPr>
              <p:cNvPr id="304" name="Oval 303"/>
              <p:cNvSpPr/>
              <p:nvPr/>
            </p:nvSpPr>
            <p:spPr>
              <a:xfrm>
                <a:off x="1730577" y="3058319"/>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05" name="Rounded Rectangular Callout 304"/>
              <p:cNvSpPr/>
              <p:nvPr/>
            </p:nvSpPr>
            <p:spPr>
              <a:xfrm>
                <a:off x="1843255" y="2912458"/>
                <a:ext cx="565547" cy="186116"/>
              </a:xfrm>
              <a:prstGeom prst="wedgeRoundRectCallout">
                <a:avLst>
                  <a:gd name="adj1" fmla="val -63876"/>
                  <a:gd name="adj2" fmla="val 53481"/>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PHOENIX</a:t>
                </a:r>
              </a:p>
            </p:txBody>
          </p:sp>
        </p:grpSp>
        <p:grpSp>
          <p:nvGrpSpPr>
            <p:cNvPr id="306" name="Group 305"/>
            <p:cNvGrpSpPr/>
            <p:nvPr/>
          </p:nvGrpSpPr>
          <p:grpSpPr>
            <a:xfrm>
              <a:off x="5836129" y="3215799"/>
              <a:ext cx="580192" cy="203088"/>
              <a:chOff x="2856938" y="2418171"/>
              <a:chExt cx="651834" cy="228165"/>
            </a:xfrm>
          </p:grpSpPr>
          <p:sp>
            <p:nvSpPr>
              <p:cNvPr id="307" name="Oval 306"/>
              <p:cNvSpPr/>
              <p:nvPr/>
            </p:nvSpPr>
            <p:spPr>
              <a:xfrm>
                <a:off x="2856938" y="25548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08" name="Rounded Rectangular Callout 307"/>
              <p:cNvSpPr/>
              <p:nvPr/>
            </p:nvSpPr>
            <p:spPr>
              <a:xfrm>
                <a:off x="2990882" y="2418171"/>
                <a:ext cx="517890" cy="186115"/>
              </a:xfrm>
              <a:prstGeom prst="wedgeRoundRectCallout">
                <a:avLst>
                  <a:gd name="adj1" fmla="val -67020"/>
                  <a:gd name="adj2" fmla="val 49869"/>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DALLAS</a:t>
                </a:r>
              </a:p>
            </p:txBody>
          </p:sp>
        </p:grpSp>
        <p:grpSp>
          <p:nvGrpSpPr>
            <p:cNvPr id="309" name="Group 308"/>
            <p:cNvGrpSpPr/>
            <p:nvPr/>
          </p:nvGrpSpPr>
          <p:grpSpPr>
            <a:xfrm>
              <a:off x="5971454" y="3491283"/>
              <a:ext cx="638686" cy="203088"/>
              <a:chOff x="2856938" y="2418171"/>
              <a:chExt cx="717551" cy="228165"/>
            </a:xfrm>
          </p:grpSpPr>
          <p:sp>
            <p:nvSpPr>
              <p:cNvPr id="310" name="Oval 309"/>
              <p:cNvSpPr/>
              <p:nvPr/>
            </p:nvSpPr>
            <p:spPr>
              <a:xfrm>
                <a:off x="2856938" y="25548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11" name="Rounded Rectangular Callout 310"/>
              <p:cNvSpPr/>
              <p:nvPr/>
            </p:nvSpPr>
            <p:spPr>
              <a:xfrm>
                <a:off x="2968225" y="2418171"/>
                <a:ext cx="606264" cy="186116"/>
              </a:xfrm>
              <a:prstGeom prst="wedgeRoundRectCallout">
                <a:avLst>
                  <a:gd name="adj1" fmla="val -62368"/>
                  <a:gd name="adj2" fmla="val 42644"/>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HOUSTON</a:t>
                </a:r>
              </a:p>
            </p:txBody>
          </p:sp>
        </p:grpSp>
        <p:grpSp>
          <p:nvGrpSpPr>
            <p:cNvPr id="312" name="Group 311"/>
            <p:cNvGrpSpPr/>
            <p:nvPr/>
          </p:nvGrpSpPr>
          <p:grpSpPr>
            <a:xfrm>
              <a:off x="6116137" y="1810417"/>
              <a:ext cx="819471" cy="216046"/>
              <a:chOff x="2856938" y="2403613"/>
              <a:chExt cx="920659" cy="242723"/>
            </a:xfrm>
          </p:grpSpPr>
          <p:sp>
            <p:nvSpPr>
              <p:cNvPr id="313" name="Oval 312"/>
              <p:cNvSpPr/>
              <p:nvPr/>
            </p:nvSpPr>
            <p:spPr>
              <a:xfrm>
                <a:off x="2856938" y="25548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14" name="Rounded Rectangular Callout 313"/>
              <p:cNvSpPr/>
              <p:nvPr/>
            </p:nvSpPr>
            <p:spPr>
              <a:xfrm>
                <a:off x="2996705" y="2403613"/>
                <a:ext cx="780892" cy="182880"/>
              </a:xfrm>
              <a:prstGeom prst="wedgeRoundRectCallout">
                <a:avLst>
                  <a:gd name="adj1" fmla="val -60515"/>
                  <a:gd name="adj2" fmla="val 53481"/>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MINNEAPOLIS</a:t>
                </a:r>
              </a:p>
            </p:txBody>
          </p:sp>
        </p:grpSp>
        <p:grpSp>
          <p:nvGrpSpPr>
            <p:cNvPr id="315" name="Group 314"/>
            <p:cNvGrpSpPr/>
            <p:nvPr/>
          </p:nvGrpSpPr>
          <p:grpSpPr>
            <a:xfrm>
              <a:off x="3919730" y="1563937"/>
              <a:ext cx="652350" cy="211220"/>
              <a:chOff x="977884" y="1194519"/>
              <a:chExt cx="732902" cy="237301"/>
            </a:xfrm>
          </p:grpSpPr>
          <p:sp>
            <p:nvSpPr>
              <p:cNvPr id="316" name="Oval 315"/>
              <p:cNvSpPr/>
              <p:nvPr/>
            </p:nvSpPr>
            <p:spPr>
              <a:xfrm>
                <a:off x="977884" y="1340380"/>
                <a:ext cx="91440" cy="91440"/>
              </a:xfrm>
              <a:prstGeom prst="ellipse">
                <a:avLst/>
              </a:prstGeom>
              <a:solidFill>
                <a:srgbClr val="FFFFFF"/>
              </a:solidFill>
              <a:ln w="25400"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17" name="Rounded Rectangular Callout 316"/>
              <p:cNvSpPr/>
              <p:nvPr/>
            </p:nvSpPr>
            <p:spPr>
              <a:xfrm>
                <a:off x="1090562" y="1194519"/>
                <a:ext cx="620224" cy="186116"/>
              </a:xfrm>
              <a:prstGeom prst="wedgeRoundRectCallout">
                <a:avLst>
                  <a:gd name="adj1" fmla="val -63352"/>
                  <a:gd name="adj2" fmla="val 49868"/>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PORTLAND</a:t>
                </a:r>
              </a:p>
            </p:txBody>
          </p:sp>
        </p:grpSp>
        <p:grpSp>
          <p:nvGrpSpPr>
            <p:cNvPr id="318" name="Group 317"/>
            <p:cNvGrpSpPr/>
            <p:nvPr/>
          </p:nvGrpSpPr>
          <p:grpSpPr>
            <a:xfrm>
              <a:off x="4026816" y="1309474"/>
              <a:ext cx="563309" cy="205007"/>
              <a:chOff x="1097710" y="916476"/>
              <a:chExt cx="632866" cy="230321"/>
            </a:xfrm>
          </p:grpSpPr>
          <p:sp>
            <p:nvSpPr>
              <p:cNvPr id="319" name="Oval 318"/>
              <p:cNvSpPr/>
              <p:nvPr/>
            </p:nvSpPr>
            <p:spPr>
              <a:xfrm>
                <a:off x="1097710" y="1055357"/>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20" name="Rounded Rectangular Callout 319"/>
              <p:cNvSpPr/>
              <p:nvPr/>
            </p:nvSpPr>
            <p:spPr>
              <a:xfrm>
                <a:off x="1210387" y="916476"/>
                <a:ext cx="520189" cy="186116"/>
              </a:xfrm>
              <a:prstGeom prst="wedgeRoundRectCallout">
                <a:avLst>
                  <a:gd name="adj1" fmla="val -63125"/>
                  <a:gd name="adj2" fmla="val 49869"/>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SEATTLE</a:t>
                </a:r>
              </a:p>
            </p:txBody>
          </p:sp>
        </p:grpSp>
        <p:grpSp>
          <p:nvGrpSpPr>
            <p:cNvPr id="321" name="Group 320"/>
            <p:cNvGrpSpPr/>
            <p:nvPr/>
          </p:nvGrpSpPr>
          <p:grpSpPr>
            <a:xfrm>
              <a:off x="7082669" y="3105087"/>
              <a:ext cx="614414" cy="203088"/>
              <a:chOff x="4796256" y="3077997"/>
              <a:chExt cx="690281" cy="228165"/>
            </a:xfrm>
          </p:grpSpPr>
          <p:sp>
            <p:nvSpPr>
              <p:cNvPr id="322" name="Oval 321"/>
              <p:cNvSpPr/>
              <p:nvPr/>
            </p:nvSpPr>
            <p:spPr>
              <a:xfrm>
                <a:off x="4796256" y="3214722"/>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23" name="Rounded Rectangular Callout 322"/>
              <p:cNvSpPr/>
              <p:nvPr/>
            </p:nvSpPr>
            <p:spPr>
              <a:xfrm>
                <a:off x="4920991" y="3077997"/>
                <a:ext cx="565546" cy="186116"/>
              </a:xfrm>
              <a:prstGeom prst="wedgeRoundRectCallout">
                <a:avLst>
                  <a:gd name="adj1" fmla="val -65065"/>
                  <a:gd name="adj2" fmla="val 46257"/>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ATLANTA</a:t>
                </a:r>
              </a:p>
            </p:txBody>
          </p:sp>
        </p:grpSp>
        <p:grpSp>
          <p:nvGrpSpPr>
            <p:cNvPr id="324" name="Group 323"/>
            <p:cNvGrpSpPr/>
            <p:nvPr/>
          </p:nvGrpSpPr>
          <p:grpSpPr>
            <a:xfrm>
              <a:off x="6574810" y="2166996"/>
              <a:ext cx="638686" cy="203088"/>
              <a:chOff x="4188983" y="1933253"/>
              <a:chExt cx="717551" cy="228165"/>
            </a:xfrm>
          </p:grpSpPr>
          <p:sp>
            <p:nvSpPr>
              <p:cNvPr id="325" name="Oval 324"/>
              <p:cNvSpPr/>
              <p:nvPr/>
            </p:nvSpPr>
            <p:spPr>
              <a:xfrm>
                <a:off x="4188983" y="2069978"/>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26" name="Rounded Rectangular Callout 325"/>
              <p:cNvSpPr/>
              <p:nvPr/>
            </p:nvSpPr>
            <p:spPr>
              <a:xfrm>
                <a:off x="4300270" y="1933253"/>
                <a:ext cx="606264" cy="186116"/>
              </a:xfrm>
              <a:prstGeom prst="wedgeRoundRectCallout">
                <a:avLst>
                  <a:gd name="adj1" fmla="val -61259"/>
                  <a:gd name="adj2" fmla="val 49868"/>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CHICAGO</a:t>
                </a:r>
              </a:p>
            </p:txBody>
          </p:sp>
        </p:grpSp>
        <p:grpSp>
          <p:nvGrpSpPr>
            <p:cNvPr id="327" name="Group 326"/>
            <p:cNvGrpSpPr/>
            <p:nvPr/>
          </p:nvGrpSpPr>
          <p:grpSpPr>
            <a:xfrm>
              <a:off x="7795775" y="2177390"/>
              <a:ext cx="725233" cy="165660"/>
              <a:chOff x="5643967" y="1943396"/>
              <a:chExt cx="814784" cy="186116"/>
            </a:xfrm>
          </p:grpSpPr>
          <p:sp>
            <p:nvSpPr>
              <p:cNvPr id="328" name="Oval 327"/>
              <p:cNvSpPr/>
              <p:nvPr/>
            </p:nvSpPr>
            <p:spPr>
              <a:xfrm>
                <a:off x="5643967" y="1964210"/>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29" name="Rounded Rectangular Callout 328"/>
              <p:cNvSpPr/>
              <p:nvPr/>
            </p:nvSpPr>
            <p:spPr>
              <a:xfrm>
                <a:off x="5793320" y="1943396"/>
                <a:ext cx="665431" cy="186116"/>
              </a:xfrm>
              <a:prstGeom prst="wedgeRoundRectCallout">
                <a:avLst>
                  <a:gd name="adj1" fmla="val -65461"/>
                  <a:gd name="adj2" fmla="val -15717"/>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NEW YORK</a:t>
                </a:r>
              </a:p>
            </p:txBody>
          </p:sp>
        </p:grpSp>
        <p:grpSp>
          <p:nvGrpSpPr>
            <p:cNvPr id="333" name="Group 332"/>
            <p:cNvGrpSpPr/>
            <p:nvPr/>
          </p:nvGrpSpPr>
          <p:grpSpPr>
            <a:xfrm>
              <a:off x="7858455" y="1999478"/>
              <a:ext cx="719501" cy="165660"/>
              <a:chOff x="2856938" y="2469687"/>
              <a:chExt cx="808345" cy="186116"/>
            </a:xfrm>
          </p:grpSpPr>
          <p:sp>
            <p:nvSpPr>
              <p:cNvPr id="334" name="Oval 333"/>
              <p:cNvSpPr/>
              <p:nvPr/>
            </p:nvSpPr>
            <p:spPr>
              <a:xfrm>
                <a:off x="2856938" y="25548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35" name="Rounded Rectangular Callout 334"/>
              <p:cNvSpPr/>
              <p:nvPr/>
            </p:nvSpPr>
            <p:spPr>
              <a:xfrm>
                <a:off x="2999852" y="2469687"/>
                <a:ext cx="665431" cy="186116"/>
              </a:xfrm>
              <a:prstGeom prst="wedgeRoundRectCallout">
                <a:avLst>
                  <a:gd name="adj1" fmla="val -66429"/>
                  <a:gd name="adj2" fmla="val 15422"/>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HARTFOR</a:t>
                </a:r>
                <a:r>
                  <a:rPr lang="en-US" sz="800" b="1" kern="0" spc="8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D</a:t>
                </a:r>
              </a:p>
            </p:txBody>
          </p:sp>
        </p:grpSp>
        <p:grpSp>
          <p:nvGrpSpPr>
            <p:cNvPr id="336" name="Group 335"/>
            <p:cNvGrpSpPr/>
            <p:nvPr/>
          </p:nvGrpSpPr>
          <p:grpSpPr>
            <a:xfrm>
              <a:off x="3803039" y="2568234"/>
              <a:ext cx="939952" cy="165660"/>
              <a:chOff x="745212" y="2267687"/>
              <a:chExt cx="1056017" cy="186116"/>
            </a:xfrm>
          </p:grpSpPr>
          <p:sp>
            <p:nvSpPr>
              <p:cNvPr id="337" name="Oval 336"/>
              <p:cNvSpPr/>
              <p:nvPr/>
            </p:nvSpPr>
            <p:spPr>
              <a:xfrm>
                <a:off x="745212" y="22733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38" name="Rounded Rectangular Callout 337"/>
              <p:cNvSpPr/>
              <p:nvPr/>
            </p:nvSpPr>
            <p:spPr>
              <a:xfrm>
                <a:off x="864571" y="2267687"/>
                <a:ext cx="936658" cy="186116"/>
              </a:xfrm>
              <a:prstGeom prst="wedgeRoundRectCallout">
                <a:avLst>
                  <a:gd name="adj1" fmla="val -58566"/>
                  <a:gd name="adj2" fmla="val -19896"/>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SILICON VALLEY</a:t>
                </a:r>
              </a:p>
            </p:txBody>
          </p:sp>
        </p:grpSp>
        <p:grpSp>
          <p:nvGrpSpPr>
            <p:cNvPr id="339" name="Group 338"/>
            <p:cNvGrpSpPr/>
            <p:nvPr/>
          </p:nvGrpSpPr>
          <p:grpSpPr>
            <a:xfrm>
              <a:off x="7282346" y="1754935"/>
              <a:ext cx="616793" cy="209122"/>
              <a:chOff x="7676809" y="1897190"/>
              <a:chExt cx="868815" cy="294569"/>
            </a:xfrm>
          </p:grpSpPr>
          <p:sp>
            <p:nvSpPr>
              <p:cNvPr id="340" name="Oval 339"/>
              <p:cNvSpPr/>
              <p:nvPr/>
            </p:nvSpPr>
            <p:spPr>
              <a:xfrm>
                <a:off x="7676809" y="2077113"/>
                <a:ext cx="114646" cy="114646"/>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41" name="Rounded Rectangular Callout 340"/>
              <p:cNvSpPr/>
              <p:nvPr/>
            </p:nvSpPr>
            <p:spPr>
              <a:xfrm>
                <a:off x="7830119" y="1897190"/>
                <a:ext cx="715505" cy="229290"/>
              </a:xfrm>
              <a:prstGeom prst="wedgeRoundRectCallout">
                <a:avLst>
                  <a:gd name="adj1" fmla="val -62627"/>
                  <a:gd name="adj2" fmla="val 53481"/>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TORONTO</a:t>
                </a:r>
              </a:p>
            </p:txBody>
          </p:sp>
        </p:grpSp>
        <p:pic>
          <p:nvPicPr>
            <p:cNvPr id="95" name="Picture 16" descr="http://www.trashedgraphics.com/wp-content/uploads/2013/10/pin_transparent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43676" y="1243655"/>
              <a:ext cx="245246" cy="245246"/>
            </a:xfrm>
            <a:prstGeom prst="rect">
              <a:avLst/>
            </a:prstGeom>
            <a:noFill/>
            <a:extLst>
              <a:ext uri="{909E8E84-426E-40dd-AFC4-6F175D3DCCD1}">
                <a14:hiddenFill xmlns:a14="http://schemas.microsoft.com/office/drawing/2010/main" xmlns="">
                  <a:solidFill>
                    <a:srgbClr val="FFFFFF"/>
                  </a:solidFill>
                </a14:hiddenFill>
              </a:ext>
            </a:extLst>
          </p:spPr>
        </p:pic>
        <p:pic>
          <p:nvPicPr>
            <p:cNvPr id="342" name="Picture 16" descr="http://www.trashedgraphics.com/wp-content/uploads/2013/10/pin_transparent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392433" y="2097170"/>
              <a:ext cx="245246" cy="245246"/>
            </a:xfrm>
            <a:prstGeom prst="rect">
              <a:avLst/>
            </a:prstGeom>
            <a:noFill/>
            <a:extLst>
              <a:ext uri="{909E8E84-426E-40dd-AFC4-6F175D3DCCD1}">
                <a14:hiddenFill xmlns:a14="http://schemas.microsoft.com/office/drawing/2010/main" xmlns="">
                  <a:solidFill>
                    <a:srgbClr val="FFFFFF"/>
                  </a:solidFill>
                </a14:hiddenFill>
              </a:ext>
            </a:extLst>
          </p:spPr>
        </p:pic>
        <p:pic>
          <p:nvPicPr>
            <p:cNvPr id="343" name="Picture 16" descr="http://www.trashedgraphics.com/wp-content/uploads/2013/10/pin_transparent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60929" flipH="1">
              <a:off x="7858650" y="1724354"/>
              <a:ext cx="245246" cy="24524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30" name="Group 329"/>
            <p:cNvGrpSpPr/>
            <p:nvPr/>
          </p:nvGrpSpPr>
          <p:grpSpPr>
            <a:xfrm>
              <a:off x="7926593" y="1824911"/>
              <a:ext cx="594418" cy="221043"/>
              <a:chOff x="2856938" y="2397999"/>
              <a:chExt cx="667816" cy="248337"/>
            </a:xfrm>
          </p:grpSpPr>
          <p:sp>
            <p:nvSpPr>
              <p:cNvPr id="331" name="Oval 330"/>
              <p:cNvSpPr/>
              <p:nvPr/>
            </p:nvSpPr>
            <p:spPr>
              <a:xfrm>
                <a:off x="2856938" y="2554896"/>
                <a:ext cx="91440" cy="91440"/>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32" name="Rounded Rectangular Callout 331"/>
              <p:cNvSpPr/>
              <p:nvPr/>
            </p:nvSpPr>
            <p:spPr>
              <a:xfrm>
                <a:off x="2981672" y="2397999"/>
                <a:ext cx="543082" cy="186116"/>
              </a:xfrm>
              <a:prstGeom prst="wedgeRoundRectCallout">
                <a:avLst>
                  <a:gd name="adj1" fmla="val -66598"/>
                  <a:gd name="adj2" fmla="val 57093"/>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BOSTON</a:t>
                </a:r>
              </a:p>
            </p:txBody>
          </p:sp>
        </p:grpSp>
        <p:pic>
          <p:nvPicPr>
            <p:cNvPr id="344" name="Picture 343"/>
            <p:cNvPicPr>
              <a:picLocks noChangeAspect="1"/>
            </p:cNvPicPr>
            <p:nvPr/>
          </p:nvPicPr>
          <p:blipFill rotWithShape="1">
            <a:blip r:embed="rId10" cstate="print">
              <a:duotone>
                <a:prstClr val="black"/>
                <a:schemeClr val="bg1">
                  <a:lumMod val="85000"/>
                  <a:tint val="45000"/>
                  <a:satMod val="400000"/>
                </a:schemeClr>
              </a:duotone>
              <a:extLst>
                <a:ext uri="{28A0092B-C50C-407E-A947-70E740481C1C}">
                  <a14:useLocalDpi xmlns:a14="http://schemas.microsoft.com/office/drawing/2010/main" val="0"/>
                </a:ext>
              </a:extLst>
            </a:blip>
            <a:srcRect l="82763" t="17904" b="37111"/>
            <a:stretch/>
          </p:blipFill>
          <p:spPr>
            <a:xfrm>
              <a:off x="7662862" y="2216305"/>
              <a:ext cx="1177236" cy="1904366"/>
            </a:xfrm>
            <a:prstGeom prst="rect">
              <a:avLst/>
            </a:prstGeom>
          </p:spPr>
        </p:pic>
        <p:grpSp>
          <p:nvGrpSpPr>
            <p:cNvPr id="348" name="Group 347"/>
            <p:cNvGrpSpPr/>
            <p:nvPr/>
          </p:nvGrpSpPr>
          <p:grpSpPr>
            <a:xfrm>
              <a:off x="8047373" y="3597575"/>
              <a:ext cx="644322" cy="219356"/>
              <a:chOff x="6927754" y="1897717"/>
              <a:chExt cx="863701" cy="294042"/>
            </a:xfrm>
          </p:grpSpPr>
          <p:sp>
            <p:nvSpPr>
              <p:cNvPr id="349" name="Oval 348"/>
              <p:cNvSpPr/>
              <p:nvPr/>
            </p:nvSpPr>
            <p:spPr>
              <a:xfrm>
                <a:off x="7676809" y="2077113"/>
                <a:ext cx="114646" cy="114646"/>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350" name="Rounded Rectangular Callout 349"/>
              <p:cNvSpPr/>
              <p:nvPr/>
            </p:nvSpPr>
            <p:spPr>
              <a:xfrm flipH="1">
                <a:off x="6927754" y="1897717"/>
                <a:ext cx="687877" cy="229290"/>
              </a:xfrm>
              <a:prstGeom prst="wedgeRoundRectCallout">
                <a:avLst>
                  <a:gd name="adj1" fmla="val -68755"/>
                  <a:gd name="adj2" fmla="val 53481"/>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LONDON</a:t>
                </a:r>
              </a:p>
            </p:txBody>
          </p:sp>
        </p:grpSp>
      </p:grpSp>
      <p:pic>
        <p:nvPicPr>
          <p:cNvPr id="105" name="Picture 16" descr="http://www.trashedgraphics.com/wp-content/uploads/2013/10/pin_transparent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450039" y="2264768"/>
            <a:ext cx="326910" cy="326910"/>
          </a:xfrm>
          <a:prstGeom prst="rect">
            <a:avLst/>
          </a:prstGeom>
          <a:noFill/>
          <a:extLst>
            <a:ext uri="{909E8E84-426E-40dd-AFC4-6F175D3DCCD1}">
              <a14:hiddenFill xmlns="" xmlns:a14="http://schemas.microsoft.com/office/drawing/2010/main">
                <a:solidFill>
                  <a:srgbClr val="FFFFFF"/>
                </a:solidFill>
              </a14:hiddenFill>
            </a:ext>
          </a:extLst>
        </p:spPr>
      </p:pic>
      <p:sp>
        <p:nvSpPr>
          <p:cNvPr id="107" name="Oval 106"/>
          <p:cNvSpPr/>
          <p:nvPr/>
        </p:nvSpPr>
        <p:spPr>
          <a:xfrm>
            <a:off x="10196946" y="3120776"/>
            <a:ext cx="108492" cy="108492"/>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26"/>
            <a:endParaRPr lang="en-US" kern="0">
              <a:gradFill>
                <a:gsLst>
                  <a:gs pos="0">
                    <a:srgbClr val="FFFFFF"/>
                  </a:gs>
                  <a:gs pos="99000">
                    <a:srgbClr val="FFFFFF"/>
                  </a:gs>
                </a:gsLst>
                <a:lin ang="16200000" scaled="0"/>
              </a:gradFill>
              <a:latin typeface="Arial" panose="020B0604020202020204"/>
            </a:endParaRPr>
          </a:p>
        </p:txBody>
      </p:sp>
      <p:sp>
        <p:nvSpPr>
          <p:cNvPr id="108" name="Rounded Rectangular Callout 107"/>
          <p:cNvSpPr/>
          <p:nvPr/>
        </p:nvSpPr>
        <p:spPr>
          <a:xfrm>
            <a:off x="10387264" y="3136979"/>
            <a:ext cx="957163" cy="220822"/>
          </a:xfrm>
          <a:prstGeom prst="wedgeRoundRectCallout">
            <a:avLst>
              <a:gd name="adj1" fmla="val -63796"/>
              <a:gd name="adj2" fmla="val -29317"/>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26"/>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PHILADELPHIA</a:t>
            </a:r>
          </a:p>
        </p:txBody>
      </p:sp>
      <p:sp>
        <p:nvSpPr>
          <p:cNvPr id="109" name="Oval 108"/>
          <p:cNvSpPr/>
          <p:nvPr/>
        </p:nvSpPr>
        <p:spPr>
          <a:xfrm>
            <a:off x="10088114" y="3324811"/>
            <a:ext cx="108492" cy="108492"/>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26"/>
            <a:endParaRPr lang="en-US" kern="0">
              <a:gradFill>
                <a:gsLst>
                  <a:gs pos="0">
                    <a:srgbClr val="FFFFFF"/>
                  </a:gs>
                  <a:gs pos="99000">
                    <a:srgbClr val="FFFFFF"/>
                  </a:gs>
                </a:gsLst>
                <a:lin ang="16200000" scaled="0"/>
              </a:gradFill>
              <a:latin typeface="Arial" panose="020B0604020202020204"/>
            </a:endParaRPr>
          </a:p>
        </p:txBody>
      </p:sp>
      <p:sp>
        <p:nvSpPr>
          <p:cNvPr id="112" name="Rounded Rectangular Callout 111"/>
          <p:cNvSpPr/>
          <p:nvPr/>
        </p:nvSpPr>
        <p:spPr>
          <a:xfrm>
            <a:off x="10297425" y="3373635"/>
            <a:ext cx="1076792" cy="220822"/>
          </a:xfrm>
          <a:prstGeom prst="wedgeRoundRectCallout">
            <a:avLst>
              <a:gd name="adj1" fmla="val -61289"/>
              <a:gd name="adj2" fmla="val -36304"/>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26"/>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WASHINGTON DC</a:t>
            </a:r>
          </a:p>
        </p:txBody>
      </p:sp>
      <p:sp>
        <p:nvSpPr>
          <p:cNvPr id="115" name="Oval 360"/>
          <p:cNvSpPr/>
          <p:nvPr/>
        </p:nvSpPr>
        <p:spPr>
          <a:xfrm>
            <a:off x="5866077" y="2624972"/>
            <a:ext cx="108492" cy="108492"/>
          </a:xfrm>
          <a:prstGeom prst="ellipse">
            <a:avLst/>
          </a:prstGeom>
          <a:solidFill>
            <a:srgbClr val="FFFFFF"/>
          </a:solidFill>
          <a:ln w="25400"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116" name="Rounded Rectangular Callout 361"/>
          <p:cNvSpPr/>
          <p:nvPr/>
        </p:nvSpPr>
        <p:spPr>
          <a:xfrm>
            <a:off x="5999768" y="2451912"/>
            <a:ext cx="604535" cy="202387"/>
          </a:xfrm>
          <a:prstGeom prst="wedgeRoundRectCallout">
            <a:avLst>
              <a:gd name="adj1" fmla="val -63352"/>
              <a:gd name="adj2" fmla="val 49868"/>
              <a:gd name="adj3" fmla="val 16667"/>
            </a:avLst>
          </a:prstGeom>
          <a:solidFill>
            <a:srgbClr val="0072C8">
              <a:lumMod val="75000"/>
            </a:srgbClr>
          </a:solidFill>
          <a:ln w="12700"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BOISE</a:t>
            </a:r>
          </a:p>
        </p:txBody>
      </p:sp>
      <p:sp>
        <p:nvSpPr>
          <p:cNvPr id="117" name="Oval 362"/>
          <p:cNvSpPr/>
          <p:nvPr/>
        </p:nvSpPr>
        <p:spPr>
          <a:xfrm>
            <a:off x="5510332" y="4105614"/>
            <a:ext cx="108492" cy="108492"/>
          </a:xfrm>
          <a:prstGeom prst="ellipse">
            <a:avLst/>
          </a:prstGeom>
          <a:solidFill>
            <a:srgbClr val="FFFFFF"/>
          </a:solidFill>
          <a:ln w="28575" cap="flat" cmpd="sng" algn="ctr">
            <a:solidFill>
              <a:srgbClr val="0072C8">
                <a:lumMod val="75000"/>
              </a:srgbClr>
            </a:solidFill>
            <a:prstDash val="solid"/>
          </a:ln>
          <a:effectLst/>
          <a:scene3d>
            <a:camera prst="orthographicFront"/>
            <a:lightRig rig="threePt" dir="t"/>
          </a:scene3d>
          <a:sp3d prstMaterial="matte"/>
        </p:spPr>
        <p:txBody>
          <a:bodyPr lIns="243777" rtlCol="0" anchor="ctr"/>
          <a:lstStyle/>
          <a:p>
            <a:pPr algn="ctr" defTabSz="914149"/>
            <a:endParaRPr lang="en-US" kern="0">
              <a:gradFill>
                <a:gsLst>
                  <a:gs pos="0">
                    <a:srgbClr val="FFFFFF"/>
                  </a:gs>
                  <a:gs pos="99000">
                    <a:srgbClr val="FFFFFF"/>
                  </a:gs>
                </a:gsLst>
                <a:lin ang="16200000" scaled="0"/>
              </a:gradFill>
              <a:latin typeface="Arial" panose="020B0604020202020204"/>
            </a:endParaRPr>
          </a:p>
        </p:txBody>
      </p:sp>
      <p:sp>
        <p:nvSpPr>
          <p:cNvPr id="121" name="Rounded Rectangular Callout 363"/>
          <p:cNvSpPr/>
          <p:nvPr/>
        </p:nvSpPr>
        <p:spPr>
          <a:xfrm flipH="1">
            <a:off x="4315745" y="4080621"/>
            <a:ext cx="1114975" cy="330025"/>
          </a:xfrm>
          <a:prstGeom prst="wedgeRoundRectCallout">
            <a:avLst>
              <a:gd name="adj1" fmla="val -60303"/>
              <a:gd name="adj2" fmla="val -19649"/>
              <a:gd name="adj3" fmla="val 16667"/>
            </a:avLst>
          </a:prstGeom>
          <a:solidFill>
            <a:srgbClr val="0072C8">
              <a:lumMod val="75000"/>
            </a:srgbClr>
          </a:solidFill>
          <a:ln w="9525" cap="flat" cmpd="sng" algn="ctr">
            <a:solidFill>
              <a:srgbClr val="FFFFFF"/>
            </a:solidFill>
            <a:prstDash val="solid"/>
          </a:ln>
          <a:effectLst/>
          <a:scene3d>
            <a:camera prst="orthographicFront"/>
            <a:lightRig rig="threePt" dir="t"/>
          </a:scene3d>
          <a:sp3d prstMaterial="matte"/>
        </p:spPr>
        <p:txBody>
          <a:bodyPr lIns="0" rIns="0" rtlCol="0" anchor="ctr"/>
          <a:lstStyle/>
          <a:p>
            <a:pPr algn="ctr" defTabSz="914149"/>
            <a:r>
              <a:rPr lang="en-US" sz="800" b="1" kern="0" spc="40">
                <a:gradFill>
                  <a:gsLst>
                    <a:gs pos="0">
                      <a:srgbClr val="FFFFFF"/>
                    </a:gs>
                    <a:gs pos="100000">
                      <a:srgbClr val="FFFFFF"/>
                    </a:gs>
                  </a:gsLst>
                  <a:lin ang="5400000" scaled="1"/>
                </a:gradFill>
                <a:latin typeface="Arial" panose="020B0604020202020204"/>
                <a:ea typeface="ＭＳ Ｐゴシック" pitchFamily="34" charset="-128"/>
                <a:cs typeface="Segoe UI Semibold" panose="020B0702040204020203" pitchFamily="34" charset="0"/>
              </a:rPr>
              <a:t>ORANGE COUNTY/ SAN DIEGO</a:t>
            </a:r>
          </a:p>
        </p:txBody>
      </p:sp>
      <p:pic>
        <p:nvPicPr>
          <p:cNvPr id="106" name="Picture 16" descr="http://www.trashedgraphics.com/wp-content/uploads/2013/10/pin_transparent_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72173" y="4558582"/>
            <a:ext cx="326910" cy="3269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428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Welcome to the</a:t>
            </a:r>
            <a:endParaRPr lang="en-US" dirty="0"/>
          </a:p>
        </p:txBody>
      </p:sp>
      <p:sp>
        <p:nvSpPr>
          <p:cNvPr id="4" name="Content Placeholder 3"/>
          <p:cNvSpPr>
            <a:spLocks noGrp="1"/>
          </p:cNvSpPr>
          <p:nvPr>
            <p:ph idx="1"/>
          </p:nvPr>
        </p:nvSpPr>
        <p:spPr/>
        <p:txBody>
          <a:bodyPr/>
          <a:lstStyle/>
          <a:p>
            <a:r>
              <a:rPr lang="en-US" dirty="0"/>
              <a:t>Web: </a:t>
            </a:r>
            <a:r>
              <a:rPr lang="en-US" dirty="0">
                <a:hlinkClick r:id="rId3"/>
              </a:rPr>
              <a:t>BostonO365UserGoup.com</a:t>
            </a:r>
            <a:endParaRPr lang="en-US" dirty="0"/>
          </a:p>
          <a:p>
            <a:r>
              <a:rPr lang="en-US" dirty="0"/>
              <a:t>Twitter: </a:t>
            </a:r>
            <a:r>
              <a:rPr lang="en-US" dirty="0">
                <a:hlinkClick r:id="rId4"/>
              </a:rPr>
              <a:t>@Bos365</a:t>
            </a:r>
            <a:r>
              <a:rPr lang="en-US" dirty="0"/>
              <a:t> or #Bos365</a:t>
            </a:r>
          </a:p>
          <a:p>
            <a:r>
              <a:rPr lang="en-US" dirty="0"/>
              <a:t>Yammer: </a:t>
            </a:r>
            <a:r>
              <a:rPr lang="en-US" dirty="0">
                <a:hlinkClick r:id="rId5"/>
              </a:rPr>
              <a:t>http://bit.ly/Bos365-Yam</a:t>
            </a:r>
            <a:endParaRPr lang="en-US" dirty="0"/>
          </a:p>
          <a:p>
            <a:r>
              <a:rPr lang="en-US" dirty="0"/>
              <a:t>Meetup:  </a:t>
            </a:r>
            <a:r>
              <a:rPr lang="en-US" dirty="0">
                <a:hlinkClick r:id="rId6"/>
              </a:rPr>
              <a:t>http://bit.ly/Bos365-Meetup</a:t>
            </a:r>
            <a:endParaRPr lang="en-US" dirty="0"/>
          </a:p>
          <a:p>
            <a:r>
              <a:rPr lang="en-US" dirty="0"/>
              <a:t>LinkedIn: </a:t>
            </a:r>
            <a:r>
              <a:rPr lang="en-US" dirty="0">
                <a:hlinkClick r:id="rId7"/>
              </a:rPr>
              <a:t>http://bit.ly/Bos365-li</a:t>
            </a: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4100" name="Picture 4" descr="https://bos365-public.sharepoint.com/Graphics/BosO365-UG-Logo-650x22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a:xfrm>
            <a:off x="9303150" y="6613409"/>
            <a:ext cx="2844059" cy="198075"/>
          </a:xfrm>
        </p:spPr>
        <p:txBody>
          <a:bodyPr/>
          <a:lstStyle/>
          <a:p>
            <a:pPr defTabSz="914171"/>
            <a:fld id="{4CA37C95-3A7F-4C90-9D28-0B573484ACDD}" type="slidenum">
              <a:rPr lang="en-US" kern="0">
                <a:gradFill>
                  <a:gsLst>
                    <a:gs pos="0">
                      <a:srgbClr val="FFFFFF">
                        <a:lumMod val="65000"/>
                      </a:srgbClr>
                    </a:gs>
                    <a:gs pos="98000">
                      <a:srgbClr val="FFFFFF">
                        <a:lumMod val="65000"/>
                      </a:srgbClr>
                    </a:gs>
                  </a:gsLst>
                  <a:lin ang="5400000" scaled="0"/>
                </a:gradFill>
                <a:latin typeface="Segoe UI"/>
              </a:rPr>
              <a:pPr defTabSz="914171"/>
              <a:t>20</a:t>
            </a:fld>
            <a:endParaRPr lang="en-US" kern="0">
              <a:gradFill>
                <a:gsLst>
                  <a:gs pos="0">
                    <a:srgbClr val="FFFFFF">
                      <a:lumMod val="65000"/>
                    </a:srgbClr>
                  </a:gs>
                  <a:gs pos="98000">
                    <a:srgbClr val="FFFFFF">
                      <a:lumMod val="65000"/>
                    </a:srgbClr>
                  </a:gs>
                </a:gsLst>
                <a:lin ang="5400000" scaled="0"/>
              </a:gradFill>
              <a:latin typeface="Segoe UI"/>
            </a:endParaRPr>
          </a:p>
        </p:txBody>
      </p:sp>
      <p:sp>
        <p:nvSpPr>
          <p:cNvPr id="9" name="Title 8"/>
          <p:cNvSpPr>
            <a:spLocks noGrp="1"/>
          </p:cNvSpPr>
          <p:nvPr>
            <p:ph type="title"/>
          </p:nvPr>
        </p:nvSpPr>
        <p:spPr/>
        <p:txBody>
          <a:bodyPr/>
          <a:lstStyle/>
          <a:p>
            <a:r>
              <a:rPr lang="en-US" sz="3599"/>
              <a:t>Areas of Expertise</a:t>
            </a:r>
            <a:endParaRPr lang="en-US" sz="2000" b="1" spc="0">
              <a:solidFill>
                <a:srgbClr val="C00000"/>
              </a:solidFill>
            </a:endParaRPr>
          </a:p>
        </p:txBody>
      </p:sp>
      <p:sp>
        <p:nvSpPr>
          <p:cNvPr id="18" name="Footer Placeholder 3"/>
          <p:cNvSpPr>
            <a:spLocks noGrp="1"/>
          </p:cNvSpPr>
          <p:nvPr>
            <p:ph type="ftr" sz="quarter" idx="15"/>
          </p:nvPr>
        </p:nvSpPr>
        <p:spPr>
          <a:xfrm>
            <a:off x="4164515" y="6613409"/>
            <a:ext cx="3859795" cy="198075"/>
          </a:xfrm>
        </p:spPr>
        <p:txBody>
          <a:bodyPr/>
          <a:lstStyle/>
          <a:p>
            <a:pPr defTabSz="1218866"/>
            <a:r>
              <a:rPr kern="0">
                <a:gradFill>
                  <a:gsLst>
                    <a:gs pos="0">
                      <a:srgbClr val="FFFFFF">
                        <a:lumMod val="65000"/>
                      </a:srgbClr>
                    </a:gs>
                    <a:gs pos="98000">
                      <a:srgbClr val="FFFFFF">
                        <a:lumMod val="65000"/>
                      </a:srgbClr>
                    </a:gs>
                  </a:gsLst>
                  <a:lin ang="5400000" scaled="0"/>
                </a:gradFill>
                <a:latin typeface="Segoe UI"/>
              </a:rPr>
              <a:t>Slalom Confidential and Proprietary</a:t>
            </a:r>
          </a:p>
        </p:txBody>
      </p:sp>
      <p:sp>
        <p:nvSpPr>
          <p:cNvPr id="19" name="Rectangle 18"/>
          <p:cNvSpPr/>
          <p:nvPr/>
        </p:nvSpPr>
        <p:spPr>
          <a:xfrm>
            <a:off x="422880" y="4851079"/>
            <a:ext cx="2698047" cy="182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121888" rIns="121888" bIns="121888" numCol="1" spcCol="0" rtlCol="0" fromWordArt="0" anchor="t" anchorCtr="0" forceAA="0" compatLnSpc="1">
            <a:prstTxWarp prst="textNoShape">
              <a:avLst/>
            </a:prstTxWarp>
            <a:noAutofit/>
          </a:bodyPr>
          <a:lstStyle/>
          <a:p>
            <a:pPr defTabSz="1848576">
              <a:defRPr/>
            </a:pPr>
            <a:r>
              <a:rPr lang="en-US" sz="1000" kern="0">
                <a:solidFill>
                  <a:srgbClr val="373737"/>
                </a:solidFill>
                <a:latin typeface="Segoe UI Light" panose="020B0502040204020203" pitchFamily="34" charset="0"/>
                <a:cs typeface="Segoe UI Light" panose="020B0502040204020203" pitchFamily="34" charset="0"/>
              </a:rPr>
              <a:t>Realize the business value of your most strategic initiatives by making your methods and practices more agile to deliver results.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Program and Project Management</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Business and Technical Analysis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Quality Assurance</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Agile and Delivery</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endParaRPr lang="en-US" sz="1000" kern="0">
              <a:solidFill>
                <a:srgbClr val="373737"/>
              </a:solidFill>
              <a:latin typeface="Segoe UI Light" panose="020B0502040204020203" pitchFamily="34" charset="0"/>
              <a:cs typeface="Segoe UI Light" panose="020B0502040204020203" pitchFamily="34" charset="0"/>
            </a:endParaRPr>
          </a:p>
        </p:txBody>
      </p:sp>
      <p:sp>
        <p:nvSpPr>
          <p:cNvPr id="20" name="Rectangle 19"/>
          <p:cNvSpPr/>
          <p:nvPr/>
        </p:nvSpPr>
        <p:spPr>
          <a:xfrm>
            <a:off x="3342946" y="4851079"/>
            <a:ext cx="2682224" cy="182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121888" rIns="121888" bIns="121888" numCol="1" spcCol="0" rtlCol="0" fromWordArt="0" anchor="t" anchorCtr="0" forceAA="0" compatLnSpc="1">
            <a:prstTxWarp prst="textNoShape">
              <a:avLst/>
            </a:prstTxWarp>
            <a:noAutofit/>
          </a:bodyPr>
          <a:lstStyle/>
          <a:p>
            <a:pPr defTabSz="853205">
              <a:spcBef>
                <a:spcPts val="1400"/>
              </a:spcBef>
            </a:pPr>
            <a:r>
              <a:rPr lang="en-US" sz="1000" kern="0">
                <a:solidFill>
                  <a:srgbClr val="373737"/>
                </a:solidFill>
                <a:latin typeface="Segoe UI Light" panose="020B0502040204020203" pitchFamily="34" charset="0"/>
                <a:cs typeface="Segoe UI Light" panose="020B0502040204020203" pitchFamily="34" charset="0"/>
              </a:rPr>
              <a:t>Link your strategic vision with executable techniques to gain alignment and drive untapped potential and value to your organization.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Strategy Advisory</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Business Transformation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Performance Improvement </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Mergers &amp; Acquisitions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endParaRPr lang="en-US" sz="1000" kern="0">
              <a:solidFill>
                <a:srgbClr val="373737"/>
              </a:solidFill>
              <a:latin typeface="Segoe UI Light" panose="020B0502040204020203" pitchFamily="34" charset="0"/>
              <a:cs typeface="Segoe UI Light" panose="020B0502040204020203" pitchFamily="34" charset="0"/>
            </a:endParaRPr>
          </a:p>
        </p:txBody>
      </p:sp>
      <p:sp>
        <p:nvSpPr>
          <p:cNvPr id="21" name="Rectangle 20"/>
          <p:cNvSpPr/>
          <p:nvPr/>
        </p:nvSpPr>
        <p:spPr>
          <a:xfrm>
            <a:off x="6261599" y="4851079"/>
            <a:ext cx="2670876" cy="182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121888" rIns="121888" bIns="121888" numCol="1" spcCol="0" rtlCol="0" fromWordArt="0" anchor="t" anchorCtr="0" forceAA="0" compatLnSpc="1">
            <a:prstTxWarp prst="textNoShape">
              <a:avLst/>
            </a:prstTxWarp>
            <a:noAutofit/>
          </a:bodyPr>
          <a:lstStyle/>
          <a:p>
            <a:pPr defTabSz="853205">
              <a:spcBef>
                <a:spcPts val="1400"/>
              </a:spcBef>
            </a:pPr>
            <a:r>
              <a:rPr lang="en-US" sz="1000" kern="0">
                <a:solidFill>
                  <a:srgbClr val="373737"/>
                </a:solidFill>
                <a:latin typeface="Segoe UI Light" panose="020B0502040204020203" pitchFamily="34" charset="0"/>
                <a:cs typeface="Segoe UI Light" panose="020B0502040204020203" pitchFamily="34" charset="0"/>
              </a:rPr>
              <a:t>Create intimate, meaningful and authentic relationships that connect your customers to your brand by engaging with them on their terms.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CRM</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Differentiated Digital Experiences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Marketing Execution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Customer Centric-Organizational</a:t>
            </a:r>
            <a:br>
              <a:rPr lang="en-US" sz="1000" kern="0">
                <a:solidFill>
                  <a:srgbClr val="373737"/>
                </a:solidFill>
                <a:latin typeface="Segoe UI Light" panose="020B0502040204020203" pitchFamily="34" charset="0"/>
                <a:cs typeface="Segoe UI Light" panose="020B0502040204020203" pitchFamily="34" charset="0"/>
              </a:rPr>
            </a:br>
            <a:r>
              <a:rPr lang="en-US" sz="1000" kern="0">
                <a:solidFill>
                  <a:srgbClr val="373737"/>
                </a:solidFill>
                <a:latin typeface="Segoe UI Light" panose="020B0502040204020203" pitchFamily="34" charset="0"/>
                <a:cs typeface="Segoe UI Light" panose="020B0502040204020203" pitchFamily="34" charset="0"/>
              </a:rPr>
              <a:t>Alignment</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Customer Innovation Facilitation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endParaRPr lang="en-US" sz="1000" kern="0">
              <a:solidFill>
                <a:srgbClr val="373737"/>
              </a:solidFill>
              <a:latin typeface="Segoe UI Light" panose="020B0502040204020203" pitchFamily="34" charset="0"/>
              <a:cs typeface="Segoe UI Light" panose="020B0502040204020203" pitchFamily="34" charset="0"/>
            </a:endParaRPr>
          </a:p>
        </p:txBody>
      </p:sp>
      <p:sp>
        <p:nvSpPr>
          <p:cNvPr id="22" name="TextBox 21"/>
          <p:cNvSpPr txBox="1"/>
          <p:nvPr/>
        </p:nvSpPr>
        <p:spPr>
          <a:xfrm>
            <a:off x="3339786" y="2060370"/>
            <a:ext cx="2655771" cy="1659186"/>
          </a:xfrm>
          <a:prstGeom prst="rect">
            <a:avLst/>
          </a:prstGeom>
          <a:solidFill>
            <a:schemeClr val="bg1"/>
          </a:solidFill>
        </p:spPr>
        <p:txBody>
          <a:bodyPr wrap="square" lIns="121888" tIns="121888" rtlCol="0" anchor="t">
            <a:noAutofit/>
          </a:bodyPr>
          <a:lstStyle/>
          <a:p>
            <a:pPr defTabSz="1848576">
              <a:defRPr/>
            </a:pPr>
            <a:r>
              <a:rPr lang="en-US" sz="1000" kern="0">
                <a:solidFill>
                  <a:srgbClr val="373737"/>
                </a:solidFill>
                <a:latin typeface="Segoe UI Light" panose="020B0502040204020203" pitchFamily="34" charset="0"/>
                <a:cs typeface="Segoe UI Light" panose="020B0502040204020203" pitchFamily="34" charset="0"/>
              </a:rPr>
              <a:t>Improve collaboration, enhance IT efficiency, increase productivity, and engage customers through intuitive digital experiences.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Digital Strategy</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Interactive Engineering</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Experience Design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Product Incubation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endParaRPr lang="en-US" sz="1000" kern="0">
              <a:solidFill>
                <a:srgbClr val="373737"/>
              </a:solidFill>
              <a:latin typeface="Segoe UI Light" panose="020B0502040204020203" pitchFamily="34" charset="0"/>
              <a:cs typeface="Segoe UI Light" panose="020B0502040204020203" pitchFamily="34" charset="0"/>
            </a:endParaRPr>
          </a:p>
        </p:txBody>
      </p:sp>
      <p:sp>
        <p:nvSpPr>
          <p:cNvPr id="23" name="TextBox 22"/>
          <p:cNvSpPr txBox="1"/>
          <p:nvPr/>
        </p:nvSpPr>
        <p:spPr>
          <a:xfrm>
            <a:off x="6253472" y="2060370"/>
            <a:ext cx="2679001" cy="1659186"/>
          </a:xfrm>
          <a:prstGeom prst="rect">
            <a:avLst/>
          </a:prstGeom>
          <a:solidFill>
            <a:schemeClr val="bg1"/>
          </a:solidFill>
        </p:spPr>
        <p:txBody>
          <a:bodyPr wrap="square" lIns="121888" tIns="121888" rIns="121888" bIns="121888" rtlCol="0" anchor="t">
            <a:noAutofit/>
          </a:bodyPr>
          <a:lstStyle/>
          <a:p>
            <a:pPr defTabSz="1848576">
              <a:defRPr/>
            </a:pPr>
            <a:r>
              <a:rPr lang="en-US" sz="1000" kern="0">
                <a:solidFill>
                  <a:srgbClr val="373737"/>
                </a:solidFill>
                <a:latin typeface="Segoe UI Light" panose="020B0502040204020203" pitchFamily="34" charset="0"/>
                <a:cs typeface="Segoe UI Light" panose="020B0502040204020203" pitchFamily="34" charset="0"/>
              </a:rPr>
              <a:t>Define your information architecture, taxonomy and governance strategy to not just connect your data, applications and people, but to empower them.</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Software Engineering</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Portals and Collaboration</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Next Generation Infrastructure</a:t>
            </a:r>
          </a:p>
        </p:txBody>
      </p:sp>
      <p:sp>
        <p:nvSpPr>
          <p:cNvPr id="24" name="TextBox 23"/>
          <p:cNvSpPr txBox="1"/>
          <p:nvPr/>
        </p:nvSpPr>
        <p:spPr>
          <a:xfrm>
            <a:off x="9157793" y="2060370"/>
            <a:ext cx="2685090" cy="1659186"/>
          </a:xfrm>
          <a:prstGeom prst="rect">
            <a:avLst/>
          </a:prstGeom>
          <a:solidFill>
            <a:schemeClr val="bg1"/>
          </a:solidFill>
        </p:spPr>
        <p:txBody>
          <a:bodyPr wrap="square" lIns="121888" tIns="121888" rIns="121888" bIns="121888" rtlCol="0" anchor="t">
            <a:noAutofit/>
          </a:bodyPr>
          <a:lstStyle/>
          <a:p>
            <a:pPr defTabSz="1848576">
              <a:defRPr/>
            </a:pPr>
            <a:r>
              <a:rPr lang="en-US" sz="1000" kern="0">
                <a:solidFill>
                  <a:srgbClr val="373737"/>
                </a:solidFill>
                <a:latin typeface="Segoe UI Light" panose="020B0502040204020203" pitchFamily="34" charset="0"/>
                <a:cs typeface="Segoe UI Light" panose="020B0502040204020203" pitchFamily="34" charset="0"/>
              </a:rPr>
              <a:t>Unleash business value from your processes and people through improvements in strategy, culture, and role clarity.</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Change Management	</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Learning</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Organization Design	</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Talent</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Culture	</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Lead and Adopt Change</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endParaRPr lang="en-US" sz="1000" kern="0">
              <a:solidFill>
                <a:srgbClr val="373737"/>
              </a:solidFill>
              <a:latin typeface="Segoe UI Light" panose="020B0502040204020203" pitchFamily="34" charset="0"/>
              <a:cs typeface="Segoe UI Light" panose="020B0502040204020203" pitchFamily="34" charset="0"/>
            </a:endParaRPr>
          </a:p>
          <a:p>
            <a:pPr defTabSz="1218866">
              <a:lnSpc>
                <a:spcPct val="90000"/>
              </a:lnSpc>
              <a:spcBef>
                <a:spcPts val="1600"/>
              </a:spcBef>
              <a:buClr>
                <a:srgbClr val="1E4164"/>
              </a:buClr>
            </a:pPr>
            <a:endParaRPr lang="en-US" sz="1000" kern="0">
              <a:solidFill>
                <a:srgbClr val="373737"/>
              </a:solidFill>
              <a:latin typeface="Segoe UI Light" panose="020B0502040204020203" pitchFamily="34" charset="0"/>
              <a:cs typeface="Segoe UI Light" panose="020B0502040204020203" pitchFamily="34" charset="0"/>
            </a:endParaRPr>
          </a:p>
        </p:txBody>
      </p:sp>
      <p:sp>
        <p:nvSpPr>
          <p:cNvPr id="25" name="TextBox 24"/>
          <p:cNvSpPr txBox="1"/>
          <p:nvPr/>
        </p:nvSpPr>
        <p:spPr>
          <a:xfrm>
            <a:off x="9165917" y="4851079"/>
            <a:ext cx="2652608" cy="1828324"/>
          </a:xfrm>
          <a:prstGeom prst="rect">
            <a:avLst/>
          </a:prstGeom>
          <a:solidFill>
            <a:schemeClr val="bg1"/>
          </a:solidFill>
        </p:spPr>
        <p:txBody>
          <a:bodyPr wrap="square" lIns="121888" tIns="121888" rIns="121888" bIns="121888" rtlCol="0" anchor="t">
            <a:noAutofit/>
          </a:bodyPr>
          <a:lstStyle/>
          <a:p>
            <a:pPr defTabSz="853205">
              <a:spcBef>
                <a:spcPts val="1400"/>
              </a:spcBef>
              <a:defRPr/>
            </a:pPr>
            <a:r>
              <a:rPr lang="en-US" sz="1000" kern="0">
                <a:solidFill>
                  <a:srgbClr val="373737"/>
                </a:solidFill>
                <a:latin typeface="Segoe UI Light" panose="020B0502040204020203" pitchFamily="34" charset="0"/>
                <a:cs typeface="Segoe UI Light" panose="020B0502040204020203" pitchFamily="34" charset="0"/>
              </a:rPr>
              <a:t>Leverage the right data in your big data through a technology-agnostic approach to generate consumable information and enact solutions.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Data Visualization and Discovery</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Information Strategy</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Analytics</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Data Management</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r>
              <a:rPr lang="en-US" sz="1000" kern="0">
                <a:solidFill>
                  <a:srgbClr val="373737"/>
                </a:solidFill>
                <a:latin typeface="Segoe UI Light" panose="020B0502040204020203" pitchFamily="34" charset="0"/>
                <a:cs typeface="Segoe UI Light" panose="020B0502040204020203" pitchFamily="34" charset="0"/>
              </a:rPr>
              <a:t>Business Intelligence</a:t>
            </a:r>
          </a:p>
          <a:p>
            <a:pPr marL="154475" indent="-154475" defTabSz="1848576" fontAlgn="base">
              <a:spcBef>
                <a:spcPct val="0"/>
              </a:spcBef>
              <a:spcAft>
                <a:spcPts val="133"/>
              </a:spcAft>
              <a:buClr>
                <a:srgbClr val="13B5EA"/>
              </a:buClr>
              <a:buSzPct val="90000"/>
              <a:buFont typeface="Wingdings" panose="05000000000000000000" pitchFamily="2" charset="2"/>
              <a:buChar char="§"/>
              <a:defRPr/>
            </a:pPr>
            <a:endParaRPr lang="en-US" sz="1000" kern="0">
              <a:solidFill>
                <a:srgbClr val="373737"/>
              </a:solidFill>
              <a:latin typeface="Segoe UI Light" panose="020B0502040204020203" pitchFamily="34" charset="0"/>
              <a:cs typeface="Segoe UI Light" panose="020B0502040204020203" pitchFamily="34" charset="0"/>
            </a:endParaRPr>
          </a:p>
        </p:txBody>
      </p:sp>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3474" y="3814775"/>
            <a:ext cx="2659943" cy="1047249"/>
          </a:xfrm>
          <a:prstGeom prst="rect">
            <a:avLst/>
          </a:prstGeom>
        </p:spPr>
      </p:pic>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4822" y="1052957"/>
            <a:ext cx="2660736" cy="1047249"/>
          </a:xfrm>
          <a:prstGeom prst="rect">
            <a:avLst/>
          </a:prstGeom>
        </p:spPr>
      </p:pic>
      <p:pic>
        <p:nvPicPr>
          <p:cNvPr id="28" name="Picture 2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53472" y="1052957"/>
            <a:ext cx="2679001" cy="1047249"/>
          </a:xfrm>
          <a:prstGeom prst="rect">
            <a:avLst/>
          </a:prstGeom>
        </p:spPr>
      </p:pic>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34822" y="3814775"/>
            <a:ext cx="2690349" cy="1047249"/>
          </a:xfrm>
          <a:prstGeom prst="rect">
            <a:avLst/>
          </a:prstGeom>
        </p:spPr>
      </p:pic>
      <p:pic>
        <p:nvPicPr>
          <p:cNvPr id="30" name="Picture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57793" y="1052955"/>
            <a:ext cx="2685090" cy="1039615"/>
          </a:xfrm>
          <a:prstGeom prst="rect">
            <a:avLst/>
          </a:prstGeom>
        </p:spPr>
      </p:pic>
      <p:pic>
        <p:nvPicPr>
          <p:cNvPr id="31" name="Picture 30"/>
          <p:cNvPicPr>
            <a:picLocks noChangeAspect="1"/>
          </p:cNvPicPr>
          <p:nvPr/>
        </p:nvPicPr>
        <p:blipFill rotWithShape="1">
          <a:blip r:embed="rId8" cstate="screen">
            <a:extLst>
              <a:ext uri="{28A0092B-C50C-407E-A947-70E740481C1C}">
                <a14:useLocalDpi xmlns:a14="http://schemas.microsoft.com/office/drawing/2010/main"/>
              </a:ext>
            </a:extLst>
          </a:blip>
          <a:srcRect r="-76"/>
          <a:stretch/>
        </p:blipFill>
        <p:spPr>
          <a:xfrm>
            <a:off x="418007" y="3814774"/>
            <a:ext cx="2694795" cy="1039615"/>
          </a:xfrm>
          <a:prstGeom prst="rect">
            <a:avLst/>
          </a:prstGeom>
        </p:spPr>
      </p:pic>
      <p:pic>
        <p:nvPicPr>
          <p:cNvPr id="32" name="Picture 3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57791" y="3814773"/>
            <a:ext cx="2660734" cy="1053334"/>
          </a:xfrm>
          <a:prstGeom prst="rect">
            <a:avLst/>
          </a:prstGeom>
        </p:spPr>
      </p:pic>
      <p:sp>
        <p:nvSpPr>
          <p:cNvPr id="33" name="Rectangle 32"/>
          <p:cNvSpPr/>
          <p:nvPr/>
        </p:nvSpPr>
        <p:spPr>
          <a:xfrm>
            <a:off x="465646" y="1045336"/>
            <a:ext cx="2698047" cy="2510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182832" bIns="182832" numCol="1" spcCol="0" rtlCol="0" fromWordArt="0" anchor="ctr" anchorCtr="0" forceAA="0" compatLnSpc="1">
            <a:prstTxWarp prst="textNoShape">
              <a:avLst/>
            </a:prstTxWarp>
            <a:noAutofit/>
          </a:bodyPr>
          <a:lstStyle/>
          <a:p>
            <a:pPr defTabSz="605425" fontAlgn="base">
              <a:lnSpc>
                <a:spcPct val="110000"/>
              </a:lnSpc>
              <a:spcBef>
                <a:spcPct val="0"/>
              </a:spcBef>
              <a:spcAft>
                <a:spcPts val="850"/>
              </a:spcAft>
            </a:pPr>
            <a:r>
              <a:rPr lang="en-US" sz="1984" kern="0">
                <a:solidFill>
                  <a:srgbClr val="13B5EA"/>
                </a:solidFill>
                <a:latin typeface="Segoe UI Semibold" panose="020B0702040204020203" pitchFamily="34" charset="0"/>
                <a:ea typeface="ApexNew-Medium" panose="02010600040501010103" pitchFamily="50" charset="0"/>
                <a:cs typeface="Segoe UI Semibold" panose="020B0702040204020203" pitchFamily="34" charset="0"/>
              </a:rPr>
              <a:t>We design and build strategies and systems to help our clients solve their most complex and interesting business challenges. </a:t>
            </a:r>
            <a:endParaRPr lang="en-US" sz="1984" b="1" kern="0">
              <a:solidFill>
                <a:srgbClr val="13B5EA"/>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3943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stretch>
            <a:fillRect/>
          </a:stretch>
        </p:blipFill>
        <p:spPr>
          <a:xfrm>
            <a:off x="235142" y="194621"/>
            <a:ext cx="11718540" cy="6468764"/>
          </a:xfrm>
          <a:prstGeom prst="rect">
            <a:avLst/>
          </a:prstGeom>
        </p:spPr>
      </p:pic>
      <p:sp>
        <p:nvSpPr>
          <p:cNvPr id="17" name="Slide Number Placeholder 1"/>
          <p:cNvSpPr txBox="1">
            <a:spLocks/>
          </p:cNvSpPr>
          <p:nvPr/>
        </p:nvSpPr>
        <p:spPr>
          <a:xfrm>
            <a:off x="9303150" y="6613410"/>
            <a:ext cx="2844059" cy="198075"/>
          </a:xfrm>
          <a:prstGeom prst="rect">
            <a:avLst/>
          </a:prstGeom>
        </p:spPr>
        <p:txBody>
          <a:bodyPr vert="horz" lIns="121888" tIns="60944" rIns="121888" bIns="60944" rtlCol="0" anchor="ctr"/>
          <a:lstStyle>
            <a:defPPr>
              <a:defRPr lang="en-US"/>
            </a:defPPr>
            <a:lvl1pPr marL="0" algn="r" defTabSz="914400" rtl="0" eaLnBrk="1" latinLnBrk="0" hangingPunct="1">
              <a:defRPr lang="en-US" sz="450" kern="1200">
                <a:gradFill>
                  <a:gsLst>
                    <a:gs pos="0">
                      <a:schemeClr val="bg1">
                        <a:lumMod val="65000"/>
                      </a:schemeClr>
                    </a:gs>
                    <a:gs pos="98000">
                      <a:schemeClr val="bg1">
                        <a:lumMod val="65000"/>
                      </a:schemeClr>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66"/>
            <a:fld id="{4CA37C95-3A7F-4C90-9D28-0B573484ACDD}" type="slidenum">
              <a:rPr lang="en-US" sz="600">
                <a:gradFill>
                  <a:gsLst>
                    <a:gs pos="0">
                      <a:srgbClr val="FFFFFF">
                        <a:lumMod val="65000"/>
                      </a:srgbClr>
                    </a:gs>
                    <a:gs pos="98000">
                      <a:srgbClr val="FFFFFF">
                        <a:lumMod val="65000"/>
                      </a:srgbClr>
                    </a:gs>
                  </a:gsLst>
                  <a:lin ang="5400000" scaled="0"/>
                </a:gradFill>
                <a:latin typeface="Segoe UI"/>
              </a:rPr>
              <a:pPr defTabSz="1218866"/>
              <a:t>21</a:t>
            </a:fld>
            <a:endParaRPr lang="en-US" sz="600">
              <a:gradFill>
                <a:gsLst>
                  <a:gs pos="0">
                    <a:srgbClr val="FFFFFF">
                      <a:lumMod val="65000"/>
                    </a:srgbClr>
                  </a:gs>
                  <a:gs pos="98000">
                    <a:srgbClr val="FFFFFF">
                      <a:lumMod val="65000"/>
                    </a:srgbClr>
                  </a:gs>
                </a:gsLst>
                <a:lin ang="5400000" scaled="0"/>
              </a:gradFill>
              <a:latin typeface="Segoe UI"/>
            </a:endParaRPr>
          </a:p>
        </p:txBody>
      </p:sp>
      <p:sp>
        <p:nvSpPr>
          <p:cNvPr id="9" name="Footer Placeholder 3"/>
          <p:cNvSpPr>
            <a:spLocks noGrp="1"/>
          </p:cNvSpPr>
          <p:nvPr>
            <p:ph type="ftr" sz="quarter" idx="11"/>
          </p:nvPr>
        </p:nvSpPr>
        <p:spPr>
          <a:xfrm>
            <a:off x="4164515" y="6613409"/>
            <a:ext cx="3859795" cy="198075"/>
          </a:xfrm>
        </p:spPr>
        <p:txBody>
          <a:bodyPr/>
          <a:lstStyle/>
          <a:p>
            <a:pPr defTabSz="1218866"/>
            <a:r>
              <a:rPr lang="en-US" sz="600">
                <a:gradFill>
                  <a:gsLst>
                    <a:gs pos="0">
                      <a:srgbClr val="FFFFFF">
                        <a:lumMod val="65000"/>
                      </a:srgbClr>
                    </a:gs>
                    <a:gs pos="98000">
                      <a:srgbClr val="FFFFFF">
                        <a:lumMod val="65000"/>
                      </a:srgbClr>
                    </a:gs>
                  </a:gsLst>
                  <a:lin ang="5400000" scaled="0"/>
                </a:gradFill>
                <a:latin typeface="Segoe UI"/>
              </a:rPr>
              <a:t>Slalom Confidential and Proprietary</a:t>
            </a:r>
          </a:p>
        </p:txBody>
      </p:sp>
    </p:spTree>
    <p:extLst>
      <p:ext uri="{BB962C8B-B14F-4D97-AF65-F5344CB8AC3E}">
        <p14:creationId xmlns:p14="http://schemas.microsoft.com/office/powerpoint/2010/main" val="134042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3"/>
          <p:cNvSpPr txBox="1">
            <a:spLocks/>
          </p:cNvSpPr>
          <p:nvPr/>
        </p:nvSpPr>
        <p:spPr bwMode="gray">
          <a:xfrm>
            <a:off x="310816" y="284284"/>
            <a:ext cx="11577591" cy="658472"/>
          </a:xfrm>
          <a:prstGeom prst="rect">
            <a:avLst/>
          </a:prstGeom>
          <a:noFill/>
        </p:spPr>
        <p:txBody>
          <a:bodyPr vert="horz" wrap="square" lIns="182832" tIns="97511" rIns="182832" bIns="60944" rtlCol="0" anchor="t" anchorCtr="0">
            <a:spAutoFit/>
          </a:bodyPr>
          <a:lstStyle>
            <a:lvl1pPr algn="l" defTabSz="914400" rtl="0" eaLnBrk="1" latinLnBrk="0" hangingPunct="1">
              <a:lnSpc>
                <a:spcPct val="90000"/>
              </a:lnSpc>
              <a:spcBef>
                <a:spcPct val="0"/>
              </a:spcBef>
              <a:buNone/>
              <a:defRPr sz="2800" b="0" kern="1200" spc="0" baseline="0">
                <a:gradFill>
                  <a:gsLst>
                    <a:gs pos="21239">
                      <a:srgbClr val="000000"/>
                    </a:gs>
                    <a:gs pos="42000">
                      <a:srgbClr val="000000"/>
                    </a:gs>
                  </a:gsLst>
                  <a:lin ang="5400000" scaled="0"/>
                </a:gradFill>
                <a:latin typeface="+mj-lt"/>
                <a:ea typeface="+mj-ea"/>
                <a:cs typeface="Arial" panose="020B0604020202020204" pitchFamily="34" charset="0"/>
              </a:defRPr>
            </a:lvl1pPr>
          </a:lstStyle>
          <a:p>
            <a:pPr defTabSz="1218835"/>
            <a:r>
              <a:rPr lang="en-US" sz="3599">
                <a:solidFill>
                  <a:srgbClr val="373737">
                    <a:lumMod val="50000"/>
                  </a:srgbClr>
                </a:solidFill>
                <a:latin typeface="Segoe UI Light" panose="020B0502040204020203" pitchFamily="34" charset="0"/>
                <a:cs typeface="Segoe UI Light" panose="020B0502040204020203" pitchFamily="34" charset="0"/>
              </a:rPr>
              <a:t>Key Elements &amp; Features</a:t>
            </a:r>
          </a:p>
        </p:txBody>
      </p:sp>
      <p:sp>
        <p:nvSpPr>
          <p:cNvPr id="45" name="TextBox 44"/>
          <p:cNvSpPr txBox="1"/>
          <p:nvPr/>
        </p:nvSpPr>
        <p:spPr>
          <a:xfrm>
            <a:off x="411373" y="814497"/>
            <a:ext cx="11432929" cy="369332"/>
          </a:xfrm>
          <a:prstGeom prst="rect">
            <a:avLst/>
          </a:prstGeom>
          <a:noFill/>
        </p:spPr>
        <p:txBody>
          <a:bodyPr wrap="square" rtlCol="0">
            <a:spAutoFit/>
          </a:bodyPr>
          <a:lstStyle>
            <a:defPPr>
              <a:defRPr lang="en-US"/>
            </a:defPPr>
            <a:lvl1pPr>
              <a:defRPr sz="1400">
                <a:gradFill>
                  <a:gsLst>
                    <a:gs pos="0">
                      <a:srgbClr val="0072C8"/>
                    </a:gs>
                    <a:gs pos="98000">
                      <a:srgbClr val="0072C8"/>
                    </a:gs>
                  </a:gsLst>
                  <a:lin ang="5400000" scaled="0"/>
                </a:gradFill>
                <a:latin typeface="Segoe UI"/>
                <a:cs typeface="Segoe UI" panose="020B0502040204020203" pitchFamily="34" charset="0"/>
              </a:defRPr>
            </a:lvl1pPr>
          </a:lstStyle>
          <a:p>
            <a:pPr defTabSz="1218895"/>
            <a:r>
              <a:rPr lang="en-US" sz="1800"/>
              <a:t>Get a head start with the Slalom SharePoint Intranet accelerator   </a:t>
            </a:r>
          </a:p>
        </p:txBody>
      </p:sp>
      <p:sp>
        <p:nvSpPr>
          <p:cNvPr id="3" name="Footer Placeholder 2"/>
          <p:cNvSpPr>
            <a:spLocks noGrp="1"/>
          </p:cNvSpPr>
          <p:nvPr>
            <p:ph type="ftr" sz="quarter" idx="15"/>
          </p:nvPr>
        </p:nvSpPr>
        <p:spPr/>
        <p:txBody>
          <a:bodyPr/>
          <a:lstStyle/>
          <a:p>
            <a:pPr defTabSz="1218835"/>
            <a:r>
              <a:rPr lang="en-US">
                <a:gradFill>
                  <a:gsLst>
                    <a:gs pos="0">
                      <a:srgbClr val="FFFFFF">
                        <a:lumMod val="65000"/>
                      </a:srgbClr>
                    </a:gs>
                    <a:gs pos="98000">
                      <a:srgbClr val="FFFFFF">
                        <a:lumMod val="65000"/>
                      </a:srgbClr>
                    </a:gs>
                  </a:gsLst>
                  <a:lin ang="5400000" scaled="0"/>
                </a:gradFill>
                <a:latin typeface="Segoe UI" panose="020B0502040204020203" pitchFamily="34" charset="0"/>
                <a:cs typeface="Segoe UI" panose="020B0502040204020203" pitchFamily="34" charset="0"/>
              </a:rPr>
              <a:t>Slalom Confidential and Proprietary</a:t>
            </a:r>
          </a:p>
        </p:txBody>
      </p:sp>
      <p:sp>
        <p:nvSpPr>
          <p:cNvPr id="4" name="Slide Number Placeholder 3"/>
          <p:cNvSpPr>
            <a:spLocks noGrp="1"/>
          </p:cNvSpPr>
          <p:nvPr>
            <p:ph type="sldNum" sz="quarter" idx="16"/>
          </p:nvPr>
        </p:nvSpPr>
        <p:spPr/>
        <p:txBody>
          <a:bodyPr/>
          <a:lstStyle/>
          <a:p>
            <a:fld id="{4CA37C95-3A7F-4C90-9D28-0B573484ACDD}" type="slidenum">
              <a:rPr lang="en-US">
                <a:gradFill>
                  <a:gsLst>
                    <a:gs pos="0">
                      <a:srgbClr val="FFFFFF">
                        <a:lumMod val="65000"/>
                      </a:srgbClr>
                    </a:gs>
                    <a:gs pos="98000">
                      <a:srgbClr val="FFFFFF">
                        <a:lumMod val="65000"/>
                      </a:srgbClr>
                    </a:gs>
                  </a:gsLst>
                  <a:lin ang="5400000" scaled="0"/>
                </a:gradFill>
                <a:latin typeface="Segoe UI" panose="020B0502040204020203" pitchFamily="34" charset="0"/>
                <a:cs typeface="Segoe UI" panose="020B0502040204020203" pitchFamily="34" charset="0"/>
              </a:rPr>
              <a:pPr/>
              <a:t>22</a:t>
            </a:fld>
            <a:endParaRPr lang="en-US">
              <a:gradFill>
                <a:gsLst>
                  <a:gs pos="0">
                    <a:srgbClr val="FFFFFF">
                      <a:lumMod val="65000"/>
                    </a:srgbClr>
                  </a:gs>
                  <a:gs pos="98000">
                    <a:srgbClr val="FFFFFF">
                      <a:lumMod val="65000"/>
                    </a:srgbClr>
                  </a:gs>
                </a:gsLst>
                <a:lin ang="5400000" scaled="0"/>
              </a:gradFill>
              <a:latin typeface="Segoe UI" panose="020B0502040204020203" pitchFamily="34" charset="0"/>
              <a:cs typeface="Segoe UI" panose="020B0502040204020203" pitchFamily="34" charset="0"/>
            </a:endParaRPr>
          </a:p>
        </p:txBody>
      </p:sp>
      <p:sp>
        <p:nvSpPr>
          <p:cNvPr id="10" name="Content Placeholder 5"/>
          <p:cNvSpPr txBox="1">
            <a:spLocks/>
          </p:cNvSpPr>
          <p:nvPr/>
        </p:nvSpPr>
        <p:spPr>
          <a:xfrm>
            <a:off x="295853" y="1333870"/>
            <a:ext cx="4180386" cy="5279538"/>
          </a:xfrm>
          <a:prstGeom prst="rect">
            <a:avLst/>
          </a:prstGeom>
        </p:spPr>
        <p:txBody>
          <a:bodyPr/>
          <a:lstStyle>
            <a:lvl1pPr marL="230712" indent="-230712" algn="l" defTabSz="1219170" rtl="0" eaLnBrk="1" latinLnBrk="0" hangingPunct="1">
              <a:lnSpc>
                <a:spcPct val="90000"/>
              </a:lnSpc>
              <a:spcBef>
                <a:spcPts val="1600"/>
              </a:spcBef>
              <a:buClr>
                <a:srgbClr val="0599DA"/>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789" indent="-201079" algn="l" defTabSz="1219170"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7"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585" indent="-177796" algn="l" defTabSz="1219170"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380" indent="-177796" algn="l" defTabSz="1219170"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7"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777" indent="-148163" algn="l" defTabSz="1219170"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7"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07539" indent="-307539" defTabSz="1625154" fontAlgn="ctr">
              <a:spcBef>
                <a:spcPts val="1200"/>
              </a:spcBef>
            </a:pPr>
            <a:r>
              <a:rPr lang="en-US" sz="1800" b="1">
                <a:gradFill>
                  <a:gsLst>
                    <a:gs pos="0">
                      <a:srgbClr val="373737"/>
                    </a:gs>
                    <a:gs pos="98000">
                      <a:srgbClr val="373737"/>
                    </a:gs>
                  </a:gsLst>
                  <a:lin ang="5400000" scaled="0"/>
                </a:gradFill>
                <a:latin typeface="Segoe UI"/>
              </a:rPr>
              <a:t>General features</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Site and page layout modification based on individual organization needs</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Readymade tools and processes for easy content creation, metadata handling and intranet governance</a:t>
            </a:r>
          </a:p>
          <a:p>
            <a:pPr marL="575575" lvl="1" indent="-268038" defTabSz="1625154" fontAlgn="ctr">
              <a:spcBef>
                <a:spcPts val="600"/>
              </a:spcBef>
              <a:buClr>
                <a:srgbClr val="FFFFFF">
                  <a:lumMod val="75000"/>
                </a:srgbClr>
              </a:buClr>
            </a:pPr>
            <a:r>
              <a:rPr lang="en-US" sz="1400">
                <a:gradFill>
                  <a:gsLst>
                    <a:gs pos="1344">
                      <a:srgbClr val="373737"/>
                    </a:gs>
                    <a:gs pos="4570">
                      <a:srgbClr val="373737"/>
                    </a:gs>
                  </a:gsLst>
                  <a:lin ang="5400000" scaled="1"/>
                </a:gradFill>
                <a:latin typeface="Segoe UI"/>
                <a:cs typeface="Arial" panose="020B0604020202020204" pitchFamily="34" charset="0"/>
              </a:rPr>
              <a:t>Flexible development pattern that gives organization tools for future changes with full access to source code.  </a:t>
            </a:r>
          </a:p>
          <a:p>
            <a:pPr marL="307539" indent="-307539" defTabSz="1625154" fontAlgn="ctr">
              <a:spcBef>
                <a:spcPts val="1200"/>
              </a:spcBef>
            </a:pPr>
            <a:r>
              <a:rPr lang="en-US" sz="1800" b="1">
                <a:gradFill>
                  <a:gsLst>
                    <a:gs pos="0">
                      <a:srgbClr val="373737"/>
                    </a:gs>
                    <a:gs pos="98000">
                      <a:srgbClr val="373737"/>
                    </a:gs>
                  </a:gsLst>
                  <a:lin ang="5400000" scaled="0"/>
                </a:gradFill>
                <a:latin typeface="Segoe UI"/>
              </a:rPr>
              <a:t>Base for responsive UI</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Flexible Homepage layout</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Content page template with added elements</a:t>
            </a:r>
            <a:endParaRPr lang="en-US" sz="1400">
              <a:gradFill>
                <a:gsLst>
                  <a:gs pos="1344">
                    <a:srgbClr val="373737"/>
                  </a:gs>
                  <a:gs pos="4570">
                    <a:srgbClr val="373737"/>
                  </a:gs>
                </a:gsLst>
                <a:lin ang="5400000" scaled="1"/>
              </a:gradFill>
              <a:latin typeface="Segoe UI"/>
              <a:cs typeface="Arial" panose="020B0604020202020204" pitchFamily="34" charset="0"/>
            </a:endParaRPr>
          </a:p>
          <a:p>
            <a:pPr marL="307539" indent="-307539" defTabSz="1625154" fontAlgn="ctr">
              <a:spcBef>
                <a:spcPts val="1200"/>
              </a:spcBef>
            </a:pPr>
            <a:r>
              <a:rPr lang="en-US" sz="1800" b="1">
                <a:gradFill>
                  <a:gsLst>
                    <a:gs pos="0">
                      <a:srgbClr val="373737"/>
                    </a:gs>
                    <a:gs pos="98000">
                      <a:srgbClr val="373737"/>
                    </a:gs>
                  </a:gsLst>
                  <a:lin ang="5400000" scaled="0"/>
                </a:gradFill>
                <a:latin typeface="Segoe UI"/>
              </a:rPr>
              <a:t>Customizable common web parts</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Custom search elements</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Quick Links and applications</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News listing</a:t>
            </a:r>
          </a:p>
          <a:p>
            <a:pPr marL="575575" lvl="1" indent="-268038" defTabSz="1625154" fontAlgn="ctr">
              <a:spcBef>
                <a:spcPts val="600"/>
              </a:spcBef>
              <a:buClr>
                <a:srgbClr val="FFFFFF">
                  <a:lumMod val="75000"/>
                </a:srgbClr>
              </a:buClr>
            </a:pPr>
            <a:r>
              <a:rPr lang="en-US" sz="1400">
                <a:gradFill>
                  <a:gsLst>
                    <a:gs pos="0">
                      <a:srgbClr val="373737"/>
                    </a:gs>
                    <a:gs pos="98000">
                      <a:srgbClr val="373737"/>
                    </a:gs>
                  </a:gsLst>
                  <a:lin ang="5400000" scaled="0"/>
                </a:gradFill>
              </a:rPr>
              <a:t>Latest Blog posts</a:t>
            </a:r>
          </a:p>
        </p:txBody>
      </p:sp>
      <p:sp>
        <p:nvSpPr>
          <p:cNvPr id="11" name="Content Placeholder 5"/>
          <p:cNvSpPr txBox="1">
            <a:spLocks/>
          </p:cNvSpPr>
          <p:nvPr/>
        </p:nvSpPr>
        <p:spPr>
          <a:xfrm>
            <a:off x="4570809" y="1665263"/>
            <a:ext cx="4295063" cy="4282762"/>
          </a:xfrm>
          <a:prstGeom prst="rect">
            <a:avLst/>
          </a:prstGeom>
        </p:spPr>
        <p:txBody>
          <a:bodyPr vert="horz" wrap="square" lIns="0" tIns="45708" rIns="0" bIns="45708" rtlCol="0">
            <a:noAutofit/>
          </a:bodyPr>
          <a:lstStyle>
            <a:lvl1pPr marL="173038" indent="-173038" algn="l" defTabSz="914400" rtl="0" eaLnBrk="1" latinLnBrk="0" hangingPunct="1">
              <a:lnSpc>
                <a:spcPct val="90000"/>
              </a:lnSpc>
              <a:spcBef>
                <a:spcPts val="1200"/>
              </a:spcBef>
              <a:buClr>
                <a:srgbClr val="0072C8"/>
              </a:buClr>
              <a:buSzPct val="110000"/>
              <a:buFont typeface="Wingdings" panose="05000000000000000000" pitchFamily="2" charset="2"/>
              <a:buChar char="§"/>
              <a:defRPr lang="en-US" sz="1200"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Wingdings" panose="05000000000000000000" pitchFamily="2" charset="2"/>
              <a:buChar char="§"/>
              <a:defRPr lang="en-US" sz="11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Wingdings" panose="05000000000000000000" pitchFamily="2" charset="2"/>
              <a:buChar char="§"/>
              <a:defRPr lang="en-US" sz="105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0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000" kern="1200" spc="0" baseline="0" dirty="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Events handling and listing</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Trending Content</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Request New Feature form</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Related Sub Pages listing</a:t>
            </a:r>
            <a:endParaRPr lang="en-US" sz="1400">
              <a:gradFill>
                <a:gsLst>
                  <a:gs pos="1344">
                    <a:srgbClr val="373737"/>
                  </a:gs>
                  <a:gs pos="4570">
                    <a:srgbClr val="373737"/>
                  </a:gs>
                </a:gsLst>
                <a:lin ang="5400000" scaled="1"/>
              </a:gradFill>
              <a:latin typeface="Segoe UI"/>
            </a:endParaRPr>
          </a:p>
          <a:p>
            <a:pPr marL="230654" indent="-230654" defTabSz="1218866" fontAlgn="ctr">
              <a:spcBef>
                <a:spcPts val="1600"/>
              </a:spcBef>
              <a:buClr>
                <a:srgbClr val="0599DA"/>
              </a:buClr>
            </a:pPr>
            <a:r>
              <a:rPr lang="en-US" sz="1800" b="1">
                <a:gradFill>
                  <a:gsLst>
                    <a:gs pos="0">
                      <a:srgbClr val="373737"/>
                    </a:gs>
                    <a:gs pos="98000">
                      <a:srgbClr val="373737"/>
                    </a:gs>
                  </a:gsLst>
                  <a:lin ang="5400000" scaled="0"/>
                </a:gradFill>
                <a:latin typeface="Segoe UI"/>
                <a:cs typeface="Segoe UI" panose="020B0502040204020203" pitchFamily="34" charset="0"/>
              </a:rPr>
              <a:t>Flexible content management</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Applications and Tools</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Share Page</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Send Questions</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Page level Feedback</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References</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FAQs</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Support</a:t>
            </a:r>
          </a:p>
          <a:p>
            <a:pPr marL="431681" lvl="1" indent="-201028" defTabSz="1218866" fontAlgn="ctr">
              <a:spcBef>
                <a:spcPts val="800"/>
              </a:spcBef>
              <a:buClr>
                <a:srgbClr val="FFFFFF">
                  <a:lumMod val="75000"/>
                </a:srgbClr>
              </a:buClr>
            </a:pPr>
            <a:r>
              <a:rPr lang="en-US" sz="1400">
                <a:gradFill>
                  <a:gsLst>
                    <a:gs pos="0">
                      <a:srgbClr val="373737"/>
                    </a:gs>
                    <a:gs pos="98000">
                      <a:srgbClr val="373737"/>
                    </a:gs>
                  </a:gsLst>
                  <a:lin ang="5400000" scaled="0"/>
                </a:gradFill>
                <a:latin typeface="Segoe UI" panose="020B0502040204020203" pitchFamily="34" charset="0"/>
                <a:cs typeface="Segoe UI" panose="020B0502040204020203" pitchFamily="34" charset="0"/>
              </a:rPr>
              <a:t>Related Page</a:t>
            </a:r>
          </a:p>
          <a:p>
            <a:pPr marL="230660" indent="-230660" defTabSz="1218895">
              <a:spcBef>
                <a:spcPts val="1600"/>
              </a:spcBef>
            </a:pPr>
            <a:endParaRPr lang="en-US">
              <a:gradFill>
                <a:gsLst>
                  <a:gs pos="2419">
                    <a:srgbClr val="373737">
                      <a:lumMod val="75000"/>
                    </a:srgbClr>
                  </a:gs>
                  <a:gs pos="7000">
                    <a:srgbClr val="373737">
                      <a:lumMod val="75000"/>
                    </a:srgbClr>
                  </a:gs>
                </a:gsLst>
                <a:lin ang="5400000" scaled="0"/>
              </a:gradFill>
            </a:endParaRPr>
          </a:p>
        </p:txBody>
      </p:sp>
      <p:grpSp>
        <p:nvGrpSpPr>
          <p:cNvPr id="13" name="Group 12"/>
          <p:cNvGrpSpPr/>
          <p:nvPr/>
        </p:nvGrpSpPr>
        <p:grpSpPr>
          <a:xfrm>
            <a:off x="8350999" y="1067416"/>
            <a:ext cx="3281337" cy="2969028"/>
            <a:chOff x="8026400" y="1169386"/>
            <a:chExt cx="3659625" cy="3574405"/>
          </a:xfrm>
        </p:grpSpPr>
        <p:pic>
          <p:nvPicPr>
            <p:cNvPr id="6" name="Picture 5"/>
            <p:cNvPicPr>
              <a:picLocks noChangeAspect="1"/>
            </p:cNvPicPr>
            <p:nvPr/>
          </p:nvPicPr>
          <p:blipFill>
            <a:blip r:embed="rId3"/>
            <a:stretch>
              <a:fillRect/>
            </a:stretch>
          </p:blipFill>
          <p:spPr>
            <a:xfrm>
              <a:off x="8026400" y="1169386"/>
              <a:ext cx="2783261" cy="2771993"/>
            </a:xfrm>
            <a:prstGeom prst="rect">
              <a:avLst/>
            </a:prstGeom>
          </p:spPr>
        </p:pic>
        <p:pic>
          <p:nvPicPr>
            <p:cNvPr id="12" name="Picture 11"/>
            <p:cNvPicPr>
              <a:picLocks noChangeAspect="1"/>
            </p:cNvPicPr>
            <p:nvPr/>
          </p:nvPicPr>
          <p:blipFill>
            <a:blip r:embed="rId4"/>
            <a:stretch>
              <a:fillRect/>
            </a:stretch>
          </p:blipFill>
          <p:spPr>
            <a:xfrm>
              <a:off x="9418030" y="2489350"/>
              <a:ext cx="2267995" cy="2254441"/>
            </a:xfrm>
            <a:prstGeom prst="rect">
              <a:avLst/>
            </a:prstGeom>
          </p:spPr>
        </p:pic>
      </p:grpSp>
      <p:pic>
        <p:nvPicPr>
          <p:cNvPr id="16" name="Picture 15"/>
          <p:cNvPicPr/>
          <p:nvPr/>
        </p:nvPicPr>
        <p:blipFill>
          <a:blip r:embed="rId5"/>
          <a:stretch>
            <a:fillRect/>
          </a:stretch>
        </p:blipFill>
        <p:spPr>
          <a:xfrm>
            <a:off x="7491924" y="4151399"/>
            <a:ext cx="4150022" cy="2462009"/>
          </a:xfrm>
          <a:prstGeom prst="rect">
            <a:avLst/>
          </a:prstGeom>
        </p:spPr>
      </p:pic>
    </p:spTree>
    <p:extLst>
      <p:ext uri="{BB962C8B-B14F-4D97-AF65-F5344CB8AC3E}">
        <p14:creationId xmlns:p14="http://schemas.microsoft.com/office/powerpoint/2010/main" val="91130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a:xfrm>
            <a:off x="9303150" y="6613409"/>
            <a:ext cx="2844059" cy="198075"/>
          </a:xfrm>
        </p:spPr>
        <p:txBody>
          <a:bodyPr/>
          <a:lstStyle/>
          <a:p>
            <a:fld id="{4CA37C95-3A7F-4C90-9D28-0B573484ACDD}" type="slidenum">
              <a:rPr lang="en-US">
                <a:gradFill>
                  <a:gsLst>
                    <a:gs pos="0">
                      <a:srgbClr val="FFFFFF">
                        <a:lumMod val="65000"/>
                      </a:srgbClr>
                    </a:gs>
                    <a:gs pos="98000">
                      <a:srgbClr val="FFFFFF">
                        <a:lumMod val="65000"/>
                      </a:srgbClr>
                    </a:gs>
                  </a:gsLst>
                  <a:lin ang="5400000" scaled="0"/>
                </a:gradFill>
                <a:latin typeface="Segoe UI"/>
              </a:rPr>
              <a:pPr/>
              <a:t>23</a:t>
            </a:fld>
            <a:endParaRPr lang="en-US">
              <a:gradFill>
                <a:gsLst>
                  <a:gs pos="0">
                    <a:srgbClr val="FFFFFF">
                      <a:lumMod val="65000"/>
                    </a:srgbClr>
                  </a:gs>
                  <a:gs pos="98000">
                    <a:srgbClr val="FFFFFF">
                      <a:lumMod val="65000"/>
                    </a:srgbClr>
                  </a:gs>
                </a:gsLst>
                <a:lin ang="5400000" scaled="0"/>
              </a:gradFill>
              <a:latin typeface="Segoe UI"/>
            </a:endParaRPr>
          </a:p>
        </p:txBody>
      </p:sp>
      <p:sp>
        <p:nvSpPr>
          <p:cNvPr id="4" name="Title 3"/>
          <p:cNvSpPr>
            <a:spLocks noGrp="1"/>
          </p:cNvSpPr>
          <p:nvPr>
            <p:ph type="title"/>
          </p:nvPr>
        </p:nvSpPr>
        <p:spPr/>
        <p:txBody>
          <a:bodyPr/>
          <a:lstStyle/>
          <a:p>
            <a:r>
              <a:rPr lang="en-US" sz="3599"/>
              <a:t>Intranet Deployment Process</a:t>
            </a:r>
          </a:p>
        </p:txBody>
      </p:sp>
      <p:sp>
        <p:nvSpPr>
          <p:cNvPr id="7" name="Footer Placeholder 1"/>
          <p:cNvSpPr>
            <a:spLocks noGrp="1"/>
          </p:cNvSpPr>
          <p:nvPr>
            <p:ph type="ftr" sz="quarter" idx="15"/>
          </p:nvPr>
        </p:nvSpPr>
        <p:spPr>
          <a:xfrm>
            <a:off x="4164515" y="6613410"/>
            <a:ext cx="3859795" cy="198075"/>
          </a:xfrm>
        </p:spPr>
        <p:txBody>
          <a:bodyPr/>
          <a:lstStyle/>
          <a:p>
            <a:pPr defTabSz="1218895"/>
            <a:r>
              <a:rPr>
                <a:gradFill>
                  <a:gsLst>
                    <a:gs pos="0">
                      <a:srgbClr val="FFFFFF">
                        <a:lumMod val="65000"/>
                      </a:srgbClr>
                    </a:gs>
                    <a:gs pos="98000">
                      <a:srgbClr val="FFFFFF">
                        <a:lumMod val="65000"/>
                      </a:srgbClr>
                    </a:gs>
                  </a:gsLst>
                  <a:lin ang="5400000" scaled="0"/>
                </a:gradFill>
                <a:latin typeface="Segoe UI"/>
              </a:rPr>
              <a:t>Slalom Confidential and Proprietary</a:t>
            </a:r>
          </a:p>
        </p:txBody>
      </p:sp>
      <p:sp>
        <p:nvSpPr>
          <p:cNvPr id="6" name="Text Placeholder 3"/>
          <p:cNvSpPr>
            <a:spLocks noGrp="1"/>
          </p:cNvSpPr>
          <p:nvPr>
            <p:ph type="body" sz="quarter" idx="16"/>
          </p:nvPr>
        </p:nvSpPr>
        <p:spPr>
          <a:xfrm>
            <a:off x="411374" y="814497"/>
            <a:ext cx="10889306" cy="350839"/>
          </a:xfrm>
        </p:spPr>
        <p:txBody>
          <a:bodyPr/>
          <a:lstStyle/>
          <a:p>
            <a:pPr algn="l" defTabSz="1218835"/>
            <a:r>
              <a:rPr lang="en-US" sz="1800">
                <a:gradFill>
                  <a:gsLst>
                    <a:gs pos="0">
                      <a:srgbClr val="0072C8"/>
                    </a:gs>
                    <a:gs pos="98000">
                      <a:srgbClr val="0072C8"/>
                    </a:gs>
                  </a:gsLst>
                  <a:lin ang="5400000" scaled="0"/>
                </a:gradFill>
                <a:cs typeface="Segoe UI" panose="020B0502040204020203" pitchFamily="34" charset="0"/>
              </a:rPr>
              <a:t>Design and build the new Intranet using a rapid cycle approach</a:t>
            </a:r>
          </a:p>
        </p:txBody>
      </p:sp>
      <p:graphicFrame>
        <p:nvGraphicFramePr>
          <p:cNvPr id="21" name="Diagram 20"/>
          <p:cNvGraphicFramePr/>
          <p:nvPr>
            <p:extLst/>
          </p:nvPr>
        </p:nvGraphicFramePr>
        <p:xfrm>
          <a:off x="16655" y="1353334"/>
          <a:ext cx="11795854" cy="3744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Left Bracket 21"/>
          <p:cNvSpPr/>
          <p:nvPr/>
        </p:nvSpPr>
        <p:spPr>
          <a:xfrm rot="5400000">
            <a:off x="3934683" y="-1333906"/>
            <a:ext cx="113041" cy="6540614"/>
          </a:xfrm>
          <a:prstGeom prst="leftBracket">
            <a:avLst/>
          </a:prstGeom>
          <a:ln/>
        </p:spPr>
        <p:style>
          <a:lnRef idx="1">
            <a:schemeClr val="accent4"/>
          </a:lnRef>
          <a:fillRef idx="0">
            <a:schemeClr val="accent4"/>
          </a:fillRef>
          <a:effectRef idx="0">
            <a:schemeClr val="accent4"/>
          </a:effectRef>
          <a:fontRef idx="minor">
            <a:schemeClr val="tx1"/>
          </a:fontRef>
        </p:style>
        <p:txBody>
          <a:bodyPr rtlCol="0" anchor="ctr"/>
          <a:lstStyle/>
          <a:p>
            <a:pPr algn="ctr" defTabSz="1218895"/>
            <a:endParaRPr lang="en-US" sz="3199">
              <a:solidFill>
                <a:srgbClr val="373737"/>
              </a:solidFill>
              <a:latin typeface="Segoe UI"/>
            </a:endParaRPr>
          </a:p>
        </p:txBody>
      </p:sp>
      <p:sp>
        <p:nvSpPr>
          <p:cNvPr id="23" name="Left Bracket 22"/>
          <p:cNvSpPr/>
          <p:nvPr/>
        </p:nvSpPr>
        <p:spPr>
          <a:xfrm rot="5400000">
            <a:off x="9430536" y="-152540"/>
            <a:ext cx="113041" cy="4177884"/>
          </a:xfrm>
          <a:prstGeom prst="leftBracket">
            <a:avLst/>
          </a:prstGeom>
          <a:ln/>
        </p:spPr>
        <p:style>
          <a:lnRef idx="1">
            <a:schemeClr val="accent4"/>
          </a:lnRef>
          <a:fillRef idx="0">
            <a:schemeClr val="accent4"/>
          </a:fillRef>
          <a:effectRef idx="0">
            <a:schemeClr val="accent4"/>
          </a:effectRef>
          <a:fontRef idx="minor">
            <a:schemeClr val="tx1"/>
          </a:fontRef>
        </p:style>
        <p:txBody>
          <a:bodyPr rtlCol="0" anchor="ctr"/>
          <a:lstStyle/>
          <a:p>
            <a:pPr algn="ctr" defTabSz="1218895"/>
            <a:endParaRPr lang="en-US" sz="3199">
              <a:solidFill>
                <a:srgbClr val="373737"/>
              </a:solidFill>
              <a:latin typeface="Segoe UI"/>
            </a:endParaRPr>
          </a:p>
        </p:txBody>
      </p:sp>
      <p:sp>
        <p:nvSpPr>
          <p:cNvPr id="24" name="TextBox 23"/>
          <p:cNvSpPr txBox="1"/>
          <p:nvPr/>
        </p:nvSpPr>
        <p:spPr>
          <a:xfrm>
            <a:off x="8908615" y="1512715"/>
            <a:ext cx="1135118" cy="338554"/>
          </a:xfrm>
          <a:prstGeom prst="rect">
            <a:avLst/>
          </a:prstGeom>
          <a:noFill/>
        </p:spPr>
        <p:txBody>
          <a:bodyPr wrap="none" rtlCol="0">
            <a:spAutoFit/>
          </a:bodyPr>
          <a:lstStyle/>
          <a:p>
            <a:pPr algn="ctr" defTabSz="1218895"/>
            <a:r>
              <a:rPr lang="fi-FI" sz="1600">
                <a:solidFill>
                  <a:srgbClr val="8DC63F"/>
                </a:solidFill>
                <a:latin typeface="Segoe UI"/>
                <a:cs typeface="Arial" panose="020B0604020202020204" pitchFamily="34" charset="0"/>
              </a:rPr>
              <a:t>Weeks 4-7</a:t>
            </a:r>
            <a:endParaRPr lang="en-US" sz="1600">
              <a:solidFill>
                <a:srgbClr val="8DC63F"/>
              </a:solidFill>
              <a:latin typeface="Segoe UI"/>
              <a:cs typeface="Arial" panose="020B0604020202020204" pitchFamily="34" charset="0"/>
            </a:endParaRPr>
          </a:p>
        </p:txBody>
      </p:sp>
      <p:sp>
        <p:nvSpPr>
          <p:cNvPr id="25" name="TextBox 24"/>
          <p:cNvSpPr txBox="1"/>
          <p:nvPr/>
        </p:nvSpPr>
        <p:spPr>
          <a:xfrm>
            <a:off x="3626792" y="1505257"/>
            <a:ext cx="1135118" cy="338554"/>
          </a:xfrm>
          <a:prstGeom prst="rect">
            <a:avLst/>
          </a:prstGeom>
          <a:noFill/>
        </p:spPr>
        <p:txBody>
          <a:bodyPr wrap="none" rtlCol="0">
            <a:spAutoFit/>
          </a:bodyPr>
          <a:lstStyle/>
          <a:p>
            <a:pPr algn="ctr" defTabSz="1218895"/>
            <a:r>
              <a:rPr lang="fi-FI" sz="1600">
                <a:solidFill>
                  <a:srgbClr val="8DC63F"/>
                </a:solidFill>
                <a:latin typeface="Segoe UI"/>
                <a:cs typeface="Arial" panose="020B0604020202020204" pitchFamily="34" charset="0"/>
              </a:rPr>
              <a:t>Weeks 1-3</a:t>
            </a:r>
            <a:endParaRPr lang="en-US" sz="1600">
              <a:solidFill>
                <a:srgbClr val="8DC63F"/>
              </a:solidFill>
              <a:latin typeface="Segoe UI"/>
              <a:cs typeface="Arial" panose="020B0604020202020204" pitchFamily="34" charset="0"/>
            </a:endParaRPr>
          </a:p>
        </p:txBody>
      </p:sp>
      <p:sp>
        <p:nvSpPr>
          <p:cNvPr id="26" name="Text Placeholder 33"/>
          <p:cNvSpPr txBox="1">
            <a:spLocks/>
          </p:cNvSpPr>
          <p:nvPr/>
        </p:nvSpPr>
        <p:spPr>
          <a:xfrm>
            <a:off x="851871" y="4448485"/>
            <a:ext cx="1953662" cy="147870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Familiarize organization key personnel and project team with the latest tools of modern work, Microsoft Office and services from Office 365. </a:t>
            </a:r>
          </a:p>
        </p:txBody>
      </p:sp>
      <p:sp>
        <p:nvSpPr>
          <p:cNvPr id="27" name="Text Placeholder 33"/>
          <p:cNvSpPr txBox="1">
            <a:spLocks/>
          </p:cNvSpPr>
          <p:nvPr/>
        </p:nvSpPr>
        <p:spPr>
          <a:xfrm>
            <a:off x="2982848" y="4441479"/>
            <a:ext cx="1953662" cy="20183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The first workshop to define the needs of the future solution and business requirements.</a:t>
            </a:r>
          </a:p>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Target state vs. current state of the organization.</a:t>
            </a:r>
          </a:p>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High-level clarification of Intranet structure and UI</a:t>
            </a:r>
          </a:p>
        </p:txBody>
      </p:sp>
      <p:sp>
        <p:nvSpPr>
          <p:cNvPr id="28" name="Text Placeholder 33"/>
          <p:cNvSpPr txBox="1">
            <a:spLocks/>
          </p:cNvSpPr>
          <p:nvPr/>
        </p:nvSpPr>
        <p:spPr>
          <a:xfrm>
            <a:off x="7533393" y="4436321"/>
            <a:ext cx="1953662" cy="20183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Development and configuration done in rapid cycles. </a:t>
            </a:r>
          </a:p>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After each workshop, defined features are developed and configured to the environment for immediate trial and testing.</a:t>
            </a:r>
          </a:p>
        </p:txBody>
      </p:sp>
      <p:sp>
        <p:nvSpPr>
          <p:cNvPr id="29" name="Text Placeholder 33"/>
          <p:cNvSpPr txBox="1">
            <a:spLocks/>
          </p:cNvSpPr>
          <p:nvPr/>
        </p:nvSpPr>
        <p:spPr>
          <a:xfrm>
            <a:off x="9691636" y="4436319"/>
            <a:ext cx="1953662" cy="20183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Primary content creator and administrator training.</a:t>
            </a:r>
          </a:p>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Client prepares and produces content for the production environment.</a:t>
            </a:r>
          </a:p>
        </p:txBody>
      </p:sp>
      <p:sp>
        <p:nvSpPr>
          <p:cNvPr id="30" name="Text Placeholder 33"/>
          <p:cNvSpPr txBox="1">
            <a:spLocks/>
          </p:cNvSpPr>
          <p:nvPr/>
        </p:nvSpPr>
        <p:spPr>
          <a:xfrm>
            <a:off x="5345675" y="4448484"/>
            <a:ext cx="1953662" cy="20183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indent="-228543" defTabSz="914171">
              <a:lnSpc>
                <a:spcPct val="130000"/>
              </a:lnSpc>
              <a:spcBef>
                <a:spcPts val="0"/>
              </a:spcBef>
            </a:pPr>
            <a:r>
              <a:rPr lang="en-US" sz="1100">
                <a:gradFill>
                  <a:gsLst>
                    <a:gs pos="1344">
                      <a:srgbClr val="373737"/>
                    </a:gs>
                    <a:gs pos="4570">
                      <a:srgbClr val="373737"/>
                    </a:gs>
                  </a:gsLst>
                  <a:lin ang="5400000" scaled="1"/>
                </a:gradFill>
                <a:latin typeface="Segoe UI"/>
                <a:cs typeface="Arial" panose="020B0604020202020204" pitchFamily="34" charset="0"/>
              </a:rPr>
              <a:t>Installing the basic version of the new Intranet and making the necessary technical design modifications.</a:t>
            </a:r>
          </a:p>
        </p:txBody>
      </p:sp>
    </p:spTree>
    <p:extLst>
      <p:ext uri="{BB962C8B-B14F-4D97-AF65-F5344CB8AC3E}">
        <p14:creationId xmlns:p14="http://schemas.microsoft.com/office/powerpoint/2010/main" val="30890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a:xfrm>
            <a:off x="9303150" y="6613409"/>
            <a:ext cx="2844059" cy="198075"/>
          </a:xfrm>
        </p:spPr>
        <p:txBody>
          <a:bodyPr/>
          <a:lstStyle/>
          <a:p>
            <a:fld id="{4CA37C95-3A7F-4C90-9D28-0B573484ACDD}" type="slidenum">
              <a:rPr lang="en-US">
                <a:gradFill>
                  <a:gsLst>
                    <a:gs pos="0">
                      <a:srgbClr val="FFFFFF">
                        <a:lumMod val="65000"/>
                      </a:srgbClr>
                    </a:gs>
                    <a:gs pos="98000">
                      <a:srgbClr val="FFFFFF">
                        <a:lumMod val="65000"/>
                      </a:srgbClr>
                    </a:gs>
                  </a:gsLst>
                  <a:lin ang="5400000" scaled="0"/>
                </a:gradFill>
                <a:latin typeface="Segoe UI"/>
              </a:rPr>
              <a:pPr/>
              <a:t>24</a:t>
            </a:fld>
            <a:endParaRPr lang="en-US">
              <a:gradFill>
                <a:gsLst>
                  <a:gs pos="0">
                    <a:srgbClr val="FFFFFF">
                      <a:lumMod val="65000"/>
                    </a:srgbClr>
                  </a:gs>
                  <a:gs pos="98000">
                    <a:srgbClr val="FFFFFF">
                      <a:lumMod val="65000"/>
                    </a:srgbClr>
                  </a:gs>
                </a:gsLst>
                <a:lin ang="5400000" scaled="0"/>
              </a:gradFill>
              <a:latin typeface="Segoe UI"/>
            </a:endParaRPr>
          </a:p>
        </p:txBody>
      </p:sp>
      <p:sp>
        <p:nvSpPr>
          <p:cNvPr id="4" name="Title 3"/>
          <p:cNvSpPr>
            <a:spLocks noGrp="1"/>
          </p:cNvSpPr>
          <p:nvPr>
            <p:ph type="title"/>
          </p:nvPr>
        </p:nvSpPr>
        <p:spPr/>
        <p:txBody>
          <a:bodyPr/>
          <a:lstStyle/>
          <a:p>
            <a:r>
              <a:rPr lang="en-US" sz="3599"/>
              <a:t>Example: Sample Content Page</a:t>
            </a:r>
          </a:p>
        </p:txBody>
      </p:sp>
      <p:sp>
        <p:nvSpPr>
          <p:cNvPr id="7" name="Footer Placeholder 1"/>
          <p:cNvSpPr>
            <a:spLocks noGrp="1"/>
          </p:cNvSpPr>
          <p:nvPr>
            <p:ph type="ftr" sz="quarter" idx="15"/>
          </p:nvPr>
        </p:nvSpPr>
        <p:spPr>
          <a:xfrm>
            <a:off x="4164515" y="6613410"/>
            <a:ext cx="3859795" cy="198075"/>
          </a:xfrm>
        </p:spPr>
        <p:txBody>
          <a:bodyPr/>
          <a:lstStyle/>
          <a:p>
            <a:pPr defTabSz="1218895"/>
            <a:r>
              <a:rPr>
                <a:gradFill>
                  <a:gsLst>
                    <a:gs pos="0">
                      <a:srgbClr val="FFFFFF">
                        <a:lumMod val="65000"/>
                      </a:srgbClr>
                    </a:gs>
                    <a:gs pos="98000">
                      <a:srgbClr val="FFFFFF">
                        <a:lumMod val="65000"/>
                      </a:srgbClr>
                    </a:gs>
                  </a:gsLst>
                  <a:lin ang="5400000" scaled="0"/>
                </a:gradFill>
                <a:latin typeface="Segoe UI"/>
              </a:rPr>
              <a:t>Slalom Confidential and Proprietary</a:t>
            </a:r>
          </a:p>
        </p:txBody>
      </p:sp>
      <p:sp>
        <p:nvSpPr>
          <p:cNvPr id="6" name="Text Placeholder 3"/>
          <p:cNvSpPr>
            <a:spLocks noGrp="1"/>
          </p:cNvSpPr>
          <p:nvPr>
            <p:ph type="body" sz="quarter" idx="16"/>
          </p:nvPr>
        </p:nvSpPr>
        <p:spPr>
          <a:xfrm>
            <a:off x="408639" y="816666"/>
            <a:ext cx="10889306" cy="350839"/>
          </a:xfrm>
        </p:spPr>
        <p:txBody>
          <a:bodyPr/>
          <a:lstStyle/>
          <a:p>
            <a:pPr algn="l" defTabSz="1218835"/>
            <a:r>
              <a:rPr lang="en-US" sz="1800">
                <a:gradFill>
                  <a:gsLst>
                    <a:gs pos="0">
                      <a:srgbClr val="0072C8"/>
                    </a:gs>
                    <a:gs pos="98000">
                      <a:srgbClr val="0072C8"/>
                    </a:gs>
                  </a:gsLst>
                  <a:lin ang="5400000" scaled="0"/>
                </a:gradFill>
                <a:cs typeface="Segoe UI" panose="020B0502040204020203" pitchFamily="34" charset="0"/>
              </a:rPr>
              <a:t>Based on Slalom SharePoint Intranet accelerator</a:t>
            </a:r>
          </a:p>
        </p:txBody>
      </p:sp>
      <p:pic>
        <p:nvPicPr>
          <p:cNvPr id="85" name="Picture 84"/>
          <p:cNvPicPr>
            <a:picLocks noChangeAspect="1"/>
          </p:cNvPicPr>
          <p:nvPr/>
        </p:nvPicPr>
        <p:blipFill>
          <a:blip r:embed="rId3"/>
          <a:stretch>
            <a:fillRect/>
          </a:stretch>
        </p:blipFill>
        <p:spPr>
          <a:xfrm>
            <a:off x="545290" y="1321680"/>
            <a:ext cx="11209441" cy="5138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807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92" y="1663598"/>
            <a:ext cx="10512862" cy="3613252"/>
          </a:xfrm>
        </p:spPr>
        <p:txBody>
          <a:bodyPr anchor="ctr">
            <a:normAutofit/>
          </a:bodyPr>
          <a:lstStyle/>
          <a:p>
            <a:pPr algn="ctr"/>
            <a:r>
              <a:rPr lang="en-US" sz="4000" b="1" dirty="0"/>
              <a:t>Integrating Office 365 and Salesforce.com using Microsoft </a:t>
            </a:r>
            <a:r>
              <a:rPr lang="en-US" sz="4000" b="1" dirty="0" err="1"/>
              <a:t>PowerApps</a:t>
            </a:r>
            <a:r>
              <a:rPr lang="en-US" sz="4000" b="1" dirty="0"/>
              <a:t> and Flow</a:t>
            </a:r>
            <a:br>
              <a:rPr lang="en-US" sz="4000" b="1" dirty="0"/>
            </a:br>
            <a:r>
              <a:rPr lang="en-US" sz="4000" b="1" dirty="0"/>
              <a:t/>
            </a:r>
            <a:br>
              <a:rPr lang="en-US" sz="4000" b="1" dirty="0"/>
            </a:br>
            <a:r>
              <a:rPr lang="en-US" sz="4000" b="1" dirty="0"/>
              <a:t>Jared Matfess, MVP</a:t>
            </a:r>
          </a:p>
        </p:txBody>
      </p:sp>
      <p:sp>
        <p:nvSpPr>
          <p:cNvPr id="3" name="Text Placeholder 2"/>
          <p:cNvSpPr>
            <a:spLocks noGrp="1"/>
          </p:cNvSpPr>
          <p:nvPr>
            <p:ph type="body" idx="1"/>
          </p:nvPr>
        </p:nvSpPr>
        <p:spPr>
          <a:xfrm>
            <a:off x="831633" y="469901"/>
            <a:ext cx="10512862" cy="596900"/>
          </a:xfrm>
        </p:spPr>
        <p:txBody>
          <a:bodyPr/>
          <a:lstStyle/>
          <a:p>
            <a:r>
              <a:rPr lang="en-US" dirty="0"/>
              <a:t>The Main Event</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4" name="Matf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9813" y="768351"/>
            <a:ext cx="304800" cy="304800"/>
          </a:xfrm>
          <a:prstGeom prst="rect">
            <a:avLst/>
          </a:prstGeom>
        </p:spPr>
      </p:pic>
    </p:spTree>
    <p:extLst>
      <p:ext uri="{BB962C8B-B14F-4D97-AF65-F5344CB8AC3E}">
        <p14:creationId xmlns:p14="http://schemas.microsoft.com/office/powerpoint/2010/main" val="427740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&lt;/Presentation&gt;</a:t>
            </a:r>
          </a:p>
        </p:txBody>
      </p:sp>
      <p:sp>
        <p:nvSpPr>
          <p:cNvPr id="3" name="Text Placeholder 2"/>
          <p:cNvSpPr>
            <a:spLocks noGrp="1"/>
          </p:cNvSpPr>
          <p:nvPr>
            <p:ph type="body" idx="1"/>
          </p:nvPr>
        </p:nvSpPr>
        <p:spPr/>
        <p:txBody>
          <a:bodyPr/>
          <a:lstStyle/>
          <a:p>
            <a:r>
              <a:rPr lang="en-US" dirty="0"/>
              <a:t>You can stop thinking now</a:t>
            </a:r>
          </a:p>
        </p:txBody>
      </p:sp>
      <p:sp>
        <p:nvSpPr>
          <p:cNvPr id="5" name="Footer Placeholder 4"/>
          <p:cNvSpPr>
            <a:spLocks noGrp="1"/>
          </p:cNvSpPr>
          <p:nvPr>
            <p:ph type="ftr" sz="quarter" idx="11"/>
          </p:nvPr>
        </p:nvSpPr>
        <p:spPr/>
        <p:txBody>
          <a:bodyPr/>
          <a:lstStyle/>
          <a:p>
            <a:r>
              <a:rPr lang="en-US" dirty="0"/>
              <a:t>Bos365 Presentations: http://1drv.ms/1MpIDUa </a:t>
            </a:r>
          </a:p>
        </p:txBody>
      </p:sp>
    </p:spTree>
    <p:extLst>
      <p:ext uri="{BB962C8B-B14F-4D97-AF65-F5344CB8AC3E}">
        <p14:creationId xmlns:p14="http://schemas.microsoft.com/office/powerpoint/2010/main" val="3742412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Community events</a:t>
            </a:r>
          </a:p>
        </p:txBody>
      </p:sp>
      <p:sp>
        <p:nvSpPr>
          <p:cNvPr id="3" name="Text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2183208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Boston Area SharePoint Users Group</a:t>
            </a:r>
          </a:p>
        </p:txBody>
      </p:sp>
      <p:sp>
        <p:nvSpPr>
          <p:cNvPr id="3" name="Text Placeholder 2"/>
          <p:cNvSpPr>
            <a:spLocks noGrp="1"/>
          </p:cNvSpPr>
          <p:nvPr>
            <p:ph type="body" idx="1"/>
          </p:nvPr>
        </p:nvSpPr>
        <p:spPr>
          <a:xfrm>
            <a:off x="976012" y="2471906"/>
            <a:ext cx="10512862" cy="3752624"/>
          </a:xfrm>
        </p:spPr>
        <p:txBody>
          <a:bodyPr>
            <a:normAutofit/>
          </a:bodyPr>
          <a:lstStyle/>
          <a:p>
            <a:pPr marL="342900" indent="-342900">
              <a:buFont typeface="Arial" pitchFamily="34" charset="0"/>
              <a:buChar char="•"/>
            </a:pPr>
            <a:r>
              <a:rPr lang="en-US" dirty="0"/>
              <a:t>Meets Monthly @ Microsoft N.E.R.D.</a:t>
            </a:r>
          </a:p>
          <a:p>
            <a:pPr marL="342900" indent="-342900">
              <a:buFont typeface="Arial" pitchFamily="34" charset="0"/>
              <a:buChar char="•"/>
            </a:pPr>
            <a:r>
              <a:rPr lang="en-US" dirty="0"/>
              <a:t>2</a:t>
            </a:r>
            <a:r>
              <a:rPr lang="en-US" baseline="30000" dirty="0"/>
              <a:t>nd</a:t>
            </a:r>
            <a:r>
              <a:rPr lang="en-US" dirty="0"/>
              <a:t> Wednesday/month</a:t>
            </a:r>
          </a:p>
          <a:p>
            <a:pPr marL="342900" indent="-342900">
              <a:buFont typeface="Arial" pitchFamily="34" charset="0"/>
              <a:buChar char="•"/>
            </a:pPr>
            <a:r>
              <a:rPr lang="en-US" dirty="0"/>
              <a:t>6-8PM</a:t>
            </a:r>
          </a:p>
          <a:p>
            <a:pPr marL="342900" indent="-342900">
              <a:buFont typeface="Arial" pitchFamily="34" charset="0"/>
              <a:buChar char="•"/>
            </a:pPr>
            <a:r>
              <a:rPr lang="en-US" dirty="0">
                <a:hlinkClick r:id="rId3"/>
              </a:rPr>
              <a:t>www.BostonSharePointUG.org</a:t>
            </a:r>
            <a:r>
              <a:rPr lang="en-US" dirty="0"/>
              <a:t> </a:t>
            </a:r>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7829" y="340994"/>
            <a:ext cx="4757402" cy="1236924"/>
          </a:xfrm>
          <a:prstGeom prst="rect">
            <a:avLst/>
          </a:prstGeom>
        </p:spPr>
      </p:pic>
    </p:spTree>
    <p:extLst>
      <p:ext uri="{BB962C8B-B14F-4D97-AF65-F5344CB8AC3E}">
        <p14:creationId xmlns:p14="http://schemas.microsoft.com/office/powerpoint/2010/main" val="2024593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SharePoint Saturdays</a:t>
            </a:r>
          </a:p>
        </p:txBody>
      </p:sp>
      <p:sp>
        <p:nvSpPr>
          <p:cNvPr id="3" name="Text Placeholder 2"/>
          <p:cNvSpPr>
            <a:spLocks noGrp="1"/>
          </p:cNvSpPr>
          <p:nvPr>
            <p:ph type="body" idx="1"/>
          </p:nvPr>
        </p:nvSpPr>
        <p:spPr>
          <a:xfrm>
            <a:off x="976012" y="2471906"/>
            <a:ext cx="10512862" cy="2828599"/>
          </a:xfrm>
        </p:spPr>
        <p:txBody>
          <a:bodyPr>
            <a:normAutofit/>
          </a:bodyPr>
          <a:lstStyle/>
          <a:p>
            <a:pPr marL="342900" indent="-342900">
              <a:buFont typeface="Arial" pitchFamily="34" charset="0"/>
              <a:buChar char="•"/>
            </a:pPr>
            <a:r>
              <a:rPr lang="en-US" dirty="0">
                <a:hlinkClick r:id="rId3"/>
              </a:rPr>
              <a:t>www.spsevents.org</a:t>
            </a:r>
            <a:endParaRPr lang="en-US" dirty="0"/>
          </a:p>
          <a:p>
            <a:pPr marL="342900" indent="-342900">
              <a:buFont typeface="Arial" pitchFamily="34" charset="0"/>
              <a:buChar char="•"/>
            </a:pPr>
            <a:r>
              <a:rPr lang="en-US" dirty="0"/>
              <a:t>Philadelphia, November 12</a:t>
            </a:r>
            <a:r>
              <a:rPr lang="en-US" baseline="30000" dirty="0"/>
              <a:t>th</a:t>
            </a:r>
            <a:endParaRPr lang="en-US" dirty="0"/>
          </a:p>
          <a:p>
            <a:pPr marL="342900" indent="-342900">
              <a:buFont typeface="Arial" pitchFamily="34" charset="0"/>
              <a:buChar char="•"/>
            </a:pPr>
            <a:r>
              <a:rPr lang="en-US" dirty="0"/>
              <a:t>Reston, VA, December 3</a:t>
            </a:r>
            <a:r>
              <a:rPr lang="en-US" baseline="30000" dirty="0"/>
              <a:t>rd</a:t>
            </a:r>
            <a:r>
              <a:rPr lang="en-US" dirty="0"/>
              <a:t> </a:t>
            </a:r>
          </a:p>
          <a:p>
            <a:pPr marL="342900" indent="-342900">
              <a:buFont typeface="Arial" pitchFamily="34" charset="0"/>
              <a:buChar char="•"/>
            </a:pP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1026" name="Picture 2" descr="SPS Ev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0087" y="376813"/>
            <a:ext cx="2518613" cy="251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6087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674" y="-186592"/>
            <a:ext cx="10512862" cy="1325563"/>
          </a:xfrm>
        </p:spPr>
        <p:txBody>
          <a:bodyPr/>
          <a:lstStyle/>
          <a:p>
            <a:r>
              <a:rPr lang="en-US" dirty="0"/>
              <a:t>Meet the Organizers</a:t>
            </a:r>
          </a:p>
        </p:txBody>
      </p:sp>
      <p:sp>
        <p:nvSpPr>
          <p:cNvPr id="3" name="Footer Placeholder 2"/>
          <p:cNvSpPr>
            <a:spLocks noGrp="1"/>
          </p:cNvSpPr>
          <p:nvPr>
            <p:ph type="ftr" sz="quarter" idx="11"/>
          </p:nvPr>
        </p:nvSpPr>
        <p:spPr/>
        <p:txBody>
          <a:bodyPr/>
          <a:lstStyle/>
          <a:p>
            <a:r>
              <a:rPr lang="en-US"/>
              <a:t>Bos365 Presentations: http://1drv.ms/1MpIDUa </a:t>
            </a:r>
            <a:endParaRPr lang="en-US" dirty="0"/>
          </a:p>
        </p:txBody>
      </p:sp>
      <p:grpSp>
        <p:nvGrpSpPr>
          <p:cNvPr id="17" name="Group 16"/>
          <p:cNvGrpSpPr/>
          <p:nvPr/>
        </p:nvGrpSpPr>
        <p:grpSpPr>
          <a:xfrm>
            <a:off x="3965424" y="4138231"/>
            <a:ext cx="4452478" cy="1676400"/>
            <a:chOff x="5510041" y="1685133"/>
            <a:chExt cx="4452478" cy="1676400"/>
          </a:xfrm>
        </p:grpSpPr>
        <p:sp>
          <p:nvSpPr>
            <p:cNvPr id="23" name="Rectangle 22"/>
            <p:cNvSpPr/>
            <p:nvPr/>
          </p:nvSpPr>
          <p:spPr>
            <a:xfrm>
              <a:off x="5510041" y="1685133"/>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85" b="12791"/>
            <a:stretch/>
          </p:blipFill>
          <p:spPr bwMode="auto">
            <a:xfrm>
              <a:off x="5605064" y="1704839"/>
              <a:ext cx="1347959" cy="163544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p:spPr>
        </p:pic>
        <p:sp>
          <p:nvSpPr>
            <p:cNvPr id="7" name="Content Placeholder 2"/>
            <p:cNvSpPr txBox="1">
              <a:spLocks/>
            </p:cNvSpPr>
            <p:nvPr/>
          </p:nvSpPr>
          <p:spPr>
            <a:xfrm>
              <a:off x="7590443" y="1761619"/>
              <a:ext cx="2114946" cy="1599914"/>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Mike Dixon</a:t>
              </a:r>
            </a:p>
            <a:p>
              <a:pPr marL="0" indent="0" algn="ctr">
                <a:buFont typeface="Arial" panose="020B0604020202020204" pitchFamily="34" charset="0"/>
                <a:buNone/>
              </a:pPr>
              <a:r>
                <a:rPr lang="en-US" sz="2400" dirty="0"/>
                <a:t>@BostonO365</a:t>
              </a:r>
            </a:p>
            <a:p>
              <a:pPr marL="0" indent="0" algn="ctr">
                <a:buFont typeface="Arial" panose="020B0604020202020204" pitchFamily="34" charset="0"/>
                <a:buNone/>
              </a:pPr>
              <a:r>
                <a:rPr lang="en-US" sz="1800" dirty="0"/>
                <a:t>Sr. Consultant</a:t>
              </a:r>
            </a:p>
            <a:p>
              <a:pPr marL="0" indent="0" algn="ctr">
                <a:buFont typeface="Arial" panose="020B0604020202020204" pitchFamily="34" charset="0"/>
                <a:buNone/>
              </a:pPr>
              <a:r>
                <a:rPr lang="en-US" sz="1800" dirty="0"/>
                <a:t>WSC</a:t>
              </a:r>
            </a:p>
          </p:txBody>
        </p:sp>
      </p:grpSp>
      <p:grpSp>
        <p:nvGrpSpPr>
          <p:cNvPr id="26" name="Group 25"/>
          <p:cNvGrpSpPr/>
          <p:nvPr/>
        </p:nvGrpSpPr>
        <p:grpSpPr>
          <a:xfrm>
            <a:off x="6388650" y="1951772"/>
            <a:ext cx="4452478" cy="1676400"/>
            <a:chOff x="5498942" y="3482280"/>
            <a:chExt cx="4452478" cy="1676400"/>
          </a:xfrm>
        </p:grpSpPr>
        <p:sp>
          <p:nvSpPr>
            <p:cNvPr id="24" name="Rectangle 23"/>
            <p:cNvSpPr/>
            <p:nvPr/>
          </p:nvSpPr>
          <p:spPr>
            <a:xfrm>
              <a:off x="5498942" y="3482280"/>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7402027" y="3522888"/>
              <a:ext cx="2114946" cy="1599914"/>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David Lozzi</a:t>
              </a:r>
            </a:p>
            <a:p>
              <a:pPr marL="0" indent="0" algn="ctr">
                <a:buFont typeface="Arial" panose="020B0604020202020204" pitchFamily="34" charset="0"/>
                <a:buNone/>
              </a:pPr>
              <a:r>
                <a:rPr lang="en-US" sz="2400" dirty="0"/>
                <a:t>@</a:t>
              </a:r>
              <a:r>
                <a:rPr lang="en-US" sz="2400" dirty="0" err="1"/>
                <a:t>DavidLozzi</a:t>
              </a:r>
              <a:endParaRPr lang="en-US" sz="2400" dirty="0"/>
            </a:p>
            <a:p>
              <a:pPr marL="0" indent="0" algn="ctr">
                <a:buFont typeface="Arial" panose="020B0604020202020204" pitchFamily="34" charset="0"/>
                <a:buNone/>
              </a:pPr>
              <a:r>
                <a:rPr lang="en-US" sz="1800" dirty="0"/>
                <a:t>Solution Architect</a:t>
              </a:r>
            </a:p>
            <a:p>
              <a:pPr marL="0" indent="0" algn="ctr">
                <a:buFont typeface="Arial" panose="020B0604020202020204" pitchFamily="34" charset="0"/>
                <a:buNone/>
              </a:pPr>
              <a:r>
                <a:rPr lang="en-US" sz="1800" dirty="0"/>
                <a:t>Slalom Consulting</a:t>
              </a:r>
            </a:p>
          </p:txBody>
        </p:sp>
        <p:pic>
          <p:nvPicPr>
            <p:cNvPr id="10" name="Picture 9"/>
            <p:cNvPicPr>
              <a:picLocks noChangeAspect="1"/>
            </p:cNvPicPr>
            <p:nvPr/>
          </p:nvPicPr>
          <p:blipFill rotWithShape="1">
            <a:blip r:embed="rId4"/>
            <a:srcRect l="15001" t="12727" r="22173" b="16848"/>
            <a:stretch/>
          </p:blipFill>
          <p:spPr>
            <a:xfrm>
              <a:off x="5536094" y="3518159"/>
              <a:ext cx="1431487" cy="16046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grpSp>
        <p:nvGrpSpPr>
          <p:cNvPr id="16" name="Group 15"/>
          <p:cNvGrpSpPr/>
          <p:nvPr/>
        </p:nvGrpSpPr>
        <p:grpSpPr>
          <a:xfrm>
            <a:off x="1243472" y="1987651"/>
            <a:ext cx="4452478" cy="1676400"/>
            <a:chOff x="938672" y="1690689"/>
            <a:chExt cx="4452478" cy="1676400"/>
          </a:xfrm>
        </p:grpSpPr>
        <p:sp>
          <p:nvSpPr>
            <p:cNvPr id="8" name="Rectangle 7"/>
            <p:cNvSpPr/>
            <p:nvPr/>
          </p:nvSpPr>
          <p:spPr>
            <a:xfrm>
              <a:off x="938672" y="1690689"/>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101" t="4484" r="7958" b="29114"/>
            <a:stretch/>
          </p:blipFill>
          <p:spPr bwMode="auto">
            <a:xfrm>
              <a:off x="964725" y="1709739"/>
              <a:ext cx="1485900" cy="1627189"/>
            </a:xfrm>
            <a:prstGeom prst="rect">
              <a:avLst/>
            </a:prstGeom>
            <a:solidFill>
              <a:srgbClr val="FFFFFF">
                <a:shade val="85000"/>
              </a:srgbClr>
            </a:solidFill>
            <a:ln w="88900" cap="sq">
              <a:noFill/>
              <a:miter lim="800000"/>
            </a:ln>
            <a:effectLst/>
            <a:extLst/>
          </p:spPr>
        </p:pic>
        <p:sp>
          <p:nvSpPr>
            <p:cNvPr id="12" name="Content Placeholder 2"/>
            <p:cNvSpPr txBox="1">
              <a:spLocks/>
            </p:cNvSpPr>
            <p:nvPr/>
          </p:nvSpPr>
          <p:spPr>
            <a:xfrm>
              <a:off x="2960592" y="1709739"/>
              <a:ext cx="2231910" cy="1551621"/>
            </a:xfrm>
            <a:prstGeom prst="rect">
              <a:avLst/>
            </a:prstGeom>
          </p:spPr>
          <p:txBody>
            <a:bodyPr vert="horz" lIns="91440" tIns="45720" rIns="91440" bIns="45720" rtlCol="0">
              <a:normAutofit fontScale="925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Dimitri Ayrapetov</a:t>
              </a:r>
            </a:p>
            <a:p>
              <a:pPr marL="0" indent="0" algn="ctr">
                <a:buFont typeface="Arial" panose="020B0604020202020204" pitchFamily="34" charset="0"/>
                <a:buNone/>
              </a:pPr>
              <a:r>
                <a:rPr lang="en-US" sz="2400" dirty="0"/>
                <a:t>@</a:t>
              </a:r>
              <a:r>
                <a:rPr lang="en-US" sz="2400" dirty="0" err="1"/>
                <a:t>dayrapetov</a:t>
              </a:r>
              <a:endParaRPr lang="en-US" sz="2400" dirty="0"/>
            </a:p>
            <a:p>
              <a:pPr marL="0" indent="0" algn="ctr">
                <a:buFont typeface="Arial" panose="020B0604020202020204" pitchFamily="34" charset="0"/>
                <a:buNone/>
              </a:pPr>
              <a:r>
                <a:rPr lang="en-US" sz="1700" dirty="0"/>
                <a:t>SP Competency Lead</a:t>
              </a:r>
            </a:p>
            <a:p>
              <a:pPr marL="0" indent="0" algn="ctr">
                <a:buFont typeface="Arial" panose="020B0604020202020204" pitchFamily="34" charset="0"/>
                <a:buNone/>
              </a:pPr>
              <a:r>
                <a:rPr lang="en-US" sz="1800" dirty="0"/>
                <a:t>Cognizant</a:t>
              </a:r>
            </a:p>
          </p:txBody>
        </p:sp>
      </p:grpSp>
      <p:pic>
        <p:nvPicPr>
          <p:cNvPr id="18" name="Picture 4" descr="https://bos365-public.sharepoint.com/Graphics/BosO365-UG-Logo-650x22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9829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Skype for Biz Users Group</a:t>
            </a:r>
          </a:p>
        </p:txBody>
      </p:sp>
      <p:sp>
        <p:nvSpPr>
          <p:cNvPr id="3" name="Text Placeholder 2"/>
          <p:cNvSpPr>
            <a:spLocks noGrp="1"/>
          </p:cNvSpPr>
          <p:nvPr>
            <p:ph type="body" idx="1"/>
          </p:nvPr>
        </p:nvSpPr>
        <p:spPr>
          <a:xfrm>
            <a:off x="976012" y="2471906"/>
            <a:ext cx="10512862" cy="1500187"/>
          </a:xfrm>
        </p:spPr>
        <p:txBody>
          <a:bodyPr>
            <a:normAutofit/>
          </a:bodyPr>
          <a:lstStyle/>
          <a:p>
            <a:pPr marL="342900" indent="-342900">
              <a:buFont typeface="Arial" pitchFamily="34" charset="0"/>
              <a:buChar char="•"/>
            </a:pPr>
            <a:r>
              <a:rPr lang="en-US" dirty="0">
                <a:hlinkClick r:id="rId3"/>
              </a:rPr>
              <a:t>meetup.com/New-England-Lync-User-Group</a:t>
            </a:r>
            <a:r>
              <a:rPr lang="en-US" dirty="0"/>
              <a:t>  </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19418" y="297966"/>
            <a:ext cx="1269456" cy="123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58117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Granite State SharePoint User Group</a:t>
            </a:r>
          </a:p>
        </p:txBody>
      </p:sp>
      <p:sp>
        <p:nvSpPr>
          <p:cNvPr id="3" name="Text Placeholder 2"/>
          <p:cNvSpPr>
            <a:spLocks noGrp="1"/>
          </p:cNvSpPr>
          <p:nvPr>
            <p:ph type="body" idx="1"/>
          </p:nvPr>
        </p:nvSpPr>
        <p:spPr>
          <a:xfrm>
            <a:off x="976012" y="2471906"/>
            <a:ext cx="10512862" cy="1500187"/>
          </a:xfrm>
        </p:spPr>
        <p:txBody>
          <a:bodyPr>
            <a:normAutofit fontScale="92500" lnSpcReduction="20000"/>
          </a:bodyPr>
          <a:lstStyle/>
          <a:p>
            <a:pPr marL="342900" indent="-342900">
              <a:buFont typeface="Arial" pitchFamily="34" charset="0"/>
              <a:buChar char="•"/>
            </a:pPr>
            <a:r>
              <a:rPr lang="en-US" dirty="0"/>
              <a:t>Meets Monthly </a:t>
            </a:r>
          </a:p>
          <a:p>
            <a:pPr marL="342900" indent="-342900">
              <a:buFont typeface="Arial" pitchFamily="34" charset="0"/>
              <a:buChar char="•"/>
            </a:pPr>
            <a:r>
              <a:rPr lang="en-US" dirty="0"/>
              <a:t>Daniel Webster College, Nashua, NH</a:t>
            </a:r>
          </a:p>
          <a:p>
            <a:pPr marL="342900" indent="-342900">
              <a:buFont typeface="Arial" pitchFamily="34" charset="0"/>
              <a:buChar char="•"/>
            </a:pPr>
            <a:r>
              <a:rPr lang="en-US" dirty="0"/>
              <a:t>2</a:t>
            </a:r>
            <a:r>
              <a:rPr lang="en-US" baseline="30000" dirty="0"/>
              <a:t>nd</a:t>
            </a:r>
            <a:r>
              <a:rPr lang="en-US" dirty="0"/>
              <a:t>  Thursday of the Month</a:t>
            </a:r>
          </a:p>
          <a:p>
            <a:pPr marL="342900" indent="-342900">
              <a:buFont typeface="Arial" pitchFamily="34" charset="0"/>
              <a:buChar char="•"/>
            </a:pPr>
            <a:r>
              <a:rPr lang="en-US" dirty="0">
                <a:hlinkClick r:id="rId3"/>
              </a:rPr>
              <a:t>www.GraniteStateSharePoint.org</a:t>
            </a: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2" descr="http://www.granitestatesharepoint.org/SiteImages/GSSPU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474" y="191493"/>
            <a:ext cx="2465270" cy="1518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63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Rhode Island SharePoint User Group</a:t>
            </a:r>
          </a:p>
        </p:txBody>
      </p:sp>
      <p:sp>
        <p:nvSpPr>
          <p:cNvPr id="3" name="Text Placeholder 2"/>
          <p:cNvSpPr>
            <a:spLocks noGrp="1"/>
          </p:cNvSpPr>
          <p:nvPr>
            <p:ph type="body" idx="1"/>
          </p:nvPr>
        </p:nvSpPr>
        <p:spPr>
          <a:xfrm>
            <a:off x="976012" y="2471906"/>
            <a:ext cx="10512862" cy="1500187"/>
          </a:xfrm>
        </p:spPr>
        <p:txBody>
          <a:bodyPr>
            <a:normAutofit fontScale="92500" lnSpcReduction="20000"/>
          </a:bodyPr>
          <a:lstStyle/>
          <a:p>
            <a:pPr marL="342900" indent="-342900">
              <a:buFont typeface="Arial" pitchFamily="34" charset="0"/>
              <a:buChar char="•"/>
            </a:pPr>
            <a:r>
              <a:rPr lang="en-US" dirty="0"/>
              <a:t>Meets Monthly </a:t>
            </a:r>
          </a:p>
          <a:p>
            <a:pPr marL="342900" indent="-342900">
              <a:buFont typeface="Arial" pitchFamily="34" charset="0"/>
              <a:buChar char="•"/>
            </a:pPr>
            <a:r>
              <a:rPr lang="en-US" dirty="0" err="1"/>
              <a:t>Atrion</a:t>
            </a:r>
            <a:r>
              <a:rPr lang="en-US" dirty="0"/>
              <a:t> in Warwick</a:t>
            </a:r>
          </a:p>
          <a:p>
            <a:pPr marL="342900" indent="-342900">
              <a:buFont typeface="Arial" pitchFamily="34" charset="0"/>
              <a:buChar char="•"/>
            </a:pPr>
            <a:r>
              <a:rPr lang="en-US" dirty="0"/>
              <a:t>1st Thursday of the Month</a:t>
            </a:r>
          </a:p>
          <a:p>
            <a:pPr marL="342900" indent="-342900">
              <a:buFont typeface="Arial" pitchFamily="34" charset="0"/>
              <a:buChar char="•"/>
            </a:pPr>
            <a:r>
              <a:rPr lang="en-US" dirty="0">
                <a:hlinkClick r:id="rId3"/>
              </a:rPr>
              <a:t>meetup.com/RISPUG</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757" y="258594"/>
            <a:ext cx="5660973" cy="107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399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Connecticut SharePoint User Group</a:t>
            </a:r>
          </a:p>
        </p:txBody>
      </p:sp>
      <p:sp>
        <p:nvSpPr>
          <p:cNvPr id="3" name="Text Placeholder 2"/>
          <p:cNvSpPr>
            <a:spLocks noGrp="1"/>
          </p:cNvSpPr>
          <p:nvPr>
            <p:ph type="body" idx="1"/>
          </p:nvPr>
        </p:nvSpPr>
        <p:spPr>
          <a:xfrm>
            <a:off x="976012" y="2471906"/>
            <a:ext cx="10512862" cy="1500187"/>
          </a:xfrm>
        </p:spPr>
        <p:txBody>
          <a:bodyPr>
            <a:normAutofit fontScale="92500" lnSpcReduction="20000"/>
          </a:bodyPr>
          <a:lstStyle/>
          <a:p>
            <a:pPr marL="342900" indent="-342900">
              <a:buFont typeface="Arial" pitchFamily="34" charset="0"/>
              <a:buChar char="•"/>
            </a:pPr>
            <a:r>
              <a:rPr lang="en-US" dirty="0"/>
              <a:t>Meets Monthly</a:t>
            </a:r>
          </a:p>
          <a:p>
            <a:pPr marL="342900" indent="-342900">
              <a:buFont typeface="Arial" pitchFamily="34" charset="0"/>
              <a:buChar char="•"/>
            </a:pPr>
            <a:r>
              <a:rPr lang="en-US" dirty="0"/>
              <a:t>Hartford, CT</a:t>
            </a:r>
          </a:p>
          <a:p>
            <a:pPr marL="342900" indent="-342900">
              <a:buFont typeface="Arial" pitchFamily="34" charset="0"/>
              <a:buChar char="•"/>
            </a:pPr>
            <a:r>
              <a:rPr lang="en-US" dirty="0"/>
              <a:t>3</a:t>
            </a:r>
            <a:r>
              <a:rPr lang="en-US" baseline="30000" dirty="0"/>
              <a:t>rd</a:t>
            </a:r>
            <a:r>
              <a:rPr lang="en-US" dirty="0"/>
              <a:t> Thursday of the Month</a:t>
            </a:r>
          </a:p>
          <a:p>
            <a:pPr marL="342900" indent="-342900">
              <a:buFont typeface="Arial" pitchFamily="34" charset="0"/>
              <a:buChar char="•"/>
            </a:pPr>
            <a:r>
              <a:rPr lang="en-US" dirty="0">
                <a:hlinkClick r:id="rId3"/>
              </a:rPr>
              <a:t>meetup.com/</a:t>
            </a:r>
            <a:r>
              <a:rPr lang="en-US" dirty="0" err="1">
                <a:hlinkClick r:id="rId3"/>
              </a:rPr>
              <a:t>ctspug</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1026" name="Picture 2" descr="http://photos2.meetupstatic.com/photos/event/8/7/a/2/global_38481472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259" y="349682"/>
            <a:ext cx="3130595" cy="132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353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fontScale="90000"/>
          </a:bodyPr>
          <a:lstStyle/>
          <a:p>
            <a:r>
              <a:rPr lang="en-US" dirty="0"/>
              <a:t>Boston Azure Cloud User Group</a:t>
            </a:r>
          </a:p>
        </p:txBody>
      </p:sp>
      <p:sp>
        <p:nvSpPr>
          <p:cNvPr id="3" name="Text Placeholder 2"/>
          <p:cNvSpPr>
            <a:spLocks noGrp="1"/>
          </p:cNvSpPr>
          <p:nvPr>
            <p:ph type="body" idx="1"/>
          </p:nvPr>
        </p:nvSpPr>
        <p:spPr>
          <a:xfrm>
            <a:off x="976012" y="2471906"/>
            <a:ext cx="10368483" cy="3262144"/>
          </a:xfrm>
        </p:spPr>
        <p:txBody>
          <a:bodyPr>
            <a:normAutofit/>
          </a:bodyPr>
          <a:lstStyle/>
          <a:p>
            <a:pPr marL="342900" indent="-342900">
              <a:buFont typeface="Arial" pitchFamily="34" charset="0"/>
              <a:buChar char="•"/>
            </a:pPr>
            <a:r>
              <a:rPr lang="en-US" u="sng" dirty="0">
                <a:hlinkClick r:id="rId3"/>
              </a:rPr>
              <a:t>meetup.com/</a:t>
            </a:r>
            <a:r>
              <a:rPr lang="en-US" u="sng" dirty="0" err="1">
                <a:hlinkClick r:id="rId3"/>
              </a:rPr>
              <a:t>BostonAzure</a:t>
            </a:r>
            <a:endParaRPr lang="en-US" u="sng"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781" y="465517"/>
            <a:ext cx="2285714" cy="1130159"/>
          </a:xfrm>
          <a:prstGeom prst="rect">
            <a:avLst/>
          </a:prstGeom>
        </p:spPr>
      </p:pic>
    </p:spTree>
    <p:extLst>
      <p:ext uri="{BB962C8B-B14F-4D97-AF65-F5344CB8AC3E}">
        <p14:creationId xmlns:p14="http://schemas.microsoft.com/office/powerpoint/2010/main" val="243829100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Coming Up:</a:t>
            </a:r>
          </a:p>
        </p:txBody>
      </p:sp>
      <p:sp>
        <p:nvSpPr>
          <p:cNvPr id="3" name="Text Placeholder 2"/>
          <p:cNvSpPr>
            <a:spLocks noGrp="1"/>
          </p:cNvSpPr>
          <p:nvPr>
            <p:ph idx="1"/>
          </p:nvPr>
        </p:nvSpPr>
        <p:spPr>
          <a:xfrm>
            <a:off x="837982" y="5245239"/>
            <a:ext cx="10512862" cy="922487"/>
          </a:xfrm>
        </p:spPr>
        <p:txBody>
          <a:bodyPr>
            <a:normAutofit/>
          </a:bodyPr>
          <a:lstStyle/>
          <a:p>
            <a:pPr marL="0" indent="0" algn="ctr">
              <a:buNone/>
            </a:pPr>
            <a:r>
              <a:rPr lang="en-US" sz="2800" dirty="0"/>
              <a:t>Join our mailing list for updates, notifications and scheduling!</a:t>
            </a:r>
          </a:p>
          <a:p>
            <a:pPr marL="457063" lvl="1" indent="0" algn="ctr">
              <a:buNone/>
            </a:pPr>
            <a:r>
              <a:rPr lang="en-US" dirty="0">
                <a:hlinkClick r:id="rId3"/>
              </a:rPr>
              <a:t>http://bit.ly/Bos365-MailList</a:t>
            </a:r>
            <a:r>
              <a:rPr lang="en-US" dirty="0"/>
              <a:t> </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7" name="Picture 4" descr="https://bos365-public.sharepoint.com/Graphics/BosO365-UG-Logo-650x2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838200" y="3845147"/>
          <a:ext cx="10512425" cy="312293"/>
        </p:xfrm>
        <a:graphic>
          <a:graphicData uri="http://schemas.openxmlformats.org/drawingml/2006/table">
            <a:tbl>
              <a:tblPr/>
              <a:tblGrid>
                <a:gridCol w="10512425">
                  <a:extLst>
                    <a:ext uri="{9D8B030D-6E8A-4147-A177-3AD203B41FA5}">
                      <a16:colId xmlns:a16="http://schemas.microsoft.com/office/drawing/2014/main" val="1556708542"/>
                    </a:ext>
                  </a:extLst>
                </a:gridCol>
              </a:tblGrid>
              <a:tr h="0">
                <a:tc>
                  <a:txBody>
                    <a:bodyPr/>
                    <a:lstStyle/>
                    <a:p>
                      <a:pPr fontAlgn="t"/>
                      <a:endParaRPr lang="en-US" dirty="0">
                        <a:solidFill>
                          <a:srgbClr val="444444"/>
                        </a:solidFill>
                        <a:effectLst/>
                      </a:endParaRPr>
                    </a:p>
                  </a:txBody>
                  <a:tcPr marL="19050" marR="38100" marT="19050" marB="19050">
                    <a:lnL>
                      <a:noFill/>
                    </a:lnL>
                    <a:lnR>
                      <a:noFill/>
                    </a:lnR>
                    <a:lnT>
                      <a:noFill/>
                    </a:lnT>
                    <a:lnB>
                      <a:noFill/>
                    </a:lnB>
                  </a:tcPr>
                </a:tc>
                <a:extLst>
                  <a:ext uri="{0D108BD9-81ED-4DB2-BD59-A6C34878D82A}">
                    <a16:rowId xmlns:a16="http://schemas.microsoft.com/office/drawing/2014/main" val="537579373"/>
                  </a:ext>
                </a:extLst>
              </a:tr>
            </a:tbl>
          </a:graphicData>
        </a:graphic>
      </p:graphicFrame>
      <p:sp>
        <p:nvSpPr>
          <p:cNvPr id="8" name="TextBox 7"/>
          <p:cNvSpPr txBox="1"/>
          <p:nvPr/>
        </p:nvSpPr>
        <p:spPr>
          <a:xfrm>
            <a:off x="868894" y="2054462"/>
            <a:ext cx="5184950" cy="2646878"/>
          </a:xfrm>
          <a:prstGeom prst="rect">
            <a:avLst/>
          </a:prstGeom>
          <a:noFill/>
        </p:spPr>
        <p:txBody>
          <a:bodyPr wrap="square" rtlCol="0">
            <a:spAutoFit/>
          </a:bodyPr>
          <a:lstStyle/>
          <a:p>
            <a:pPr algn="ctr"/>
            <a:r>
              <a:rPr lang="en-US" sz="2000" b="1" dirty="0"/>
              <a:t>5 things that can go wrong with Office 365 networking</a:t>
            </a:r>
          </a:p>
          <a:p>
            <a:pPr algn="ctr"/>
            <a:r>
              <a:rPr lang="en-US" dirty="0"/>
              <a:t>Presented by: Jason </a:t>
            </a:r>
            <a:r>
              <a:rPr lang="en-US" dirty="0" err="1"/>
              <a:t>Lieblich</a:t>
            </a:r>
            <a:endParaRPr lang="en-US" dirty="0"/>
          </a:p>
          <a:p>
            <a:pPr algn="ctr"/>
            <a:endParaRPr lang="en-US" dirty="0"/>
          </a:p>
          <a:p>
            <a:pPr algn="ctr"/>
            <a:r>
              <a:rPr lang="en-US" dirty="0"/>
              <a:t>November 17</a:t>
            </a:r>
            <a:r>
              <a:rPr lang="en-US" baseline="30000" dirty="0"/>
              <a:t>th</a:t>
            </a:r>
            <a:r>
              <a:rPr lang="en-US" dirty="0"/>
              <a:t>, 2016 </a:t>
            </a:r>
          </a:p>
          <a:p>
            <a:pPr algn="ctr"/>
            <a:r>
              <a:rPr lang="en-US" dirty="0"/>
              <a:t>Location: District Hall (Seaport)</a:t>
            </a:r>
          </a:p>
          <a:p>
            <a:pPr algn="ctr"/>
            <a:endParaRPr lang="en-US" dirty="0"/>
          </a:p>
          <a:p>
            <a:pPr algn="ctr"/>
            <a:r>
              <a:rPr lang="en-US" dirty="0"/>
              <a:t>Sponsored by: </a:t>
            </a:r>
            <a:r>
              <a:rPr lang="en-US" dirty="0" err="1" smtClean="0"/>
              <a:t>Backupify</a:t>
            </a:r>
            <a:endParaRPr lang="en-US" dirty="0"/>
          </a:p>
          <a:p>
            <a:endParaRPr lang="en-US" dirty="0"/>
          </a:p>
        </p:txBody>
      </p:sp>
      <p:sp>
        <p:nvSpPr>
          <p:cNvPr id="9" name="TextBox 8"/>
          <p:cNvSpPr txBox="1"/>
          <p:nvPr/>
        </p:nvSpPr>
        <p:spPr>
          <a:xfrm>
            <a:off x="6009001" y="2054462"/>
            <a:ext cx="5184950" cy="2677656"/>
          </a:xfrm>
          <a:prstGeom prst="rect">
            <a:avLst/>
          </a:prstGeom>
          <a:noFill/>
        </p:spPr>
        <p:txBody>
          <a:bodyPr wrap="square" rtlCol="0">
            <a:spAutoFit/>
          </a:bodyPr>
          <a:lstStyle/>
          <a:p>
            <a:pPr algn="ctr"/>
            <a:r>
              <a:rPr lang="en-US" sz="2000" b="1" dirty="0"/>
              <a:t>OneDrive for Business: Administration, Security and Compliance</a:t>
            </a:r>
          </a:p>
          <a:p>
            <a:pPr algn="ctr"/>
            <a:r>
              <a:rPr lang="en-US" dirty="0"/>
              <a:t>Presented by: Oliver </a:t>
            </a:r>
            <a:r>
              <a:rPr lang="en-US" dirty="0" err="1"/>
              <a:t>Bartholdson</a:t>
            </a:r>
            <a:endParaRPr lang="en-US" dirty="0"/>
          </a:p>
          <a:p>
            <a:pPr algn="ctr"/>
            <a:endParaRPr lang="en-US" dirty="0"/>
          </a:p>
          <a:p>
            <a:pPr algn="ctr"/>
            <a:r>
              <a:rPr lang="en-US" dirty="0"/>
              <a:t>December 15</a:t>
            </a:r>
            <a:r>
              <a:rPr lang="en-US" baseline="30000" dirty="0"/>
              <a:t>th</a:t>
            </a:r>
            <a:r>
              <a:rPr lang="en-US" dirty="0"/>
              <a:t>, 2016 </a:t>
            </a:r>
          </a:p>
          <a:p>
            <a:pPr algn="ctr"/>
            <a:r>
              <a:rPr lang="en-US" dirty="0"/>
              <a:t>Location: TBD</a:t>
            </a:r>
          </a:p>
          <a:p>
            <a:pPr algn="ctr"/>
            <a:endParaRPr lang="en-US" dirty="0"/>
          </a:p>
          <a:p>
            <a:pPr algn="ctr"/>
            <a:r>
              <a:rPr lang="en-US" dirty="0"/>
              <a:t>Sponsored by: TBD</a:t>
            </a:r>
          </a:p>
          <a:p>
            <a:endParaRPr lang="en-US" dirty="0"/>
          </a:p>
        </p:txBody>
      </p:sp>
    </p:spTree>
    <p:extLst>
      <p:ext uri="{BB962C8B-B14F-4D97-AF65-F5344CB8AC3E}">
        <p14:creationId xmlns:p14="http://schemas.microsoft.com/office/powerpoint/2010/main" val="166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Community Announcements</a:t>
            </a:r>
          </a:p>
        </p:txBody>
      </p:sp>
      <p:sp>
        <p:nvSpPr>
          <p:cNvPr id="3" name="Content Placeholder 2"/>
          <p:cNvSpPr>
            <a:spLocks noGrp="1"/>
          </p:cNvSpPr>
          <p:nvPr>
            <p:ph idx="1"/>
          </p:nvPr>
        </p:nvSpPr>
        <p:spPr/>
        <p:txBody>
          <a:bodyPr/>
          <a:lstStyle/>
          <a:p>
            <a:r>
              <a:rPr lang="en-US" dirty="0"/>
              <a:t>Anybody hiring?</a:t>
            </a:r>
          </a:p>
          <a:p>
            <a:r>
              <a:rPr lang="en-US" dirty="0"/>
              <a:t>Anybody looking for work?</a:t>
            </a:r>
          </a:p>
          <a:p>
            <a:r>
              <a:rPr lang="en-US" dirty="0"/>
              <a:t>Know of any other good events?</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496617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Benefits</a:t>
            </a:r>
          </a:p>
        </p:txBody>
      </p:sp>
      <p:sp>
        <p:nvSpPr>
          <p:cNvPr id="3" name="Text Placeholder 2"/>
          <p:cNvSpPr>
            <a:spLocks noGrp="1"/>
          </p:cNvSpPr>
          <p:nvPr>
            <p:ph type="body" idx="1"/>
          </p:nvPr>
        </p:nvSpPr>
        <p:spPr/>
        <p:txBody>
          <a:bodyPr/>
          <a:lstStyle/>
          <a:p>
            <a:r>
              <a:rPr lang="en-US" dirty="0"/>
              <a:t>Special discounts for members of the User Group!</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1345113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 Placeholder 2"/>
          <p:cNvSpPr>
            <a:spLocks noGrp="1"/>
          </p:cNvSpPr>
          <p:nvPr>
            <p:ph type="body" idx="1"/>
          </p:nvPr>
        </p:nvSpPr>
        <p:spPr/>
        <p:txBody>
          <a:bodyPr/>
          <a:lstStyle/>
          <a:p>
            <a:r>
              <a:rPr lang="en-US" dirty="0"/>
              <a:t> </a:t>
            </a:r>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2" descr="UG Discount Slide 800 by 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250" y="960964"/>
            <a:ext cx="6357010" cy="47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1036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 Placeholder 2"/>
          <p:cNvSpPr>
            <a:spLocks noGrp="1"/>
          </p:cNvSpPr>
          <p:nvPr>
            <p:ph type="body" idx="1"/>
          </p:nvPr>
        </p:nvSpPr>
        <p:spPr/>
        <p:txBody>
          <a:bodyPr/>
          <a:lstStyle/>
          <a:p>
            <a:r>
              <a:rPr lang="en-US" dirty="0"/>
              <a:t> </a:t>
            </a:r>
          </a:p>
        </p:txBody>
      </p:sp>
      <p:sp>
        <p:nvSpPr>
          <p:cNvPr id="9" name="Footer Placeholder 8"/>
          <p:cNvSpPr>
            <a:spLocks noGrp="1"/>
          </p:cNvSpPr>
          <p:nvPr>
            <p:ph type="ftr" sz="quarter" idx="11"/>
          </p:nvPr>
        </p:nvSpPr>
        <p:spPr/>
        <p:txBody>
          <a:bodyPr/>
          <a:lstStyle/>
          <a:p>
            <a:r>
              <a:rPr lang="en-US"/>
              <a:t>Bos365 Presentations: http://1drv.ms/1MpIDUa </a:t>
            </a:r>
            <a:endParaRPr lang="en-US" dirty="0"/>
          </a:p>
        </p:txBody>
      </p:sp>
      <p:sp>
        <p:nvSpPr>
          <p:cNvPr id="5" name="Content Placeholder 7"/>
          <p:cNvSpPr txBox="1">
            <a:spLocks/>
          </p:cNvSpPr>
          <p:nvPr/>
        </p:nvSpPr>
        <p:spPr>
          <a:xfrm>
            <a:off x="1802126" y="1048352"/>
            <a:ext cx="8382000" cy="609398"/>
          </a:xfrm>
          <a:prstGeom prst="rect">
            <a:avLst/>
          </a:prstGeom>
        </p:spPr>
        <p:txBody>
          <a:bodyPr vert="horz" lIns="91440" tIns="45720" rIns="91440" bIns="45720" rtlCol="0">
            <a:normAutofit fontScale="92500" lnSpcReduction="10000"/>
          </a:bodyPr>
          <a:lst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tint val="75000"/>
                  </a:schemeClr>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999" kern="1200">
                <a:solidFill>
                  <a:schemeClr val="tx1">
                    <a:tint val="75000"/>
                  </a:schemeClr>
                </a:solidFill>
                <a:latin typeface="+mn-lt"/>
                <a:ea typeface="+mn-ea"/>
                <a:cs typeface="+mn-cs"/>
              </a:defRPr>
            </a:lvl2pPr>
            <a:lvl3pPr marL="914126" indent="0" algn="l" defTabSz="914126" rtl="0" eaLnBrk="1" latinLnBrk="0" hangingPunct="1">
              <a:lnSpc>
                <a:spcPct val="90000"/>
              </a:lnSpc>
              <a:spcBef>
                <a:spcPts val="500"/>
              </a:spcBef>
              <a:buFont typeface="Arial" panose="020B0604020202020204" pitchFamily="34" charset="0"/>
              <a:buNone/>
              <a:defRPr sz="1799" kern="1200">
                <a:solidFill>
                  <a:schemeClr val="tx1">
                    <a:tint val="75000"/>
                  </a:schemeClr>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251"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314"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2377"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199440"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4400"/>
              <a:t>10% Off On/Offline Courses</a:t>
            </a:r>
            <a:endParaRPr lang="en-US" sz="4400" b="1" dirty="0"/>
          </a:p>
        </p:txBody>
      </p:sp>
      <p:sp>
        <p:nvSpPr>
          <p:cNvPr id="6" name="TextBox 5"/>
          <p:cNvSpPr txBox="1"/>
          <p:nvPr/>
        </p:nvSpPr>
        <p:spPr>
          <a:xfrm>
            <a:off x="3630926" y="4172552"/>
            <a:ext cx="4572000" cy="923330"/>
          </a:xfrm>
          <a:prstGeom prst="rect">
            <a:avLst/>
          </a:prstGeom>
          <a:noFill/>
        </p:spPr>
        <p:txBody>
          <a:bodyPr wrap="square" lIns="0" tIns="0" rIns="0" bIns="0" rtlCol="0">
            <a:spAutoFit/>
          </a:bodyPr>
          <a:lstStyle/>
          <a:p>
            <a:pPr algn="ctr"/>
            <a:r>
              <a:rPr lang="en-US" sz="3600" b="1" dirty="0"/>
              <a:t>USE CODE</a:t>
            </a:r>
            <a:r>
              <a:rPr lang="en-US" sz="3600" b="1" dirty="0">
                <a:solidFill>
                  <a:schemeClr val="bg1"/>
                </a:solidFill>
              </a:rPr>
              <a:t>: </a:t>
            </a:r>
            <a:r>
              <a:rPr lang="en-US" sz="3600" b="1" dirty="0">
                <a:solidFill>
                  <a:srgbClr val="FF0000"/>
                </a:solidFill>
              </a:rPr>
              <a:t>SPUGBOS</a:t>
            </a:r>
          </a:p>
          <a:p>
            <a:endParaRPr lang="en-US" sz="2400" dirty="0" err="1">
              <a:gradFill>
                <a:gsLst>
                  <a:gs pos="0">
                    <a:schemeClr val="tx1"/>
                  </a:gs>
                  <a:gs pos="86000">
                    <a:schemeClr val="tx1"/>
                  </a:gs>
                </a:gsLst>
                <a:lin ang="5400000" scaled="0"/>
              </a:gradFill>
            </a:endParaRPr>
          </a:p>
        </p:txBody>
      </p:sp>
      <p:sp>
        <p:nvSpPr>
          <p:cNvPr id="7" name="TextBox 6"/>
          <p:cNvSpPr txBox="1"/>
          <p:nvPr/>
        </p:nvSpPr>
        <p:spPr>
          <a:xfrm>
            <a:off x="1883522" y="4934552"/>
            <a:ext cx="8162306" cy="615553"/>
          </a:xfrm>
          <a:prstGeom prst="rect">
            <a:avLst/>
          </a:prstGeom>
          <a:noFill/>
        </p:spPr>
        <p:txBody>
          <a:bodyPr wrap="square" lIns="0" tIns="0" rIns="0" bIns="0" rtlCol="0">
            <a:spAutoFit/>
          </a:bodyPr>
          <a:lstStyle/>
          <a:p>
            <a:pPr algn="ctr"/>
            <a:r>
              <a:rPr lang="en-US" sz="4000" b="1" dirty="0"/>
              <a:t>www.Mindsharp.com</a:t>
            </a:r>
          </a:p>
        </p:txBody>
      </p:sp>
      <p:pic>
        <p:nvPicPr>
          <p:cNvPr id="8" name="Picture 2" descr="Mindsharp Logo">
            <a:hlinkClick r:id="rId3" tooltip="SharePoint Educators in Technology"/>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485" y="2298032"/>
            <a:ext cx="5577037" cy="117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98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What’s new with Office 365?</a:t>
            </a:r>
          </a:p>
        </p:txBody>
      </p:sp>
      <p:sp>
        <p:nvSpPr>
          <p:cNvPr id="6" name="Text Placeholder 5"/>
          <p:cNvSpPr>
            <a:spLocks noGrp="1"/>
          </p:cNvSpPr>
          <p:nvPr>
            <p:ph type="body" idx="1"/>
          </p:nvPr>
        </p:nvSpPr>
        <p:spPr/>
        <p:txBody>
          <a:bodyPr/>
          <a:lstStyle/>
          <a:p>
            <a:r>
              <a:rPr lang="en-US" dirty="0"/>
              <a:t>Since September 15</a:t>
            </a:r>
            <a:r>
              <a:rPr lang="en-US" baseline="30000" dirty="0"/>
              <a:t>th</a:t>
            </a:r>
            <a:r>
              <a:rPr lang="en-US" dirty="0"/>
              <a:t> </a:t>
            </a:r>
          </a:p>
        </p:txBody>
      </p:sp>
      <p:sp>
        <p:nvSpPr>
          <p:cNvPr id="4" name="Footer Placeholder 3"/>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1134130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www.slalom.com</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406" r="5406"/>
          <a:stretch>
            <a:fillRect/>
          </a:stretch>
        </p:blipFill>
        <p:spPr>
          <a:xfrm>
            <a:off x="2286910" y="1935308"/>
            <a:ext cx="7614444" cy="3023553"/>
          </a:xfrm>
        </p:spPr>
      </p:pic>
    </p:spTree>
    <p:extLst>
      <p:ext uri="{BB962C8B-B14F-4D97-AF65-F5344CB8AC3E}">
        <p14:creationId xmlns:p14="http://schemas.microsoft.com/office/powerpoint/2010/main" val="409102551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1091213"/>
          </a:xfrm>
        </p:spPr>
        <p:txBody>
          <a:bodyPr>
            <a:normAutofit/>
          </a:bodyPr>
          <a:lstStyle/>
          <a:p>
            <a:r>
              <a:rPr lang="en-US" dirty="0"/>
              <a:t>Raffle</a:t>
            </a:r>
          </a:p>
        </p:txBody>
      </p:sp>
      <p:sp>
        <p:nvSpPr>
          <p:cNvPr id="3" name="Text Placeholder 2"/>
          <p:cNvSpPr>
            <a:spLocks noGrp="1"/>
          </p:cNvSpPr>
          <p:nvPr>
            <p:ph type="body" idx="1"/>
          </p:nvPr>
        </p:nvSpPr>
        <p:spPr>
          <a:xfrm>
            <a:off x="802757" y="2693287"/>
            <a:ext cx="10512862" cy="3466881"/>
          </a:xfrm>
        </p:spPr>
        <p:txBody>
          <a:bodyPr>
            <a:normAutofit fontScale="92500" lnSpcReduction="20000"/>
          </a:bodyPr>
          <a:lstStyle/>
          <a:p>
            <a:r>
              <a:rPr lang="en-US" dirty="0"/>
              <a:t>Time to win cool stuff!!</a:t>
            </a:r>
          </a:p>
          <a:p>
            <a:endParaRPr lang="en-US" dirty="0"/>
          </a:p>
          <a:p>
            <a:endParaRPr lang="en-US" dirty="0"/>
          </a:p>
          <a:p>
            <a:pPr marL="342900" indent="-342900">
              <a:buFont typeface="Arial" pitchFamily="34" charset="0"/>
              <a:buChar char="•"/>
            </a:pPr>
            <a:r>
              <a:rPr lang="en-US" strike="sngStrike" dirty="0"/>
              <a:t>$25 Amazon Gift Card from Slalom</a:t>
            </a:r>
          </a:p>
          <a:p>
            <a:pPr marL="342900" indent="-342900">
              <a:buFont typeface="Arial" pitchFamily="34" charset="0"/>
              <a:buChar char="•"/>
            </a:pPr>
            <a:r>
              <a:rPr lang="en-US" strike="sngStrike" dirty="0"/>
              <a:t>$25 Amazon Gift Card from Wellington Street Consulting</a:t>
            </a:r>
          </a:p>
          <a:p>
            <a:pPr marL="342900" indent="-342900">
              <a:buFont typeface="Arial" pitchFamily="34" charset="0"/>
              <a:buChar char="•"/>
            </a:pPr>
            <a:r>
              <a:rPr lang="en-US" strike="sngStrike" dirty="0"/>
              <a:t>1 Month </a:t>
            </a:r>
            <a:r>
              <a:rPr lang="en-US" strike="sngStrike" dirty="0" err="1"/>
              <a:t>Pluralsight</a:t>
            </a:r>
            <a:r>
              <a:rPr lang="en-US" strike="sngStrike" dirty="0"/>
              <a:t> Training</a:t>
            </a:r>
          </a:p>
          <a:p>
            <a:pPr marL="342900" indent="-342900">
              <a:buFont typeface="Arial" pitchFamily="34" charset="0"/>
              <a:buChar char="•"/>
            </a:pPr>
            <a:r>
              <a:rPr lang="en-US" dirty="0"/>
              <a:t>1</a:t>
            </a:r>
            <a:r>
              <a:rPr lang="en-US" dirty="0" smtClean="0"/>
              <a:t>x </a:t>
            </a:r>
            <a:r>
              <a:rPr lang="en-US" dirty="0"/>
              <a:t>DevOps in Practice books</a:t>
            </a:r>
          </a:p>
          <a:p>
            <a:pPr marL="342900" indent="-342900">
              <a:buFont typeface="Arial" pitchFamily="34" charset="0"/>
              <a:buChar char="•"/>
            </a:pPr>
            <a:r>
              <a:rPr lang="en-US" dirty="0"/>
              <a:t>3x T-Shirts (s</a:t>
            </a:r>
            <a:r>
              <a:rPr lang="en-US" dirty="0" smtClean="0"/>
              <a:t>, </a:t>
            </a:r>
            <a:r>
              <a:rPr lang="en-US" dirty="0"/>
              <a:t>xl</a:t>
            </a:r>
            <a:r>
              <a:rPr lang="en-US" dirty="0" smtClean="0"/>
              <a:t>)</a:t>
            </a:r>
          </a:p>
          <a:p>
            <a:pPr marL="342900" indent="-342900">
              <a:buFont typeface="Arial" pitchFamily="34" charset="0"/>
              <a:buChar char="•"/>
            </a:pPr>
            <a:r>
              <a:rPr lang="en-US" dirty="0"/>
              <a:t>1</a:t>
            </a:r>
            <a:r>
              <a:rPr lang="en-US" dirty="0" smtClean="0"/>
              <a:t>x Visio Books, signed</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6" name="Picture 4" descr="https://bos365-public.sharepoint.com/Graphics/BosO365-UG-Logo-65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to all of our past sponsors!</a:t>
            </a:r>
          </a:p>
        </p:txBody>
      </p:sp>
      <p:sp>
        <p:nvSpPr>
          <p:cNvPr id="4" name="Footer Placeholder 3"/>
          <p:cNvSpPr>
            <a:spLocks noGrp="1"/>
          </p:cNvSpPr>
          <p:nvPr>
            <p:ph type="ftr" sz="quarter" idx="11"/>
          </p:nvPr>
        </p:nvSpPr>
        <p:spPr/>
        <p:txBody>
          <a:bodyPr/>
          <a:lstStyle/>
          <a:p>
            <a:r>
              <a:rPr lang="en-US"/>
              <a:t>Bos365 Presentations: http://1drv.ms/1MpIDUa </a:t>
            </a:r>
            <a:endParaRPr lang="en-US" dirty="0"/>
          </a:p>
        </p:txBody>
      </p:sp>
      <p:pic>
        <p:nvPicPr>
          <p:cNvPr id="1026" name="Picture 2" descr="bains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991" y="2100809"/>
            <a:ext cx="2096903" cy="611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owledgeVault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665" y="2203299"/>
            <a:ext cx="2834684" cy="442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ystone Solu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373" y="5036478"/>
            <a:ext cx="1905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1349" y="3335294"/>
            <a:ext cx="19050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roni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373" y="3876764"/>
            <a:ext cx="1905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gniz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749" y="3667213"/>
            <a:ext cx="714375" cy="7429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cro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4098" y="3876763"/>
            <a:ext cx="1524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lalo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0760" y="3754395"/>
            <a:ext cx="1961033" cy="5334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ellington Street Consul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75615" y="1988161"/>
            <a:ext cx="908770" cy="8724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608" y="2099177"/>
            <a:ext cx="2947998" cy="579773"/>
          </a:xfrm>
          <a:prstGeom prst="rect">
            <a:avLst/>
          </a:prstGeom>
        </p:spPr>
      </p:pic>
      <p:pic>
        <p:nvPicPr>
          <p:cNvPr id="14" name="Picture 2" descr="SPTechCon 2016 | Boston - June 27-30 | San Francisco - Dec 5-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2086" y="5001860"/>
            <a:ext cx="2705441" cy="8175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a:stretch>
            <a:fillRect/>
          </a:stretch>
        </p:blipFill>
        <p:spPr>
          <a:xfrm>
            <a:off x="6616665" y="4946444"/>
            <a:ext cx="2515128" cy="691660"/>
          </a:xfrm>
          <a:prstGeom prst="rect">
            <a:avLst/>
          </a:prstGeom>
        </p:spPr>
      </p:pic>
    </p:spTree>
    <p:extLst>
      <p:ext uri="{BB962C8B-B14F-4D97-AF65-F5344CB8AC3E}">
        <p14:creationId xmlns:p14="http://schemas.microsoft.com/office/powerpoint/2010/main" val="309749025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#Drink365</a:t>
            </a:r>
          </a:p>
        </p:txBody>
      </p:sp>
      <p:sp>
        <p:nvSpPr>
          <p:cNvPr id="3" name="Content Placeholder 2"/>
          <p:cNvSpPr>
            <a:spLocks noGrp="1"/>
          </p:cNvSpPr>
          <p:nvPr>
            <p:ph idx="1"/>
          </p:nvPr>
        </p:nvSpPr>
        <p:spPr>
          <a:xfrm>
            <a:off x="837982" y="1825625"/>
            <a:ext cx="5050367" cy="4351338"/>
          </a:xfrm>
        </p:spPr>
        <p:txBody>
          <a:bodyPr/>
          <a:lstStyle/>
          <a:p>
            <a:pPr marL="0" indent="0">
              <a:buNone/>
            </a:pPr>
            <a:r>
              <a:rPr lang="en-US" dirty="0"/>
              <a:t>Firebrand Saints</a:t>
            </a:r>
          </a:p>
          <a:p>
            <a:pPr marL="0" indent="0">
              <a:buNone/>
            </a:pPr>
            <a:r>
              <a:rPr lang="en-US" dirty="0"/>
              <a:t>1 Broadway</a:t>
            </a:r>
          </a:p>
          <a:p>
            <a:pPr marL="0" indent="0">
              <a:buNone/>
            </a:pPr>
            <a:r>
              <a:rPr lang="en-US" sz="1800" i="1" dirty="0"/>
              <a:t>(Right next to Dunkin Donuts)</a:t>
            </a:r>
          </a:p>
          <a:p>
            <a:pPr marL="0" indent="0">
              <a:buNone/>
            </a:pP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4" name="Picture 3"/>
          <p:cNvPicPr>
            <a:picLocks noChangeAspect="1"/>
          </p:cNvPicPr>
          <p:nvPr/>
        </p:nvPicPr>
        <p:blipFill rotWithShape="1">
          <a:blip r:embed="rId3"/>
          <a:srcRect l="28251" t="12675" r="10298" b="18491"/>
          <a:stretch/>
        </p:blipFill>
        <p:spPr>
          <a:xfrm>
            <a:off x="5225895" y="2177317"/>
            <a:ext cx="5966874" cy="3437801"/>
          </a:xfrm>
          <a:prstGeom prst="rect">
            <a:avLst/>
          </a:prstGeom>
        </p:spPr>
      </p:pic>
      <p:cxnSp>
        <p:nvCxnSpPr>
          <p:cNvPr id="9" name="Straight Arrow Connector 8"/>
          <p:cNvCxnSpPr/>
          <p:nvPr/>
        </p:nvCxnSpPr>
        <p:spPr>
          <a:xfrm flipH="1">
            <a:off x="6496259" y="1676382"/>
            <a:ext cx="1753438" cy="13883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2050" name="Picture 2" descr="http://www.firebrandsaints.com/wp-content/themes/firebrand-saints/img/f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780" y="297857"/>
            <a:ext cx="1490445" cy="14904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bos365-public.sharepoint.com/Graphics/BosO365-UG-Logo-650x22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141" y="4752870"/>
            <a:ext cx="1327661" cy="459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45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03374" y="1361551"/>
            <a:ext cx="5092272" cy="4164225"/>
          </a:xfrm>
          <a:prstGeom prst="rect">
            <a:avLst/>
          </a:prstGeom>
        </p:spPr>
      </p:pic>
      <p:sp>
        <p:nvSpPr>
          <p:cNvPr id="2" name="Title 1"/>
          <p:cNvSpPr>
            <a:spLocks noGrp="1"/>
          </p:cNvSpPr>
          <p:nvPr>
            <p:ph type="title"/>
          </p:nvPr>
        </p:nvSpPr>
        <p:spPr/>
        <p:txBody>
          <a:bodyPr/>
          <a:lstStyle/>
          <a:p>
            <a:r>
              <a:rPr lang="en-US" dirty="0"/>
              <a:t>#Drink365</a:t>
            </a:r>
          </a:p>
        </p:txBody>
      </p:sp>
      <p:sp>
        <p:nvSpPr>
          <p:cNvPr id="3" name="Content Placeholder 2"/>
          <p:cNvSpPr>
            <a:spLocks noGrp="1"/>
          </p:cNvSpPr>
          <p:nvPr>
            <p:ph idx="1"/>
          </p:nvPr>
        </p:nvSpPr>
        <p:spPr>
          <a:xfrm>
            <a:off x="837982" y="1825625"/>
            <a:ext cx="5050367" cy="4351338"/>
          </a:xfrm>
        </p:spPr>
        <p:txBody>
          <a:bodyPr/>
          <a:lstStyle/>
          <a:p>
            <a:pPr marL="0" indent="0">
              <a:buNone/>
            </a:pPr>
            <a:r>
              <a:rPr lang="en-US" dirty="0" smtClean="0"/>
              <a:t>MJ O’Connor’s</a:t>
            </a: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cxnSp>
        <p:nvCxnSpPr>
          <p:cNvPr id="9" name="Straight Arrow Connector 8"/>
          <p:cNvCxnSpPr/>
          <p:nvPr/>
        </p:nvCxnSpPr>
        <p:spPr>
          <a:xfrm flipH="1">
            <a:off x="8425542" y="817248"/>
            <a:ext cx="1753438" cy="13883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12" name="Picture 4" descr="https://bos365-public.sharepoint.com/Graphics/BosO365-UG-Logo-650x2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752" y="4813161"/>
            <a:ext cx="1327661" cy="459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8844093" y="575205"/>
            <a:ext cx="2247916" cy="576267"/>
          </a:xfrm>
          <a:prstGeom prst="rect">
            <a:avLst/>
          </a:prstGeom>
        </p:spPr>
      </p:pic>
    </p:spTree>
    <p:extLst>
      <p:ext uri="{BB962C8B-B14F-4D97-AF65-F5344CB8AC3E}">
        <p14:creationId xmlns:p14="http://schemas.microsoft.com/office/powerpoint/2010/main" val="195089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Introducing the new Office 365 App Launcher</a:t>
            </a:r>
            <a:endParaRPr lang="en-US" dirty="0"/>
          </a:p>
        </p:txBody>
      </p:sp>
      <p:sp>
        <p:nvSpPr>
          <p:cNvPr id="3" name="Text Placeholder 2"/>
          <p:cNvSpPr>
            <a:spLocks noGrp="1"/>
          </p:cNvSpPr>
          <p:nvPr>
            <p:ph type="body" sz="quarter" idx="13"/>
          </p:nvPr>
        </p:nvSpPr>
        <p:spPr/>
        <p:txBody>
          <a:bodyPr/>
          <a:lstStyle/>
          <a:p>
            <a:pPr algn="ctr"/>
            <a:r>
              <a:rPr lang="en-US" dirty="0">
                <a:hlinkClick r:id="rId2"/>
              </a:rPr>
              <a:t>https://blogs.office.com/2016/09/27/introducing-the-new-office-365-app-launcher/</a:t>
            </a:r>
            <a:r>
              <a:rPr lang="en-US" dirty="0"/>
              <a:t> </a:t>
            </a:r>
          </a:p>
        </p:txBody>
      </p:sp>
      <p:sp>
        <p:nvSpPr>
          <p:cNvPr id="5" name="Text Placeholder 4"/>
          <p:cNvSpPr>
            <a:spLocks noGrp="1"/>
          </p:cNvSpPr>
          <p:nvPr>
            <p:ph type="body" sz="quarter" idx="14"/>
          </p:nvPr>
        </p:nvSpPr>
        <p:spPr/>
        <p:txBody>
          <a:bodyPr/>
          <a:lstStyle/>
          <a:p>
            <a:pPr marL="285750" indent="-285750">
              <a:buFont typeface="Arial" panose="020B0604020202020204" pitchFamily="34" charset="0"/>
              <a:buChar char="•"/>
            </a:pPr>
            <a:r>
              <a:rPr lang="en-US" b="1" dirty="0"/>
              <a:t>New tabbed layout</a:t>
            </a:r>
          </a:p>
          <a:p>
            <a:pPr marL="285750" indent="-285750">
              <a:buFont typeface="Arial" panose="020B0604020202020204" pitchFamily="34" charset="0"/>
              <a:buChar char="•"/>
            </a:pPr>
            <a:r>
              <a:rPr lang="en-US" b="1" dirty="0"/>
              <a:t>Resize, pin and organize tiles</a:t>
            </a:r>
            <a:endParaRPr lang="en-US" dirty="0"/>
          </a:p>
        </p:txBody>
      </p:sp>
      <p:pic>
        <p:nvPicPr>
          <p:cNvPr id="6" name="Picture 5"/>
          <p:cNvPicPr>
            <a:picLocks noChangeAspect="1"/>
          </p:cNvPicPr>
          <p:nvPr/>
        </p:nvPicPr>
        <p:blipFill>
          <a:blip r:embed="rId3"/>
          <a:stretch>
            <a:fillRect/>
          </a:stretch>
        </p:blipFill>
        <p:spPr>
          <a:xfrm>
            <a:off x="837982" y="2589756"/>
            <a:ext cx="5664392" cy="3106851"/>
          </a:xfrm>
          <a:prstGeom prst="rect">
            <a:avLst/>
          </a:prstGeom>
        </p:spPr>
      </p:pic>
      <p:pic>
        <p:nvPicPr>
          <p:cNvPr id="7" name="Picture 6"/>
          <p:cNvPicPr>
            <a:picLocks noChangeAspect="1"/>
          </p:cNvPicPr>
          <p:nvPr/>
        </p:nvPicPr>
        <p:blipFill>
          <a:blip r:embed="rId4"/>
          <a:stretch>
            <a:fillRect/>
          </a:stretch>
        </p:blipFill>
        <p:spPr>
          <a:xfrm>
            <a:off x="6691559" y="2589756"/>
            <a:ext cx="5251016" cy="3106851"/>
          </a:xfrm>
          <a:prstGeom prst="rect">
            <a:avLst/>
          </a:prstGeom>
        </p:spPr>
      </p:pic>
    </p:spTree>
    <p:extLst>
      <p:ext uri="{BB962C8B-B14F-4D97-AF65-F5344CB8AC3E}">
        <p14:creationId xmlns:p14="http://schemas.microsoft.com/office/powerpoint/2010/main" val="115834646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Create better work habits with </a:t>
            </a:r>
            <a:r>
              <a:rPr lang="en-US" b="1" dirty="0" err="1"/>
              <a:t>MyAnalytics</a:t>
            </a:r>
            <a:r>
              <a:rPr lang="en-US" b="1" dirty="0"/>
              <a:t> (formerly Delve Analytics)</a:t>
            </a:r>
            <a:endParaRPr lang="en-US" dirty="0"/>
          </a:p>
        </p:txBody>
      </p:sp>
      <p:sp>
        <p:nvSpPr>
          <p:cNvPr id="3" name="Text Placeholder 2"/>
          <p:cNvSpPr>
            <a:spLocks noGrp="1"/>
          </p:cNvSpPr>
          <p:nvPr>
            <p:ph type="body" sz="quarter" idx="13"/>
          </p:nvPr>
        </p:nvSpPr>
        <p:spPr/>
        <p:txBody>
          <a:bodyPr/>
          <a:lstStyle/>
          <a:p>
            <a:pPr algn="ctr"/>
            <a:r>
              <a:rPr lang="en-US" dirty="0">
                <a:hlinkClick r:id="rId2"/>
              </a:rPr>
              <a:t>https://blogs.office.com/2016/09/26/create-better-work-habits-with-myanalytics-formerly-delve-analytics/</a:t>
            </a:r>
            <a:r>
              <a:rPr lang="en-US" dirty="0"/>
              <a:t> </a:t>
            </a:r>
          </a:p>
        </p:txBody>
      </p:sp>
      <p:sp>
        <p:nvSpPr>
          <p:cNvPr id="4" name="Text Placeholder 3"/>
          <p:cNvSpPr>
            <a:spLocks noGrp="1"/>
          </p:cNvSpPr>
          <p:nvPr>
            <p:ph type="body" sz="quarter" idx="14"/>
          </p:nvPr>
        </p:nvSpPr>
        <p:spPr>
          <a:xfrm>
            <a:off x="837983" y="1100295"/>
            <a:ext cx="11201618" cy="4480697"/>
          </a:xfrm>
        </p:spPr>
        <p:txBody>
          <a:bodyPr>
            <a:normAutofit/>
          </a:bodyPr>
          <a:lstStyle/>
          <a:p>
            <a:pPr marL="285750" indent="-285750">
              <a:buFont typeface="Arial" panose="020B0604020202020204" pitchFamily="34" charset="0"/>
              <a:buChar char="•"/>
            </a:pPr>
            <a:r>
              <a:rPr lang="en-US" dirty="0"/>
              <a:t>You can soon pin important contacts from inside and outside your organization to your </a:t>
            </a:r>
            <a:r>
              <a:rPr lang="en-US" dirty="0" err="1"/>
              <a:t>MyAnalytics</a:t>
            </a:r>
            <a:r>
              <a:rPr lang="en-US" dirty="0"/>
              <a:t> dashboard to get insights into how you are collaborating. </a:t>
            </a:r>
          </a:p>
          <a:p>
            <a:pPr marL="285750" indent="-285750">
              <a:buFont typeface="Arial" panose="020B0604020202020204" pitchFamily="34" charset="0"/>
              <a:buChar char="•"/>
            </a:pPr>
            <a:r>
              <a:rPr lang="en-US" dirty="0"/>
              <a:t>You’ll soon be able to share your analytics with a colleague to help you stay aligned on priorities or get coaching on your work habits from a mentor.</a:t>
            </a:r>
          </a:p>
          <a:p>
            <a:pPr marL="285750" indent="-285750">
              <a:buFont typeface="Arial" panose="020B0604020202020204" pitchFamily="34" charset="0"/>
              <a:buChar char="•"/>
            </a:pPr>
            <a:r>
              <a:rPr lang="en-US" dirty="0"/>
              <a:t>Soon you will also be able to get insight into the way you work with groups inside your organization. For example, you’ll be able to easily track how much time you’re spending on a particular project team to ensure you’re focused on your top priorities. </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3"/>
          <a:stretch>
            <a:fillRect/>
          </a:stretch>
        </p:blipFill>
        <p:spPr>
          <a:xfrm>
            <a:off x="3691645" y="3037490"/>
            <a:ext cx="5494294" cy="3158522"/>
          </a:xfrm>
          <a:prstGeom prst="rect">
            <a:avLst/>
          </a:prstGeom>
        </p:spPr>
      </p:pic>
    </p:spTree>
    <p:extLst>
      <p:ext uri="{BB962C8B-B14F-4D97-AF65-F5344CB8AC3E}">
        <p14:creationId xmlns:p14="http://schemas.microsoft.com/office/powerpoint/2010/main" val="20395397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Major OneDrive updates at Ignite 2016 include </a:t>
            </a:r>
            <a:br>
              <a:rPr lang="en-US" b="1" dirty="0"/>
            </a:br>
            <a:r>
              <a:rPr lang="en-US" b="1" dirty="0"/>
              <a:t>SharePoint Online sync preview</a:t>
            </a:r>
            <a:endParaRPr lang="en-US" dirty="0"/>
          </a:p>
        </p:txBody>
      </p:sp>
      <p:sp>
        <p:nvSpPr>
          <p:cNvPr id="3" name="Text Placeholder 2"/>
          <p:cNvSpPr>
            <a:spLocks noGrp="1"/>
          </p:cNvSpPr>
          <p:nvPr>
            <p:ph type="body" sz="quarter" idx="13"/>
          </p:nvPr>
        </p:nvSpPr>
        <p:spPr/>
        <p:txBody>
          <a:bodyPr/>
          <a:lstStyle/>
          <a:p>
            <a:pPr algn="ctr"/>
            <a:r>
              <a:rPr lang="en-US" dirty="0">
                <a:hlinkClick r:id="rId2"/>
              </a:rPr>
              <a:t>https://blogs.office.com/2016/09/26/sharepoint-online-sync-preview-headlines-ignite-announcements-for-onedrive/</a:t>
            </a:r>
            <a:r>
              <a:rPr lang="en-US" dirty="0"/>
              <a:t> </a:t>
            </a:r>
          </a:p>
        </p:txBody>
      </p:sp>
      <p:sp>
        <p:nvSpPr>
          <p:cNvPr id="4" name="Text Placeholder 3"/>
          <p:cNvSpPr>
            <a:spLocks noGrp="1"/>
          </p:cNvSpPr>
          <p:nvPr>
            <p:ph type="body" sz="quarter" idx="14"/>
          </p:nvPr>
        </p:nvSpPr>
        <p:spPr>
          <a:xfrm>
            <a:off x="837983" y="1100295"/>
            <a:ext cx="11201618" cy="4480697"/>
          </a:xfrm>
        </p:spPr>
        <p:txBody>
          <a:bodyPr>
            <a:noAutofit/>
          </a:bodyPr>
          <a:lstStyle/>
          <a:p>
            <a:pPr>
              <a:lnSpc>
                <a:spcPct val="100000"/>
              </a:lnSpc>
              <a:spcBef>
                <a:spcPts val="0"/>
              </a:spcBef>
            </a:pPr>
            <a:r>
              <a:rPr lang="en-US" sz="1600" b="1" dirty="0"/>
              <a:t>New sync capabilities include:</a:t>
            </a:r>
          </a:p>
          <a:p>
            <a:pPr marL="285750" indent="-285750">
              <a:lnSpc>
                <a:spcPct val="100000"/>
              </a:lnSpc>
              <a:spcBef>
                <a:spcPts val="0"/>
              </a:spcBef>
              <a:buFont typeface="Arial" panose="020B0604020202020204" pitchFamily="34" charset="0"/>
              <a:buChar char="•"/>
            </a:pPr>
            <a:r>
              <a:rPr lang="en-US" sz="1600" dirty="0"/>
              <a:t>Ability to sync SharePoint Online document libraries and OneDrive folders shared with you (preview available today).</a:t>
            </a:r>
          </a:p>
          <a:p>
            <a:pPr marL="285750" indent="-285750">
              <a:lnSpc>
                <a:spcPct val="100000"/>
              </a:lnSpc>
              <a:spcBef>
                <a:spcPts val="0"/>
              </a:spcBef>
              <a:buFont typeface="Arial" panose="020B0604020202020204" pitchFamily="34" charset="0"/>
              <a:buChar char="•"/>
            </a:pPr>
            <a:r>
              <a:rPr lang="en-US" sz="1600" dirty="0"/>
              <a:t>An “activity center” has been added to the OneDrive sync client to allow you to view synchronization and file activity at a glance (preview available today).</a:t>
            </a:r>
          </a:p>
          <a:p>
            <a:pPr>
              <a:lnSpc>
                <a:spcPct val="100000"/>
              </a:lnSpc>
              <a:spcBef>
                <a:spcPts val="0"/>
              </a:spcBef>
            </a:pPr>
            <a:endParaRPr lang="en-US" sz="1600" dirty="0"/>
          </a:p>
          <a:p>
            <a:pPr>
              <a:lnSpc>
                <a:spcPct val="100000"/>
              </a:lnSpc>
              <a:spcBef>
                <a:spcPts val="0"/>
              </a:spcBef>
            </a:pPr>
            <a:r>
              <a:rPr lang="en-US" sz="1600" b="1" dirty="0"/>
              <a:t>New browser capabilities include:</a:t>
            </a:r>
          </a:p>
          <a:p>
            <a:pPr marL="285750" indent="-285750">
              <a:lnSpc>
                <a:spcPct val="100000"/>
              </a:lnSpc>
              <a:spcBef>
                <a:spcPts val="0"/>
              </a:spcBef>
              <a:buFont typeface="Arial" panose="020B0604020202020204" pitchFamily="34" charset="0"/>
              <a:buChar char="•"/>
            </a:pPr>
            <a:r>
              <a:rPr lang="en-US" sz="1600" dirty="0"/>
              <a:t>Rich thumbnails and previews for over 20 new file types (rolling out before the end of 2016).</a:t>
            </a:r>
          </a:p>
          <a:p>
            <a:pPr marL="285750" indent="-285750">
              <a:lnSpc>
                <a:spcPct val="100000"/>
              </a:lnSpc>
              <a:spcBef>
                <a:spcPts val="0"/>
              </a:spcBef>
              <a:buFont typeface="Arial" panose="020B0604020202020204" pitchFamily="34" charset="0"/>
              <a:buChar char="•"/>
            </a:pPr>
            <a:r>
              <a:rPr lang="en-US" sz="1600" dirty="0"/>
              <a:t>Ability to access and edit all your files in OneDrive and SharePoint Online from the OneDrive browser client (rolling out before the end of 2016).</a:t>
            </a:r>
          </a:p>
          <a:p>
            <a:pPr marL="285750" indent="-285750">
              <a:lnSpc>
                <a:spcPct val="100000"/>
              </a:lnSpc>
              <a:spcBef>
                <a:spcPts val="0"/>
              </a:spcBef>
              <a:buFont typeface="Arial" panose="020B0604020202020204" pitchFamily="34" charset="0"/>
              <a:buChar char="•"/>
            </a:pPr>
            <a:r>
              <a:rPr lang="en-US" sz="1600" dirty="0"/>
              <a:t>Capability to download multiple files as a .zip file (rolling out before the end of 2016).</a:t>
            </a:r>
          </a:p>
          <a:p>
            <a:pPr>
              <a:lnSpc>
                <a:spcPct val="100000"/>
              </a:lnSpc>
              <a:spcBef>
                <a:spcPts val="0"/>
              </a:spcBef>
            </a:pPr>
            <a:endParaRPr lang="en-US" sz="1600" dirty="0"/>
          </a:p>
          <a:p>
            <a:pPr>
              <a:lnSpc>
                <a:spcPct val="100000"/>
              </a:lnSpc>
              <a:spcBef>
                <a:spcPts val="0"/>
              </a:spcBef>
            </a:pPr>
            <a:r>
              <a:rPr lang="en-US" sz="1600" b="1" dirty="0"/>
              <a:t>New mobile capabilities include:</a:t>
            </a:r>
          </a:p>
          <a:p>
            <a:pPr marL="285750" indent="-285750">
              <a:lnSpc>
                <a:spcPct val="100000"/>
              </a:lnSpc>
              <a:spcBef>
                <a:spcPts val="0"/>
              </a:spcBef>
              <a:buFont typeface="Arial" panose="020B0604020202020204" pitchFamily="34" charset="0"/>
              <a:buChar char="•"/>
            </a:pPr>
            <a:r>
              <a:rPr lang="en-US" sz="1600" dirty="0"/>
              <a:t>Notifications to your iOS or Android device when someone shares a OneDrive file with you (available today).</a:t>
            </a:r>
          </a:p>
          <a:p>
            <a:pPr marL="285750" indent="-285750">
              <a:lnSpc>
                <a:spcPct val="100000"/>
              </a:lnSpc>
              <a:spcBef>
                <a:spcPts val="0"/>
              </a:spcBef>
              <a:buFont typeface="Arial" panose="020B0604020202020204" pitchFamily="34" charset="0"/>
              <a:buChar char="•"/>
            </a:pPr>
            <a:r>
              <a:rPr lang="en-US" sz="1600" dirty="0"/>
              <a:t>Access to SharePoint Online files in the OneDrive app on Android (available today).</a:t>
            </a:r>
          </a:p>
          <a:p>
            <a:pPr marL="285750" indent="-285750">
              <a:lnSpc>
                <a:spcPct val="100000"/>
              </a:lnSpc>
              <a:spcBef>
                <a:spcPts val="0"/>
              </a:spcBef>
              <a:buFont typeface="Arial" panose="020B0604020202020204" pitchFamily="34" charset="0"/>
              <a:buChar char="•"/>
            </a:pPr>
            <a:r>
              <a:rPr lang="en-US" sz="1600" dirty="0"/>
              <a:t>Multi-page scan enhancements in the OneDrive app on Android (available today).</a:t>
            </a:r>
          </a:p>
          <a:p>
            <a:pPr marL="285750" indent="-285750">
              <a:lnSpc>
                <a:spcPct val="100000"/>
              </a:lnSpc>
              <a:spcBef>
                <a:spcPts val="0"/>
              </a:spcBef>
              <a:buFont typeface="Arial" panose="020B0604020202020204" pitchFamily="34" charset="0"/>
              <a:buChar char="•"/>
            </a:pPr>
            <a:r>
              <a:rPr lang="en-US" sz="1600" dirty="0"/>
              <a:t>Ability to see over time how many people have discovered and viewed your files in OneDrive for iOS (available today).</a:t>
            </a:r>
          </a:p>
          <a:p>
            <a:pPr>
              <a:lnSpc>
                <a:spcPct val="100000"/>
              </a:lnSpc>
              <a:spcBef>
                <a:spcPts val="0"/>
              </a:spcBef>
            </a:pPr>
            <a:endParaRPr lang="en-US" sz="1600" dirty="0"/>
          </a:p>
          <a:p>
            <a:pPr>
              <a:lnSpc>
                <a:spcPct val="100000"/>
              </a:lnSpc>
              <a:spcBef>
                <a:spcPts val="0"/>
              </a:spcBef>
            </a:pPr>
            <a:r>
              <a:rPr lang="en-US" sz="1600" b="1" dirty="0"/>
              <a:t>New IT capabilities include:</a:t>
            </a:r>
          </a:p>
          <a:p>
            <a:pPr marL="285750" indent="-285750">
              <a:lnSpc>
                <a:spcPct val="100000"/>
              </a:lnSpc>
              <a:spcBef>
                <a:spcPts val="0"/>
              </a:spcBef>
              <a:buFont typeface="Arial" panose="020B0604020202020204" pitchFamily="34" charset="0"/>
              <a:buChar char="•"/>
            </a:pPr>
            <a:r>
              <a:rPr lang="en-US" sz="1600" dirty="0"/>
              <a:t>Enhancements to integration with Office 2016 (available in First Release).</a:t>
            </a:r>
          </a:p>
          <a:p>
            <a:pPr marL="285750" indent="-285750">
              <a:lnSpc>
                <a:spcPct val="100000"/>
              </a:lnSpc>
              <a:spcBef>
                <a:spcPts val="0"/>
              </a:spcBef>
              <a:buFont typeface="Arial" panose="020B0604020202020204" pitchFamily="34" charset="0"/>
              <a:buChar char="•"/>
            </a:pPr>
            <a:r>
              <a:rPr lang="en-US" sz="1600" dirty="0"/>
              <a:t>Simple, flexible OneDrive user management in Office 365 (available in First Release).</a:t>
            </a:r>
          </a:p>
          <a:p>
            <a:pPr marL="285750" indent="-285750">
              <a:lnSpc>
                <a:spcPct val="100000"/>
              </a:lnSpc>
              <a:spcBef>
                <a:spcPts val="0"/>
              </a:spcBef>
              <a:buFont typeface="Arial" panose="020B0604020202020204" pitchFamily="34" charset="0"/>
              <a:buChar char="•"/>
            </a:pPr>
            <a:r>
              <a:rPr lang="en-US" sz="1600" dirty="0"/>
              <a:t>Dedicated OneDrive administration console in Office 365 (rolling out before the end of 2016).</a:t>
            </a:r>
          </a:p>
        </p:txBody>
      </p:sp>
    </p:spTree>
    <p:extLst>
      <p:ext uri="{BB962C8B-B14F-4D97-AF65-F5344CB8AC3E}">
        <p14:creationId xmlns:p14="http://schemas.microsoft.com/office/powerpoint/2010/main" val="335446285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Yammer strengthens team collaboration through integration with Office 365 Groups</a:t>
            </a:r>
            <a:endParaRPr lang="en-US" dirty="0"/>
          </a:p>
        </p:txBody>
      </p:sp>
      <p:sp>
        <p:nvSpPr>
          <p:cNvPr id="3" name="Text Placeholder 2"/>
          <p:cNvSpPr>
            <a:spLocks noGrp="1"/>
          </p:cNvSpPr>
          <p:nvPr>
            <p:ph type="body" sz="quarter" idx="13"/>
          </p:nvPr>
        </p:nvSpPr>
        <p:spPr/>
        <p:txBody>
          <a:bodyPr/>
          <a:lstStyle/>
          <a:p>
            <a:pPr algn="ctr"/>
            <a:r>
              <a:rPr lang="en-US" dirty="0">
                <a:hlinkClick r:id="rId2"/>
              </a:rPr>
              <a:t>https://blogs.office.com/2016/09/26/yammer-strengthens-team-collaboration-through-integration-with-office-365-groups/</a:t>
            </a:r>
            <a:r>
              <a:rPr lang="en-US" dirty="0"/>
              <a:t> </a:t>
            </a:r>
          </a:p>
        </p:txBody>
      </p:sp>
      <p:sp>
        <p:nvSpPr>
          <p:cNvPr id="4" name="Text Placeholder 3"/>
          <p:cNvSpPr>
            <a:spLocks noGrp="1"/>
          </p:cNvSpPr>
          <p:nvPr>
            <p:ph type="body" sz="quarter" idx="14"/>
          </p:nvPr>
        </p:nvSpPr>
        <p:spPr>
          <a:xfrm>
            <a:off x="837983" y="1100295"/>
            <a:ext cx="11201618" cy="4480697"/>
          </a:xfrm>
        </p:spPr>
        <p:txBody>
          <a:bodyPr>
            <a:normAutofit/>
          </a:bodyPr>
          <a:lstStyle/>
          <a:p>
            <a:r>
              <a:rPr lang="en-US" dirty="0"/>
              <a:t>You can now take advantage of the powerful content creation and management capabilities of Office Online and SharePoint from within Yammer.</a:t>
            </a:r>
          </a:p>
          <a:p>
            <a:r>
              <a:rPr lang="en-US" dirty="0"/>
              <a:t>Individuals and teams can create and co-author Word, PowerPoint and Excel documents on the web. You can also quickly share files in Yammer by uploading documents from a personal OneDrive, OneDrive for Business or SharePoint site using the new Yammer file picker. No matter how you choose to share a file, all links and attachments render in rich preview.</a:t>
            </a:r>
          </a:p>
          <a:p>
            <a:r>
              <a:rPr lang="en-US" dirty="0"/>
              <a:t>Additionally, teams working within Yammer can now take </a:t>
            </a:r>
            <a:br>
              <a:rPr lang="en-US" dirty="0"/>
            </a:br>
            <a:r>
              <a:rPr lang="en-US" dirty="0"/>
              <a:t>advantage of a SharePoint document library, making it easy to </a:t>
            </a:r>
            <a:br>
              <a:rPr lang="en-US" dirty="0"/>
            </a:br>
            <a:r>
              <a:rPr lang="en-US" dirty="0"/>
              <a:t>manage files, apply workflow, review version history and </a:t>
            </a:r>
            <a:br>
              <a:rPr lang="en-US" dirty="0"/>
            </a:br>
            <a:r>
              <a:rPr lang="en-US" dirty="0"/>
              <a:t>comply with document retention policies. Each team also gets </a:t>
            </a:r>
            <a:br>
              <a:rPr lang="en-US" dirty="0"/>
            </a:br>
            <a:r>
              <a:rPr lang="en-US" dirty="0"/>
              <a:t>a SharePoint site, which gives members the ability to create </a:t>
            </a:r>
            <a:br>
              <a:rPr lang="en-US" dirty="0"/>
            </a:br>
            <a:r>
              <a:rPr lang="en-US" dirty="0"/>
              <a:t>structured content like wikis and blogs.</a:t>
            </a:r>
          </a:p>
        </p:txBody>
      </p:sp>
      <p:pic>
        <p:nvPicPr>
          <p:cNvPr id="7" name="Picture 6"/>
          <p:cNvPicPr>
            <a:picLocks noChangeAspect="1"/>
          </p:cNvPicPr>
          <p:nvPr/>
        </p:nvPicPr>
        <p:blipFill>
          <a:blip r:embed="rId3"/>
          <a:stretch>
            <a:fillRect/>
          </a:stretch>
        </p:blipFill>
        <p:spPr>
          <a:xfrm>
            <a:off x="6821297" y="2698205"/>
            <a:ext cx="4967429" cy="3305251"/>
          </a:xfrm>
          <a:prstGeom prst="rect">
            <a:avLst/>
          </a:prstGeom>
        </p:spPr>
      </p:pic>
    </p:spTree>
    <p:extLst>
      <p:ext uri="{BB962C8B-B14F-4D97-AF65-F5344CB8AC3E}">
        <p14:creationId xmlns:p14="http://schemas.microsoft.com/office/powerpoint/2010/main" val="261748928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Office 365 Groups update at Ignite 2016</a:t>
            </a:r>
            <a:endParaRPr lang="en-US" dirty="0"/>
          </a:p>
        </p:txBody>
      </p:sp>
      <p:sp>
        <p:nvSpPr>
          <p:cNvPr id="3" name="Text Placeholder 2"/>
          <p:cNvSpPr>
            <a:spLocks noGrp="1"/>
          </p:cNvSpPr>
          <p:nvPr>
            <p:ph type="body" sz="quarter" idx="13"/>
          </p:nvPr>
        </p:nvSpPr>
        <p:spPr/>
        <p:txBody>
          <a:bodyPr/>
          <a:lstStyle/>
          <a:p>
            <a:pPr algn="ctr"/>
            <a:r>
              <a:rPr lang="en-US">
                <a:hlinkClick r:id="rId2"/>
              </a:rPr>
              <a:t>https://blogs.office.com/2016/10/12/office-365-groups-update-at-ignite-2016/</a:t>
            </a:r>
            <a:r>
              <a:rPr lang="en-US" dirty="0"/>
              <a:t> </a:t>
            </a:r>
          </a:p>
        </p:txBody>
      </p:sp>
      <p:sp>
        <p:nvSpPr>
          <p:cNvPr id="8" name="Text Placeholder 7"/>
          <p:cNvSpPr>
            <a:spLocks noGrp="1"/>
          </p:cNvSpPr>
          <p:nvPr>
            <p:ph type="body" sz="quarter" idx="14"/>
          </p:nvPr>
        </p:nvSpPr>
        <p:spPr/>
        <p:txBody>
          <a:bodyPr/>
          <a:lstStyle/>
          <a:p>
            <a:endParaRPr lang="en-US"/>
          </a:p>
        </p:txBody>
      </p:sp>
      <p:pic>
        <p:nvPicPr>
          <p:cNvPr id="9" name="Picture 8"/>
          <p:cNvPicPr>
            <a:picLocks noChangeAspect="1"/>
          </p:cNvPicPr>
          <p:nvPr/>
        </p:nvPicPr>
        <p:blipFill>
          <a:blip r:embed="rId3"/>
          <a:stretch>
            <a:fillRect/>
          </a:stretch>
        </p:blipFill>
        <p:spPr>
          <a:xfrm>
            <a:off x="2153286" y="1030295"/>
            <a:ext cx="8571011" cy="5395625"/>
          </a:xfrm>
          <a:prstGeom prst="rect">
            <a:avLst/>
          </a:prstGeom>
        </p:spPr>
      </p:pic>
    </p:spTree>
    <p:extLst>
      <p:ext uri="{BB962C8B-B14F-4D97-AF65-F5344CB8AC3E}">
        <p14:creationId xmlns:p14="http://schemas.microsoft.com/office/powerpoint/2010/main" val="3636668028"/>
      </p:ext>
    </p:extLst>
  </p:cSld>
  <p:clrMapOvr>
    <a:masterClrMapping/>
  </p:clrMapOvr>
  <p:transition>
    <p:fade/>
  </p:transition>
</p:sld>
</file>

<file path=ppt/theme/theme1.xml><?xml version="1.0" encoding="utf-8"?>
<a:theme xmlns:a="http://schemas.openxmlformats.org/drawingml/2006/main" name="Bos365 December 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lom Salesforce">
  <a:themeElements>
    <a:clrScheme name="Slalom Theme">
      <a:dk1>
        <a:srgbClr val="373737"/>
      </a:dk1>
      <a:lt1>
        <a:srgbClr val="FFFFFF"/>
      </a:lt1>
      <a:dk2>
        <a:srgbClr val="525252"/>
      </a:dk2>
      <a:lt2>
        <a:srgbClr val="EFE9E5"/>
      </a:lt2>
      <a:accent1>
        <a:srgbClr val="1E4164"/>
      </a:accent1>
      <a:accent2>
        <a:srgbClr val="13B5EA"/>
      </a:accent2>
      <a:accent3>
        <a:srgbClr val="F3901D"/>
      </a:accent3>
      <a:accent4>
        <a:srgbClr val="8DC63F"/>
      </a:accent4>
      <a:accent5>
        <a:srgbClr val="838383"/>
      </a:accent5>
      <a:accent6>
        <a:srgbClr val="C41188"/>
      </a:accent6>
      <a:hlink>
        <a:srgbClr val="0E87AF"/>
      </a:hlink>
      <a:folHlink>
        <a:srgbClr val="0E87A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4EA2"/>
        </a:solidFill>
        <a:ln w="6350">
          <a:noFill/>
        </a:ln>
        <a:scene3d>
          <a:camera prst="orthographicFront"/>
          <a:lightRig rig="threePt" dir="t"/>
        </a:scene3d>
        <a:sp3d prstMaterial="matte">
          <a:contourClr>
            <a:schemeClr val="bg1">
              <a:lumMod val="85000"/>
            </a:schemeClr>
          </a:contourClr>
        </a:sp3d>
      </a:spPr>
      <a:bodyPr rot="0" spcFirstLastPara="0" vertOverflow="overflow" horzOverflow="overflow" vert="horz" wrap="square" lIns="164592" tIns="137160" rIns="137160" bIns="91440" numCol="1" spcCol="0" rtlCol="0" fromWordArt="0" anchor="t" anchorCtr="0" forceAA="0" compatLnSpc="1">
        <a:prstTxWarp prst="textNoShape">
          <a:avLst/>
        </a:prstTxWarp>
        <a:noAutofit/>
      </a:bodyPr>
      <a:lstStyle>
        <a:defPPr>
          <a:spcBef>
            <a:spcPts val="600"/>
          </a:spcBef>
          <a:defRPr sz="1200" dirty="0" err="1">
            <a:gradFill>
              <a:gsLst>
                <a:gs pos="42083">
                  <a:schemeClr val="bg1"/>
                </a:gs>
                <a:gs pos="85000">
                  <a:schemeClr val="bg1"/>
                </a:gs>
              </a:gsLst>
              <a:lin ang="5400000" scaled="0"/>
            </a:gra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buClr>
            <a:srgbClr val="CC0000"/>
          </a:buClr>
          <a:buSzPct val="110000"/>
          <a:defRPr sz="1600" dirty="0" err="1" smtClean="0">
            <a:gradFill>
              <a:gsLst>
                <a:gs pos="0">
                  <a:schemeClr val="tx1"/>
                </a:gs>
                <a:gs pos="98000">
                  <a:schemeClr val="tx1"/>
                </a:gs>
              </a:gsLst>
              <a:lin ang="5400000" scaled="0"/>
            </a:gra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branded Salesforce template" id="{7908EF0B-B0F7-4D3A-BF3A-B76B02725E33}" vid="{B8052436-3084-45E6-8F38-195E5A1E4B13}"/>
    </a:ext>
  </a:extLst>
</a:theme>
</file>

<file path=ppt/theme/theme3.xml><?xml version="1.0" encoding="utf-8"?>
<a:theme xmlns:a="http://schemas.openxmlformats.org/drawingml/2006/main" name="Slalom Salesforce PPT Template 16x9">
  <a:themeElements>
    <a:clrScheme name="Slalom Theme">
      <a:dk1>
        <a:srgbClr val="373737"/>
      </a:dk1>
      <a:lt1>
        <a:srgbClr val="FFFFFF"/>
      </a:lt1>
      <a:dk2>
        <a:srgbClr val="525252"/>
      </a:dk2>
      <a:lt2>
        <a:srgbClr val="EFE9E5"/>
      </a:lt2>
      <a:accent1>
        <a:srgbClr val="1E4164"/>
      </a:accent1>
      <a:accent2>
        <a:srgbClr val="13B5EA"/>
      </a:accent2>
      <a:accent3>
        <a:srgbClr val="F3901D"/>
      </a:accent3>
      <a:accent4>
        <a:srgbClr val="8DC63F"/>
      </a:accent4>
      <a:accent5>
        <a:srgbClr val="838383"/>
      </a:accent5>
      <a:accent6>
        <a:srgbClr val="C41188"/>
      </a:accent6>
      <a:hlink>
        <a:srgbClr val="0E87AF"/>
      </a:hlink>
      <a:folHlink>
        <a:srgbClr val="0E87A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4EA2"/>
        </a:solidFill>
        <a:ln w="6350">
          <a:noFill/>
        </a:ln>
        <a:scene3d>
          <a:camera prst="orthographicFront"/>
          <a:lightRig rig="threePt" dir="t"/>
        </a:scene3d>
        <a:sp3d prstMaterial="matte">
          <a:contourClr>
            <a:schemeClr val="bg1">
              <a:lumMod val="85000"/>
            </a:schemeClr>
          </a:contourClr>
        </a:sp3d>
      </a:spPr>
      <a:bodyPr rot="0" spcFirstLastPara="0" vertOverflow="overflow" horzOverflow="overflow" vert="horz" wrap="square" lIns="164592" tIns="137160" rIns="137160" bIns="91440" numCol="1" spcCol="0" rtlCol="0" fromWordArt="0" anchor="t" anchorCtr="0" forceAA="0" compatLnSpc="1">
        <a:prstTxWarp prst="textNoShape">
          <a:avLst/>
        </a:prstTxWarp>
        <a:noAutofit/>
      </a:bodyPr>
      <a:lstStyle>
        <a:defPPr>
          <a:spcBef>
            <a:spcPts val="600"/>
          </a:spcBef>
          <a:defRPr sz="1200" dirty="0" err="1">
            <a:gradFill>
              <a:gsLst>
                <a:gs pos="42083">
                  <a:schemeClr val="bg1"/>
                </a:gs>
                <a:gs pos="85000">
                  <a:schemeClr val="bg1"/>
                </a:gs>
              </a:gsLst>
              <a:lin ang="5400000" scaled="0"/>
            </a:gra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buClr>
            <a:srgbClr val="CC0000"/>
          </a:buClr>
          <a:buSzPct val="110000"/>
          <a:defRPr sz="1600" dirty="0" err="1" smtClean="0">
            <a:gradFill>
              <a:gsLst>
                <a:gs pos="0">
                  <a:schemeClr val="tx1"/>
                </a:gs>
                <a:gs pos="98000">
                  <a:schemeClr val="tx1"/>
                </a:gs>
              </a:gsLst>
              <a:lin ang="5400000" scaled="0"/>
            </a:gra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branded Salesforce template" id="{7908EF0B-B0F7-4D3A-BF3A-B76B02725E33}" vid="{B8052436-3084-45E6-8F38-195E5A1E4B13}"/>
    </a:ext>
  </a:extLst>
</a:theme>
</file>

<file path=ppt/theme/theme4.xml><?xml version="1.0" encoding="utf-8"?>
<a:theme xmlns:a="http://schemas.openxmlformats.org/drawingml/2006/main" name="Slalom Informatica PPT Template 16x9">
  <a:themeElements>
    <a:clrScheme name="Slalom Theme">
      <a:dk1>
        <a:srgbClr val="373737"/>
      </a:dk1>
      <a:lt1>
        <a:srgbClr val="FFFFFF"/>
      </a:lt1>
      <a:dk2>
        <a:srgbClr val="525252"/>
      </a:dk2>
      <a:lt2>
        <a:srgbClr val="EFE9E5"/>
      </a:lt2>
      <a:accent1>
        <a:srgbClr val="1E4164"/>
      </a:accent1>
      <a:accent2>
        <a:srgbClr val="13B5EA"/>
      </a:accent2>
      <a:accent3>
        <a:srgbClr val="F3901D"/>
      </a:accent3>
      <a:accent4>
        <a:srgbClr val="8DC63F"/>
      </a:accent4>
      <a:accent5>
        <a:srgbClr val="838383"/>
      </a:accent5>
      <a:accent6>
        <a:srgbClr val="C41188"/>
      </a:accent6>
      <a:hlink>
        <a:srgbClr val="0E87AF"/>
      </a:hlink>
      <a:folHlink>
        <a:srgbClr val="0E87A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4EA2"/>
        </a:solidFill>
        <a:ln w="6350">
          <a:noFill/>
        </a:ln>
        <a:scene3d>
          <a:camera prst="orthographicFront"/>
          <a:lightRig rig="threePt" dir="t"/>
        </a:scene3d>
        <a:sp3d prstMaterial="matte">
          <a:contourClr>
            <a:schemeClr val="bg1">
              <a:lumMod val="85000"/>
            </a:schemeClr>
          </a:contourClr>
        </a:sp3d>
      </a:spPr>
      <a:bodyPr rot="0" spcFirstLastPara="0" vertOverflow="overflow" horzOverflow="overflow" vert="horz" wrap="square" lIns="164592" tIns="137160" rIns="137160" bIns="91440" numCol="1" spcCol="0" rtlCol="0" fromWordArt="0" anchor="t" anchorCtr="0" forceAA="0" compatLnSpc="1">
        <a:prstTxWarp prst="textNoShape">
          <a:avLst/>
        </a:prstTxWarp>
        <a:noAutofit/>
      </a:bodyPr>
      <a:lstStyle>
        <a:defPPr>
          <a:spcBef>
            <a:spcPts val="600"/>
          </a:spcBef>
          <a:defRPr sz="1200" dirty="0" err="1">
            <a:gradFill>
              <a:gsLst>
                <a:gs pos="42083">
                  <a:schemeClr val="bg1"/>
                </a:gs>
                <a:gs pos="85000">
                  <a:schemeClr val="bg1"/>
                </a:gs>
              </a:gsLst>
              <a:lin ang="5400000" scaled="0"/>
            </a:gra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buClr>
            <a:srgbClr val="CC0000"/>
          </a:buClr>
          <a:buSzPct val="110000"/>
          <a:defRPr sz="1600" dirty="0" err="1" smtClean="0">
            <a:gradFill>
              <a:gsLst>
                <a:gs pos="0">
                  <a:schemeClr val="tx1"/>
                </a:gs>
                <a:gs pos="98000">
                  <a:schemeClr val="tx1"/>
                </a:gs>
              </a:gsLst>
              <a:lin ang="5400000" scaled="0"/>
            </a:gra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branded Salesforce template" id="{7908EF0B-B0F7-4D3A-BF3A-B76B02725E33}" vid="{B8052436-3084-45E6-8F38-195E5A1E4B1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A995D35632C64E8F3B58AEA10AAE2A" ma:contentTypeVersion="4" ma:contentTypeDescription="Create a new document." ma:contentTypeScope="" ma:versionID="f7db8ffaa7b33f11544263e91d280e68">
  <xsd:schema xmlns:xsd="http://www.w3.org/2001/XMLSchema" xmlns:xs="http://www.w3.org/2001/XMLSchema" xmlns:p="http://schemas.microsoft.com/office/2006/metadata/properties" xmlns:ns2="2c24aa78-7cfe-4c4e-8d21-eb54ef605319" xmlns:ns3="f485920e-e6dd-4165-bc1f-f63aa9f717f1" targetNamespace="http://schemas.microsoft.com/office/2006/metadata/properties" ma:root="true" ma:fieldsID="3f3d24b0f805988d0581e8e7d90abdef" ns2:_="" ns3:_="">
    <xsd:import namespace="2c24aa78-7cfe-4c4e-8d21-eb54ef605319"/>
    <xsd:import namespace="f485920e-e6dd-4165-bc1f-f63aa9f717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4aa78-7cfe-4c4e-8d21-eb54ef605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5920e-e6dd-4165-bc1f-f63aa9f717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AC56A1-76C7-49DF-B8DB-D78256D02655}">
  <ds:schemaRefs>
    <ds:schemaRef ds:uri="http://schemas.microsoft.com/sharepoint/v3/contenttype/forms"/>
  </ds:schemaRefs>
</ds:datastoreItem>
</file>

<file path=customXml/itemProps2.xml><?xml version="1.0" encoding="utf-8"?>
<ds:datastoreItem xmlns:ds="http://schemas.openxmlformats.org/officeDocument/2006/customXml" ds:itemID="{70B2948B-0489-4014-828D-BFB789C251A2}"/>
</file>

<file path=customXml/itemProps3.xml><?xml version="1.0" encoding="utf-8"?>
<ds:datastoreItem xmlns:ds="http://schemas.openxmlformats.org/officeDocument/2006/customXml" ds:itemID="{2C7BD20B-BEBB-4706-A40A-D6ADB7DF648A}">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b54011d-22f6-43fc-8955-98b3b5ab6a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2264</Words>
  <Application>Microsoft Office PowerPoint</Application>
  <PresentationFormat>Custom</PresentationFormat>
  <Paragraphs>393</Paragraphs>
  <Slides>44</Slides>
  <Notes>25</Notes>
  <HiddenSlides>4</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44</vt:i4>
      </vt:variant>
    </vt:vector>
  </HeadingPairs>
  <TitlesOfParts>
    <vt:vector size="60" baseType="lpstr">
      <vt:lpstr>ＭＳ Ｐゴシック</vt:lpstr>
      <vt:lpstr>ApexNew-Medium</vt:lpstr>
      <vt:lpstr>Arial</vt:lpstr>
      <vt:lpstr>Calibri</vt:lpstr>
      <vt:lpstr>Calibri Light</vt:lpstr>
      <vt:lpstr>Georgia</vt:lpstr>
      <vt:lpstr>Roboto Light</vt:lpstr>
      <vt:lpstr>Segoe UI</vt:lpstr>
      <vt:lpstr>Segoe UI Light</vt:lpstr>
      <vt:lpstr>Segoe UI Semibold</vt:lpstr>
      <vt:lpstr>Times New Roman</vt:lpstr>
      <vt:lpstr>Wingdings</vt:lpstr>
      <vt:lpstr>Bos365 December 2015</vt:lpstr>
      <vt:lpstr>Slalom Salesforce</vt:lpstr>
      <vt:lpstr>Slalom Salesforce PPT Template 16x9</vt:lpstr>
      <vt:lpstr>Slalom Informatica PPT Template 16x9</vt:lpstr>
      <vt:lpstr>PowerPoint Presentation</vt:lpstr>
      <vt:lpstr>Welcome to the</vt:lpstr>
      <vt:lpstr>Meet the Organizers</vt:lpstr>
      <vt:lpstr>What’s new with Office 365?</vt:lpstr>
      <vt:lpstr>Introducing the new Office 365 App Launcher</vt:lpstr>
      <vt:lpstr>Create better work habits with MyAnalytics (formerly Delve Analytics)</vt:lpstr>
      <vt:lpstr>Major OneDrive updates at Ignite 2016 include  SharePoint Online sync preview</vt:lpstr>
      <vt:lpstr>Yammer strengthens team collaboration through integration with Office 365 Groups</vt:lpstr>
      <vt:lpstr>Office 365 Groups update at Ignite 2016</vt:lpstr>
      <vt:lpstr>Announcing the preview of the Office 365 adoption content pack in Power BI</vt:lpstr>
      <vt:lpstr>QuickStarter, audio and new styles in Sway</vt:lpstr>
      <vt:lpstr>Office 365 administration announcements: new admin center reaches general availability and introducing the Service health dashboard</vt:lpstr>
      <vt:lpstr>Enhanced conditional access controls, encryption controls and site classification in SharePoint and OneDrive</vt:lpstr>
      <vt:lpstr>Security Score</vt:lpstr>
      <vt:lpstr>Surprise!! – New security level</vt:lpstr>
      <vt:lpstr>Announcing Feature Pack 1 for SharePoint Server 2016—cloud-born and future-proof</vt:lpstr>
      <vt:lpstr>PowerPoint Presentation</vt:lpstr>
      <vt:lpstr>PowerPoint Presentation</vt:lpstr>
      <vt:lpstr>PowerPoint Presentation</vt:lpstr>
      <vt:lpstr>Areas of Expertise</vt:lpstr>
      <vt:lpstr>PowerPoint Presentation</vt:lpstr>
      <vt:lpstr>PowerPoint Presentation</vt:lpstr>
      <vt:lpstr>Intranet Deployment Process</vt:lpstr>
      <vt:lpstr>Example: Sample Content Page</vt:lpstr>
      <vt:lpstr>Integrating Office 365 and Salesforce.com using Microsoft PowerApps and Flow  Jared Matfess, MVP</vt:lpstr>
      <vt:lpstr>&lt;/Presentation&gt;</vt:lpstr>
      <vt:lpstr>Upcoming Community events</vt:lpstr>
      <vt:lpstr>Boston Area SharePoint Users Group</vt:lpstr>
      <vt:lpstr>SharePoint Saturdays</vt:lpstr>
      <vt:lpstr>Skype for Biz Users Group</vt:lpstr>
      <vt:lpstr>Granite State SharePoint User Group</vt:lpstr>
      <vt:lpstr>Rhode Island SharePoint User Group</vt:lpstr>
      <vt:lpstr>Connecticut SharePoint User Group</vt:lpstr>
      <vt:lpstr>Boston Azure Cloud User Group</vt:lpstr>
      <vt:lpstr>Coming Up:</vt:lpstr>
      <vt:lpstr>Other Community Announcements</vt:lpstr>
      <vt:lpstr>Member Benefits</vt:lpstr>
      <vt:lpstr> </vt:lpstr>
      <vt:lpstr> </vt:lpstr>
      <vt:lpstr>PowerPoint Presentation</vt:lpstr>
      <vt:lpstr>Raffle</vt:lpstr>
      <vt:lpstr>Thanks to all of our past sponsors!</vt:lpstr>
      <vt:lpstr>#Drink365</vt:lpstr>
      <vt:lpstr>#Drink365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Bos365 April 2016</dc:title>
  <dc:creator/>
  <cp:keywords>Streamline Your IT</cp:keywords>
  <cp:lastModifiedBy/>
  <cp:revision>39</cp:revision>
  <dcterms:created xsi:type="dcterms:W3CDTF">2014-02-22T19:01:15Z</dcterms:created>
  <dcterms:modified xsi:type="dcterms:W3CDTF">2016-10-20T23:56:10Z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0x01010005A995D35632C64E8F3B58AEA10AAE2A</vt:lpwstr>
  </property>
  <property fmtid="{D5CDD505-2E9C-101B-9397-08002B2CF9AE}" pid="3" name="IsMyDocuments">
    <vt:bool>true</vt:bool>
  </property>
  <property fmtid="{D5CDD505-2E9C-101B-9397-08002B2CF9AE}" pid="4" name="Order">
    <vt:r8>5400</vt:r8>
  </property>
</Properties>
</file>