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84" r:id="rId4"/>
  </p:sldMasterIdLst>
  <p:notesMasterIdLst>
    <p:notesMasterId r:id="rId37"/>
  </p:notesMasterIdLst>
  <p:handoutMasterIdLst>
    <p:handoutMasterId r:id="rId38"/>
  </p:handoutMasterIdLst>
  <p:sldIdLst>
    <p:sldId id="444" r:id="rId5"/>
    <p:sldId id="568" r:id="rId6"/>
    <p:sldId id="575" r:id="rId7"/>
    <p:sldId id="576" r:id="rId8"/>
    <p:sldId id="506" r:id="rId9"/>
    <p:sldId id="552" r:id="rId10"/>
    <p:sldId id="560" r:id="rId11"/>
    <p:sldId id="570" r:id="rId12"/>
    <p:sldId id="571" r:id="rId13"/>
    <p:sldId id="572" r:id="rId14"/>
    <p:sldId id="573" r:id="rId15"/>
    <p:sldId id="430" r:id="rId16"/>
    <p:sldId id="433" r:id="rId17"/>
    <p:sldId id="495" r:id="rId18"/>
    <p:sldId id="484" r:id="rId19"/>
    <p:sldId id="563" r:id="rId20"/>
    <p:sldId id="530" r:id="rId21"/>
    <p:sldId id="440" r:id="rId22"/>
    <p:sldId id="502" r:id="rId23"/>
    <p:sldId id="529" r:id="rId24"/>
    <p:sldId id="492" r:id="rId25"/>
    <p:sldId id="564" r:id="rId26"/>
    <p:sldId id="503" r:id="rId27"/>
    <p:sldId id="549" r:id="rId28"/>
    <p:sldId id="432" r:id="rId29"/>
    <p:sldId id="437" r:id="rId30"/>
    <p:sldId id="438" r:id="rId31"/>
    <p:sldId id="439" r:id="rId32"/>
    <p:sldId id="434" r:id="rId33"/>
    <p:sldId id="574" r:id="rId34"/>
    <p:sldId id="533" r:id="rId35"/>
    <p:sldId id="577" r:id="rId3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ection" id="{D934914A-B8F2-4EFC-AFB5-C5688572717E}">
          <p14:sldIdLst>
            <p14:sldId id="444"/>
            <p14:sldId id="568"/>
            <p14:sldId id="575"/>
            <p14:sldId id="576"/>
          </p14:sldIdLst>
        </p14:section>
        <p14:section name="Sponsor" id="{6C6BD630-4DD5-4D55-9BE1-17735BFCDDC9}">
          <p14:sldIdLst>
            <p14:sldId id="506"/>
          </p14:sldIdLst>
        </p14:section>
        <p14:section name="New Updates" id="{62A6176F-C05A-413A-8869-6154A14F999F}">
          <p14:sldIdLst>
            <p14:sldId id="552"/>
            <p14:sldId id="560"/>
            <p14:sldId id="570"/>
            <p14:sldId id="571"/>
            <p14:sldId id="572"/>
            <p14:sldId id="573"/>
          </p14:sldIdLst>
        </p14:section>
        <p14:section name="Presentation" id="{5B3E37D3-E9DB-450E-8BF6-70E0258AE114}">
          <p14:sldIdLst>
            <p14:sldId id="430"/>
            <p14:sldId id="433"/>
          </p14:sldIdLst>
        </p14:section>
        <p14:section name="Community Events" id="{5E88823F-1416-403E-A2E9-AE342F6A5FF5}">
          <p14:sldIdLst>
            <p14:sldId id="495"/>
            <p14:sldId id="484"/>
            <p14:sldId id="563"/>
            <p14:sldId id="530"/>
            <p14:sldId id="440"/>
            <p14:sldId id="502"/>
            <p14:sldId id="529"/>
            <p14:sldId id="492"/>
            <p14:sldId id="564"/>
            <p14:sldId id="503"/>
            <p14:sldId id="549"/>
          </p14:sldIdLst>
        </p14:section>
        <p14:section name="Giving back" id="{A3306AAD-31B2-4ABC-BB02-AA8C84C92FCB}">
          <p14:sldIdLst>
            <p14:sldId id="432"/>
          </p14:sldIdLst>
        </p14:section>
        <p14:section name="Member Benefits" id="{6818BB7B-09CB-4098-A613-78DE7EC5DA1A}">
          <p14:sldIdLst>
            <p14:sldId id="437"/>
            <p14:sldId id="438"/>
            <p14:sldId id="439"/>
          </p14:sldIdLst>
        </p14:section>
        <p14:section name="Closing" id="{05D1B5F3-9E08-498A-8F19-C6CEE8661E1F}">
          <p14:sldIdLst>
            <p14:sldId id="434"/>
            <p14:sldId id="574"/>
            <p14:sldId id="533"/>
            <p14:sldId id="577"/>
          </p14:sldIdLst>
        </p14:section>
      </p14:sectionLst>
    </p:ext>
    <p:ext uri="{EFAFB233-063F-42B5-8137-9DF3F51BA10A}">
      <p15:sldGuideLst xmlns:p15="http://schemas.microsoft.com/office/powerpoint/2012/main">
        <p15:guide id="3" orient="horz" pos="595" userDrawn="1">
          <p15:clr>
            <a:srgbClr val="A4A3A4"/>
          </p15:clr>
        </p15:guide>
        <p15:guide id="4" orient="horz" pos="1230" userDrawn="1">
          <p15:clr>
            <a:srgbClr val="A4A3A4"/>
          </p15:clr>
        </p15:guide>
        <p15:guide id="7" orient="horz" pos="2160" userDrawn="1">
          <p15:clr>
            <a:srgbClr val="A4A3A4"/>
          </p15:clr>
        </p15:guide>
        <p15:guide id="8" orient="horz" pos="3861" userDrawn="1">
          <p15:clr>
            <a:srgbClr val="A4A3A4"/>
          </p15:clr>
        </p15:guide>
        <p15:guide id="9" orient="horz" pos="4110" userDrawn="1">
          <p15:clr>
            <a:srgbClr val="A4A3A4"/>
          </p15:clr>
        </p15:guide>
        <p15:guide id="10" pos="142" userDrawn="1">
          <p15:clr>
            <a:srgbClr val="A4A3A4"/>
          </p15:clr>
        </p15:guide>
        <p15:guide id="12" pos="7536" userDrawn="1">
          <p15:clr>
            <a:srgbClr val="A4A3A4"/>
          </p15:clr>
        </p15:guide>
        <p15:guide id="13" pos="324" userDrawn="1">
          <p15:clr>
            <a:srgbClr val="A4A3A4"/>
          </p15:clr>
        </p15:guide>
        <p15:guide id="15" pos="596" userDrawn="1">
          <p15:clr>
            <a:srgbClr val="A4A3A4"/>
          </p15:clr>
        </p15:guide>
        <p15:guide id="16" pos="7037" userDrawn="1">
          <p15:clr>
            <a:srgbClr val="A4A3A4"/>
          </p15:clr>
        </p15:guide>
        <p15:guide id="17" pos="3771" userDrawn="1">
          <p15:clr>
            <a:srgbClr val="A4A3A4"/>
          </p15:clr>
        </p15:guide>
        <p15:guide id="18" pos="2274" userDrawn="1">
          <p15:clr>
            <a:srgbClr val="A4A3A4"/>
          </p15:clr>
        </p15:guide>
        <p15:guide id="21" orient="horz" pos="913" userDrawn="1">
          <p15:clr>
            <a:srgbClr val="A4A3A4"/>
          </p15:clr>
        </p15:guide>
        <p15:guide id="23" pos="5427" userDrawn="1">
          <p15:clr>
            <a:srgbClr val="A4A3A4"/>
          </p15:clr>
        </p15:guide>
        <p15:guide id="24" pos="7354" userDrawn="1">
          <p15:clr>
            <a:srgbClr val="A4A3A4"/>
          </p15:clr>
        </p15:guide>
        <p15:guide id="25" pos="3907" userDrawn="1">
          <p15:clr>
            <a:srgbClr val="A4A3A4"/>
          </p15:clr>
        </p15:guide>
        <p15:guide id="26" pos="3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50000"/>
    <a:srgbClr val="EB3C00"/>
    <a:srgbClr val="CDCDCD"/>
    <a:srgbClr val="D9D919"/>
    <a:srgbClr val="8DC63F"/>
    <a:srgbClr val="E6E8FA"/>
    <a:srgbClr val="A67D3D"/>
    <a:srgbClr val="4CB8FF"/>
    <a:srgbClr val="2A6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154" autoAdjust="0"/>
  </p:normalViewPr>
  <p:slideViewPr>
    <p:cSldViewPr snapToGrid="0">
      <p:cViewPr varScale="1">
        <p:scale>
          <a:sx n="104" d="100"/>
          <a:sy n="104" d="100"/>
        </p:scale>
        <p:origin x="144" y="366"/>
      </p:cViewPr>
      <p:guideLst>
        <p:guide orient="horz" pos="595"/>
        <p:guide orient="horz" pos="1230"/>
        <p:guide orient="horz" pos="2160"/>
        <p:guide orient="horz" pos="3861"/>
        <p:guide orient="horz" pos="4110"/>
        <p:guide pos="142"/>
        <p:guide pos="7536"/>
        <p:guide pos="324"/>
        <p:guide pos="596"/>
        <p:guide pos="7037"/>
        <p:guide pos="3771"/>
        <p:guide pos="2274"/>
        <p:guide orient="horz" pos="913"/>
        <p:guide pos="5427"/>
        <p:guide pos="7354"/>
        <p:guide pos="3907"/>
        <p:guide pos="3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howGuides="1">
      <p:cViewPr varScale="1">
        <p:scale>
          <a:sx n="69" d="100"/>
          <a:sy n="69" d="100"/>
        </p:scale>
        <p:origin x="2166"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773347" cy="457200"/>
          </a:xfrm>
          <a:prstGeom prst="rect">
            <a:avLst/>
          </a:prstGeom>
        </p:spPr>
        <p:txBody>
          <a:bodyPr vert="horz" lIns="91440" tIns="45720" rIns="91440" bIns="45720" rtlCol="0"/>
          <a:lstStyle>
            <a:lvl1pPr algn="l">
              <a:defRPr sz="1200"/>
            </a:lvl1pPr>
          </a:lstStyle>
          <a:p>
            <a:endParaRPr lang="en-US" dirty="0"/>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969147" y="82953"/>
            <a:ext cx="1798324" cy="74849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899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415041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30451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9366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31684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086858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001869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28804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working as of 4.3.16</a:t>
            </a:r>
          </a:p>
        </p:txBody>
      </p:sp>
      <p:sp>
        <p:nvSpPr>
          <p:cNvPr id="4" name="Slide Number Placeholder 3"/>
          <p:cNvSpPr>
            <a:spLocks noGrp="1"/>
          </p:cNvSpPr>
          <p:nvPr>
            <p:ph type="sldNum" sz="quarter" idx="10"/>
          </p:nvPr>
        </p:nvSpPr>
        <p:spPr/>
        <p:txBody>
          <a:bodyPr/>
          <a:lstStyle/>
          <a:p>
            <a:fld id="{B4008EB6-D09E-4580-8CD6-DDB14511944F}" type="slidenum">
              <a:rPr lang="en-US" smtClean="0"/>
              <a:t>27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16359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30980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2556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581358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30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5120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1CC to Firebrand</a:t>
            </a:r>
          </a:p>
        </p:txBody>
      </p:sp>
      <p:sp>
        <p:nvSpPr>
          <p:cNvPr id="4" name="Slide Number Placeholder 3"/>
          <p:cNvSpPr>
            <a:spLocks noGrp="1"/>
          </p:cNvSpPr>
          <p:nvPr>
            <p:ph type="sldNum" sz="quarter" idx="10"/>
          </p:nvPr>
        </p:nvSpPr>
        <p:spPr/>
        <p:txBody>
          <a:bodyPr/>
          <a:lstStyle/>
          <a:p>
            <a:fld id="{B4008EB6-D09E-4580-8CD6-DDB14511944F}" type="slidenum">
              <a:rPr lang="en-US" smtClean="0"/>
              <a:t>32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7026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2375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812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85330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20307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7107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44527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20618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CAB606-9634-4D3A-8E5A-371E3B1C0C17}" type="datetime1">
              <a:rPr lang="en-US" smtClean="0"/>
              <a:t>7/21/2016</a:t>
            </a:fld>
            <a:endParaRPr lang="en-US"/>
          </a:p>
        </p:txBody>
      </p:sp>
      <p:sp>
        <p:nvSpPr>
          <p:cNvPr id="5" name="Footer Placeholder 4"/>
          <p:cNvSpPr>
            <a:spLocks noGrp="1"/>
          </p:cNvSpPr>
          <p:nvPr>
            <p:ph type="ftr" sz="quarter" idx="11"/>
          </p:nvPr>
        </p:nvSpPr>
        <p:spPr/>
        <p:txBody>
          <a:bodyPr/>
          <a:lstStyle/>
          <a:p>
            <a:r>
              <a:rPr lang="en-US"/>
              <a:t>Bos365 Presentations: http://1drv.ms/1MpIDUa </a:t>
            </a: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309620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A0FD8-A7D7-4F54-BC2F-FE4E02C0A9D3}" type="datetime1">
              <a:rPr lang="en-US" smtClean="0"/>
              <a:t>7/21/2016</a:t>
            </a:fld>
            <a:endParaRPr lang="en-US"/>
          </a:p>
        </p:txBody>
      </p:sp>
      <p:sp>
        <p:nvSpPr>
          <p:cNvPr id="5" name="Footer Placeholder 4"/>
          <p:cNvSpPr>
            <a:spLocks noGrp="1"/>
          </p:cNvSpPr>
          <p:nvPr>
            <p:ph type="ftr" sz="quarter" idx="11"/>
          </p:nvPr>
        </p:nvSpPr>
        <p:spPr/>
        <p:txBody>
          <a:bodyPr/>
          <a:lstStyle/>
          <a:p>
            <a:r>
              <a:rPr lang="en-US"/>
              <a:t>Bos365 Presentations: http://1drv.ms/1MpIDUa </a:t>
            </a:r>
            <a:endParaRPr lang="en-US" dirty="0">
              <a:solidFill>
                <a:schemeClr val="accent1">
                  <a:lumMod val="75000"/>
                </a:schemeClr>
              </a:solidFill>
            </a:endParaRP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277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07531-9D0D-4FAA-A1C8-2E1B880B09A5}" type="datetime1">
              <a:rPr lang="en-US" smtClean="0"/>
              <a:t>7/21/2016</a:t>
            </a:fld>
            <a:endParaRPr lang="en-US"/>
          </a:p>
        </p:txBody>
      </p:sp>
      <p:sp>
        <p:nvSpPr>
          <p:cNvPr id="5" name="Footer Placeholder 4"/>
          <p:cNvSpPr>
            <a:spLocks noGrp="1"/>
          </p:cNvSpPr>
          <p:nvPr>
            <p:ph type="ftr" sz="quarter" idx="11"/>
          </p:nvPr>
        </p:nvSpPr>
        <p:spPr/>
        <p:txBody>
          <a:bodyPr/>
          <a:lstStyle/>
          <a:p>
            <a:r>
              <a:rPr lang="en-US"/>
              <a:t>Bos365 Presentations: http://1drv.ms/1MpIDUa </a:t>
            </a: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5889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Tree>
    <p:extLst>
      <p:ext uri="{BB962C8B-B14F-4D97-AF65-F5344CB8AC3E}">
        <p14:creationId xmlns:p14="http://schemas.microsoft.com/office/powerpoint/2010/main" val="2206513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Red Block Header on Left &amp; Text on Right ">
    <p:spTree>
      <p:nvGrpSpPr>
        <p:cNvPr id="1" name=""/>
        <p:cNvGrpSpPr/>
        <p:nvPr/>
      </p:nvGrpSpPr>
      <p:grpSpPr>
        <a:xfrm>
          <a:off x="0" y="0"/>
          <a:ext cx="0" cy="0"/>
          <a:chOff x="0" y="0"/>
          <a:chExt cx="0" cy="0"/>
        </a:xfrm>
      </p:grpSpPr>
      <p:sp>
        <p:nvSpPr>
          <p:cNvPr id="2" name="Rectangle 1"/>
          <p:cNvSpPr/>
          <p:nvPr/>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Edit Master text styles</a:t>
            </a:r>
          </a:p>
        </p:txBody>
      </p:sp>
      <p:sp>
        <p:nvSpPr>
          <p:cNvPr id="5" name="Rectangle 4"/>
          <p:cNvSpPr/>
          <p:nvPr userDrawn="1"/>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02711728"/>
      </p:ext>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g Upda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7" name="Title 6"/>
          <p:cNvSpPr>
            <a:spLocks noGrp="1"/>
          </p:cNvSpPr>
          <p:nvPr>
            <p:ph type="title"/>
          </p:nvPr>
        </p:nvSpPr>
        <p:spPr>
          <a:xfrm>
            <a:off x="837982" y="365126"/>
            <a:ext cx="10512862" cy="735169"/>
          </a:xfrm>
        </p:spPr>
        <p:txBody>
          <a:bodyPr>
            <a:normAutofit/>
          </a:bodyPr>
          <a:lstStyle>
            <a:lvl1pPr>
              <a:defRPr sz="3200"/>
            </a:lvl1pPr>
          </a:lstStyle>
          <a:p>
            <a:r>
              <a:rPr lang="en-US" dirty="0"/>
              <a:t>Click to edit Master title style</a:t>
            </a:r>
          </a:p>
        </p:txBody>
      </p:sp>
      <p:sp>
        <p:nvSpPr>
          <p:cNvPr id="9" name="Text Placeholder 8"/>
          <p:cNvSpPr>
            <a:spLocks noGrp="1"/>
          </p:cNvSpPr>
          <p:nvPr>
            <p:ph type="body" sz="quarter" idx="13" hasCustomPrompt="1"/>
          </p:nvPr>
        </p:nvSpPr>
        <p:spPr>
          <a:xfrm>
            <a:off x="838092" y="6425920"/>
            <a:ext cx="11201400" cy="374135"/>
          </a:xfrm>
        </p:spPr>
        <p:txBody>
          <a:bodyPr>
            <a:normAutofit/>
          </a:bodyPr>
          <a:lstStyle>
            <a:lvl1pPr marL="0" indent="0">
              <a:buNone/>
              <a:defRPr sz="1600"/>
            </a:lvl1pPr>
          </a:lstStyle>
          <a:p>
            <a:pPr lvl="0"/>
            <a:r>
              <a:rPr lang="en-US" dirty="0" err="1"/>
              <a:t>url</a:t>
            </a:r>
            <a:r>
              <a:rPr lang="en-US" dirty="0"/>
              <a:t> to post</a:t>
            </a:r>
          </a:p>
        </p:txBody>
      </p:sp>
      <p:sp>
        <p:nvSpPr>
          <p:cNvPr id="11" name="Text Placeholder 10"/>
          <p:cNvSpPr>
            <a:spLocks noGrp="1"/>
          </p:cNvSpPr>
          <p:nvPr>
            <p:ph type="body" sz="quarter" idx="14" hasCustomPrompt="1"/>
          </p:nvPr>
        </p:nvSpPr>
        <p:spPr>
          <a:xfrm>
            <a:off x="837983" y="1100296"/>
            <a:ext cx="11201618" cy="1281164"/>
          </a:xfrm>
        </p:spPr>
        <p:txBody>
          <a:bodyPr>
            <a:normAutofit/>
          </a:bodyPr>
          <a:lstStyle>
            <a:lvl1pPr marL="0" indent="0">
              <a:buNone/>
              <a:defRPr sz="1800" baseline="0"/>
            </a:lvl1pPr>
          </a:lstStyle>
          <a:p>
            <a:pPr lvl="0"/>
            <a:r>
              <a:rPr lang="en-US" dirty="0"/>
              <a:t>Blurb from post</a:t>
            </a:r>
          </a:p>
        </p:txBody>
      </p:sp>
    </p:spTree>
    <p:extLst>
      <p:ext uri="{BB962C8B-B14F-4D97-AF65-F5344CB8AC3E}">
        <p14:creationId xmlns:p14="http://schemas.microsoft.com/office/powerpoint/2010/main" val="1543795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26956771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ed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Tree>
    <p:extLst>
      <p:ext uri="{BB962C8B-B14F-4D97-AF65-F5344CB8AC3E}">
        <p14:creationId xmlns:p14="http://schemas.microsoft.com/office/powerpoint/2010/main" val="2329111950"/>
      </p:ext>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D79AC-CFA7-4477-8B14-521B05C2A58E}" type="datetime1">
              <a:rPr lang="en-US" smtClean="0"/>
              <a:t>7/21/2016</a:t>
            </a:fld>
            <a:endParaRPr lang="en-US" dirty="0"/>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607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75D1FF-596D-4A1E-B869-7E85D3F31A9E}" type="datetime1">
              <a:rPr lang="en-US" smtClean="0"/>
              <a:t>7/21/2016</a:t>
            </a:fld>
            <a:endParaRPr lang="en-US" dirty="0"/>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608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07A0D8-4375-4366-8520-7384775184BF}" type="datetime1">
              <a:rPr lang="en-US" smtClean="0"/>
              <a:t>7/21/2016</a:t>
            </a:fld>
            <a:endParaRPr lang="en-US" dirty="0"/>
          </a:p>
        </p:txBody>
      </p:sp>
      <p:sp>
        <p:nvSpPr>
          <p:cNvPr id="6" name="Footer Placeholder 5"/>
          <p:cNvSpPr>
            <a:spLocks noGrp="1"/>
          </p:cNvSpPr>
          <p:nvPr>
            <p:ph type="ftr" sz="quarter" idx="11"/>
          </p:nvPr>
        </p:nvSpPr>
        <p:spPr/>
        <p:txBody>
          <a:bodyPr/>
          <a:lstStyle/>
          <a:p>
            <a:r>
              <a:rPr lang="en-US"/>
              <a:t>Bos365 Presentations: http://1drv.ms/1MpIDUa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717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32980-CB20-442B-BC0D-3B0B52E605F6}" type="datetime1">
              <a:rPr lang="en-US" smtClean="0"/>
              <a:t>7/21/2016</a:t>
            </a:fld>
            <a:endParaRPr lang="en-US" dirty="0"/>
          </a:p>
        </p:txBody>
      </p:sp>
      <p:sp>
        <p:nvSpPr>
          <p:cNvPr id="8" name="Footer Placeholder 7"/>
          <p:cNvSpPr>
            <a:spLocks noGrp="1"/>
          </p:cNvSpPr>
          <p:nvPr>
            <p:ph type="ftr" sz="quarter" idx="11"/>
          </p:nvPr>
        </p:nvSpPr>
        <p:spPr/>
        <p:txBody>
          <a:bodyPr/>
          <a:lstStyle/>
          <a:p>
            <a:r>
              <a:rPr lang="en-US"/>
              <a:t>Bos365 Presentations: http://1drv.ms/1MpIDUa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28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DFE7D4-E3CC-4CF7-B52D-7F2E26A18E71}" type="datetime1">
              <a:rPr lang="en-US" smtClean="0"/>
              <a:t>7/21/2016</a:t>
            </a:fld>
            <a:endParaRPr lang="en-US" dirty="0"/>
          </a:p>
        </p:txBody>
      </p:sp>
      <p:sp>
        <p:nvSpPr>
          <p:cNvPr id="4" name="Footer Placeholder 3"/>
          <p:cNvSpPr>
            <a:spLocks noGrp="1"/>
          </p:cNvSpPr>
          <p:nvPr>
            <p:ph type="ftr" sz="quarter" idx="11"/>
          </p:nvPr>
        </p:nvSpPr>
        <p:spPr/>
        <p:txBody>
          <a:bodyPr/>
          <a:lstStyle/>
          <a:p>
            <a:r>
              <a:rPr lang="en-US"/>
              <a:t>Bos365 Presentations: http://1drv.ms/1MpIDUa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47808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6F9B5-F0D4-4314-A4B8-BAFF1ED1DD60}" type="datetime1">
              <a:rPr lang="en-US" smtClean="0"/>
              <a:t>7/21/2016</a:t>
            </a:fld>
            <a:endParaRPr lang="en-US"/>
          </a:p>
        </p:txBody>
      </p:sp>
      <p:sp>
        <p:nvSpPr>
          <p:cNvPr id="3" name="Footer Placeholder 2"/>
          <p:cNvSpPr>
            <a:spLocks noGrp="1"/>
          </p:cNvSpPr>
          <p:nvPr>
            <p:ph type="ftr" sz="quarter" idx="11"/>
          </p:nvPr>
        </p:nvSpPr>
        <p:spPr/>
        <p:txBody>
          <a:bodyPr/>
          <a:lstStyle/>
          <a:p>
            <a:r>
              <a:rPr lang="en-US"/>
              <a:t>Bos365 Presentations: http://1drv.ms/1MpIDUa </a:t>
            </a:r>
            <a:endParaRPr lang="en-US" dirty="0"/>
          </a:p>
        </p:txBody>
      </p:sp>
      <p:sp>
        <p:nvSpPr>
          <p:cNvPr id="4" name="Slide Number Placeholder 3"/>
          <p:cNvSpPr>
            <a:spLocks noGrp="1"/>
          </p:cNvSpPr>
          <p:nvPr>
            <p:ph type="sldNum" sz="quarter" idx="12"/>
          </p:nvPr>
        </p:nvSpPr>
        <p:spPr/>
        <p:txBody>
          <a:bodyPr/>
          <a:lstStyle/>
          <a:p>
            <a:r>
              <a:rPr lang="en-US"/>
              <a:t>WiFi: Cambridge p/w: bo0121</a:t>
            </a:r>
            <a:endParaRPr lang="en-US" dirty="0"/>
          </a:p>
        </p:txBody>
      </p:sp>
    </p:spTree>
    <p:extLst>
      <p:ext uri="{BB962C8B-B14F-4D97-AF65-F5344CB8AC3E}">
        <p14:creationId xmlns:p14="http://schemas.microsoft.com/office/powerpoint/2010/main" val="23207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94F275-BB4D-4139-9683-29052BD25543}" type="datetime1">
              <a:rPr lang="en-US" smtClean="0"/>
              <a:t>7/21/2016</a:t>
            </a:fld>
            <a:endParaRPr lang="en-US"/>
          </a:p>
        </p:txBody>
      </p:sp>
      <p:sp>
        <p:nvSpPr>
          <p:cNvPr id="6" name="Footer Placeholder 5"/>
          <p:cNvSpPr>
            <a:spLocks noGrp="1"/>
          </p:cNvSpPr>
          <p:nvPr>
            <p:ph type="ftr" sz="quarter" idx="11"/>
          </p:nvPr>
        </p:nvSpPr>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164247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1EF4D-6080-4B91-B893-730A295D2CBD}" type="datetime1">
              <a:rPr lang="en-US" smtClean="0"/>
              <a:t>7/21/2016</a:t>
            </a:fld>
            <a:endParaRPr lang="en-US"/>
          </a:p>
        </p:txBody>
      </p:sp>
      <p:sp>
        <p:nvSpPr>
          <p:cNvPr id="6" name="Footer Placeholder 5"/>
          <p:cNvSpPr>
            <a:spLocks noGrp="1"/>
          </p:cNvSpPr>
          <p:nvPr>
            <p:ph type="ftr" sz="quarter" idx="11"/>
          </p:nvPr>
        </p:nvSpPr>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61049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7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D6FB4-F0EE-4A4E-AEB5-9E99E046EC26}" type="datetime1">
              <a:rPr lang="en-US" smtClean="0"/>
              <a:t>7/21/2016</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Bos365 Presentations: http://1drv.ms/1MpIDUa </a:t>
            </a:r>
            <a:endParaRPr lang="en-US" dirty="0">
              <a:solidFill>
                <a:schemeClr val="accent1">
                  <a:lumMod val="75000"/>
                </a:scheme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4115813941"/>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7" r:id="rId12"/>
    <p:sldLayoutId id="2147484498" r:id="rId13"/>
    <p:sldLayoutId id="2147484499" r:id="rId14"/>
    <p:sldLayoutId id="2147484410" r:id="rId15"/>
    <p:sldLayoutId id="2147484411" r:id="rId16"/>
  </p:sldLayoutIdLst>
  <p:transition>
    <p:fade/>
  </p:transition>
  <p:hf sldNum="0"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network.office.com/" TargetMode="External"/><Relationship Id="rId2" Type="http://schemas.openxmlformats.org/officeDocument/2006/relationships/hyperlink" Target="https://blogs.office.com/2016/07/15/announcing-the-public-preview-of-the-new-office-365-network-online-community/" TargetMode="Externa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logs.office.com/2016/07/20/bring-in-business-247-with-microsoft-bookings/" TargetMode="Externa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bostonsharepointug.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spsevents.org/city/boston/boston2016"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www.meetup.com/New-England-Lync-User-Grou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www.granitestatesharepoint.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meetup.com/RISPU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eetup.com/ctspu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www.meetup.com/bostonazur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infogovcon.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psevents.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bit.ly/Bos365-MailLi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indsharp.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bostono365usergoup.com/" TargetMode="External"/><Relationship Id="rId7" Type="http://schemas.openxmlformats.org/officeDocument/2006/relationships/hyperlink" Target="http://bit.ly/Bos365-l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bit.ly/Bos365-Meetup" TargetMode="External"/><Relationship Id="rId5" Type="http://schemas.openxmlformats.org/officeDocument/2006/relationships/hyperlink" Target="http://bit.ly/Bos365-Yam" TargetMode="External"/><Relationship Id="rId4" Type="http://schemas.openxmlformats.org/officeDocument/2006/relationships/hyperlink" Target="http://twitter.com/bos365"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akumina.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jp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akumin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o.skype.com/meetings/?srcid=111" TargetMode="External"/><Relationship Id="rId2" Type="http://schemas.openxmlformats.org/officeDocument/2006/relationships/hyperlink" Target="https://blogs.office.com/2016/07/05/introducing-free-skype-meetings/" TargetMode="Externa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office.com/2016/07/05/skype-for-business-mac-preview-adds-contacts-presence-and-im/"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skypeoperationsframework.com/" TargetMode="External"/><Relationship Id="rId2" Type="http://schemas.openxmlformats.org/officeDocument/2006/relationships/hyperlink" Target="https://blogs.office.com/2016/07/12/office-news-at-wpc-2016/"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bos365-public.sharepoint.com/Graphics/BosO365-UG-Logo-650x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909" y="2064312"/>
            <a:ext cx="619125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8563" y="4015355"/>
            <a:ext cx="6737419" cy="369332"/>
          </a:xfrm>
          <a:prstGeom prst="rect">
            <a:avLst/>
          </a:prstGeom>
          <a:noFill/>
        </p:spPr>
        <p:txBody>
          <a:bodyPr wrap="square" rtlCol="0">
            <a:spAutoFit/>
          </a:bodyPr>
          <a:lstStyle/>
          <a:p>
            <a:pPr algn="ctr"/>
            <a:r>
              <a:rPr lang="en-US" dirty="0"/>
              <a:t>@Bos365   |   #Bos365   |   info@bostono365usergroup.com</a:t>
            </a:r>
          </a:p>
        </p:txBody>
      </p:sp>
    </p:spTree>
    <p:extLst>
      <p:ext uri="{BB962C8B-B14F-4D97-AF65-F5344CB8AC3E}">
        <p14:creationId xmlns:p14="http://schemas.microsoft.com/office/powerpoint/2010/main" val="345005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Announcing the public preview of the new Office 365 Network online community</a:t>
            </a:r>
            <a:endParaRPr lang="en-US" sz="2900" b="1" dirty="0"/>
          </a:p>
        </p:txBody>
      </p:sp>
      <p:sp>
        <p:nvSpPr>
          <p:cNvPr id="3" name="Text Placeholder 2"/>
          <p:cNvSpPr>
            <a:spLocks noGrp="1"/>
          </p:cNvSpPr>
          <p:nvPr>
            <p:ph type="body" sz="quarter" idx="13"/>
          </p:nvPr>
        </p:nvSpPr>
        <p:spPr>
          <a:xfrm>
            <a:off x="838092" y="6472220"/>
            <a:ext cx="11201400" cy="374135"/>
          </a:xfrm>
        </p:spPr>
        <p:txBody>
          <a:bodyPr/>
          <a:lstStyle/>
          <a:p>
            <a:pPr algn="ctr"/>
            <a:r>
              <a:rPr lang="en-US" dirty="0">
                <a:hlinkClick r:id="rId2"/>
              </a:rPr>
              <a:t>https://blogs.office.com/2016/07/15/announcing-the-public-preview-of-the-new-office-365-network-online-community/</a:t>
            </a:r>
            <a:r>
              <a:rPr lang="en-US" dirty="0"/>
              <a:t> </a:t>
            </a:r>
          </a:p>
        </p:txBody>
      </p:sp>
      <p:sp>
        <p:nvSpPr>
          <p:cNvPr id="4" name="Text Placeholder 3"/>
          <p:cNvSpPr>
            <a:spLocks noGrp="1"/>
          </p:cNvSpPr>
          <p:nvPr>
            <p:ph type="body" sz="quarter" idx="14"/>
          </p:nvPr>
        </p:nvSpPr>
        <p:spPr>
          <a:xfrm>
            <a:off x="837983" y="1100296"/>
            <a:ext cx="11201618" cy="3065304"/>
          </a:xfrm>
        </p:spPr>
        <p:txBody>
          <a:bodyPr>
            <a:noAutofit/>
          </a:bodyPr>
          <a:lstStyle/>
          <a:p>
            <a:r>
              <a:rPr lang="en-US" sz="2000" dirty="0"/>
              <a:t>Today, we are pleased to announce the public preview of </a:t>
            </a:r>
            <a:r>
              <a:rPr lang="en-US" sz="2000" dirty="0">
                <a:hlinkClick r:id="rId3"/>
              </a:rPr>
              <a:t>the new Office 365 Network</a:t>
            </a:r>
            <a:r>
              <a:rPr lang="en-US" sz="2000" dirty="0"/>
              <a:t>. Over the last three years, the Office 365 Network has become a vibrant online community for IT pros, technical experts, product enthusiasts and Office 365 customers to come together and share best practices related to Office 365.</a:t>
            </a:r>
          </a:p>
        </p:txBody>
      </p:sp>
      <p:pic>
        <p:nvPicPr>
          <p:cNvPr id="5" name="Picture 4"/>
          <p:cNvPicPr>
            <a:picLocks noChangeAspect="1"/>
          </p:cNvPicPr>
          <p:nvPr/>
        </p:nvPicPr>
        <p:blipFill>
          <a:blip r:embed="rId4"/>
          <a:stretch>
            <a:fillRect/>
          </a:stretch>
        </p:blipFill>
        <p:spPr>
          <a:xfrm>
            <a:off x="3569999" y="2129730"/>
            <a:ext cx="5749492" cy="4071739"/>
          </a:xfrm>
          <a:prstGeom prst="rect">
            <a:avLst/>
          </a:prstGeom>
        </p:spPr>
      </p:pic>
    </p:spTree>
    <p:extLst>
      <p:ext uri="{BB962C8B-B14F-4D97-AF65-F5344CB8AC3E}">
        <p14:creationId xmlns:p14="http://schemas.microsoft.com/office/powerpoint/2010/main" val="1536929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Bring in business 24/7 with Microsoft Bookings</a:t>
            </a:r>
            <a:endParaRPr lang="en-US" sz="2900" b="1" dirty="0"/>
          </a:p>
        </p:txBody>
      </p:sp>
      <p:sp>
        <p:nvSpPr>
          <p:cNvPr id="3" name="Text Placeholder 2"/>
          <p:cNvSpPr>
            <a:spLocks noGrp="1"/>
          </p:cNvSpPr>
          <p:nvPr>
            <p:ph type="body" sz="quarter" idx="13"/>
          </p:nvPr>
        </p:nvSpPr>
        <p:spPr>
          <a:xfrm>
            <a:off x="838092" y="6472220"/>
            <a:ext cx="11201400" cy="374135"/>
          </a:xfrm>
        </p:spPr>
        <p:txBody>
          <a:bodyPr/>
          <a:lstStyle/>
          <a:p>
            <a:r>
              <a:rPr lang="en-US" dirty="0">
                <a:hlinkClick r:id="rId2"/>
              </a:rPr>
              <a:t>https://blogs.office.com/2016/07/20/bring-in-business-247-with-microsoft-bookings/</a:t>
            </a:r>
            <a:r>
              <a:rPr lang="en-US" dirty="0"/>
              <a:t> </a:t>
            </a:r>
          </a:p>
        </p:txBody>
      </p:sp>
      <p:sp>
        <p:nvSpPr>
          <p:cNvPr id="4" name="Text Placeholder 3"/>
          <p:cNvSpPr>
            <a:spLocks noGrp="1"/>
          </p:cNvSpPr>
          <p:nvPr>
            <p:ph type="body" sz="quarter" idx="14"/>
          </p:nvPr>
        </p:nvSpPr>
        <p:spPr>
          <a:xfrm>
            <a:off x="837983" y="1100296"/>
            <a:ext cx="11201618" cy="3065304"/>
          </a:xfrm>
        </p:spPr>
        <p:txBody>
          <a:bodyPr>
            <a:noAutofit/>
          </a:bodyPr>
          <a:lstStyle/>
          <a:p>
            <a:r>
              <a:rPr lang="en-US" sz="2000" dirty="0"/>
              <a:t>To help make appointment scheduling simpler and more efficient for you, your staff and your customers, we’re introducing a new Office 365 service called Microsoft Bookings.</a:t>
            </a:r>
          </a:p>
        </p:txBody>
      </p:sp>
      <p:pic>
        <p:nvPicPr>
          <p:cNvPr id="18" name="Picture 17"/>
          <p:cNvPicPr>
            <a:picLocks noChangeAspect="1"/>
          </p:cNvPicPr>
          <p:nvPr/>
        </p:nvPicPr>
        <p:blipFill>
          <a:blip r:embed="rId3"/>
          <a:stretch>
            <a:fillRect/>
          </a:stretch>
        </p:blipFill>
        <p:spPr>
          <a:xfrm>
            <a:off x="1101824" y="2537451"/>
            <a:ext cx="5279694" cy="3049023"/>
          </a:xfrm>
          <a:prstGeom prst="rect">
            <a:avLst/>
          </a:prstGeom>
        </p:spPr>
      </p:pic>
      <p:pic>
        <p:nvPicPr>
          <p:cNvPr id="20" name="Picture 19"/>
          <p:cNvPicPr>
            <a:picLocks noChangeAspect="1"/>
          </p:cNvPicPr>
          <p:nvPr/>
        </p:nvPicPr>
        <p:blipFill>
          <a:blip r:embed="rId4"/>
          <a:stretch>
            <a:fillRect/>
          </a:stretch>
        </p:blipFill>
        <p:spPr>
          <a:xfrm>
            <a:off x="6645358" y="1730398"/>
            <a:ext cx="5394134" cy="2745015"/>
          </a:xfrm>
          <a:prstGeom prst="rect">
            <a:avLst/>
          </a:prstGeom>
        </p:spPr>
      </p:pic>
      <p:pic>
        <p:nvPicPr>
          <p:cNvPr id="21" name="Picture 20"/>
          <p:cNvPicPr>
            <a:picLocks noChangeAspect="1"/>
          </p:cNvPicPr>
          <p:nvPr/>
        </p:nvPicPr>
        <p:blipFill>
          <a:blip r:embed="rId5"/>
          <a:stretch>
            <a:fillRect/>
          </a:stretch>
        </p:blipFill>
        <p:spPr>
          <a:xfrm>
            <a:off x="8095945" y="4700729"/>
            <a:ext cx="4045131" cy="2111558"/>
          </a:xfrm>
          <a:prstGeom prst="rect">
            <a:avLst/>
          </a:prstGeom>
        </p:spPr>
      </p:pic>
    </p:spTree>
    <p:extLst>
      <p:ext uri="{BB962C8B-B14F-4D97-AF65-F5344CB8AC3E}">
        <p14:creationId xmlns:p14="http://schemas.microsoft.com/office/powerpoint/2010/main" val="37868181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92" y="1663598"/>
            <a:ext cx="10512862" cy="3613252"/>
          </a:xfrm>
        </p:spPr>
        <p:txBody>
          <a:bodyPr anchor="ctr">
            <a:normAutofit/>
          </a:bodyPr>
          <a:lstStyle/>
          <a:p>
            <a:pPr algn="ctr"/>
            <a:r>
              <a:rPr lang="en-US" sz="4000" b="1" dirty="0"/>
              <a:t>Hand in Hand: </a:t>
            </a:r>
            <a:br>
              <a:rPr lang="en-US" sz="4000" b="1" dirty="0"/>
            </a:br>
            <a:r>
              <a:rPr lang="en-US" sz="4000" b="1" dirty="0"/>
              <a:t>Information Architecture and Search</a:t>
            </a:r>
            <a:br>
              <a:rPr lang="en-US" sz="4000" b="1" dirty="0"/>
            </a:br>
            <a:br>
              <a:rPr lang="en-US" sz="4000" b="1" dirty="0"/>
            </a:br>
            <a:r>
              <a:rPr lang="en-US" sz="4000" b="1" dirty="0"/>
              <a:t>Beatrice </a:t>
            </a:r>
            <a:r>
              <a:rPr lang="en-US" sz="4000" b="1" dirty="0" err="1"/>
              <a:t>Baciu</a:t>
            </a:r>
            <a:r>
              <a:rPr lang="en-US" sz="4000" b="1" dirty="0"/>
              <a:t> </a:t>
            </a:r>
          </a:p>
        </p:txBody>
      </p:sp>
      <p:sp>
        <p:nvSpPr>
          <p:cNvPr id="3" name="Text Placeholder 2"/>
          <p:cNvSpPr>
            <a:spLocks noGrp="1"/>
          </p:cNvSpPr>
          <p:nvPr>
            <p:ph type="body" idx="1"/>
          </p:nvPr>
        </p:nvSpPr>
        <p:spPr>
          <a:xfrm>
            <a:off x="831633" y="469901"/>
            <a:ext cx="10512862" cy="596900"/>
          </a:xfrm>
        </p:spPr>
        <p:txBody>
          <a:bodyPr/>
          <a:lstStyle/>
          <a:p>
            <a:r>
              <a:rPr lang="en-US" dirty="0"/>
              <a:t>The Main Event</a:t>
            </a:r>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spTree>
    <p:extLst>
      <p:ext uri="{BB962C8B-B14F-4D97-AF65-F5344CB8AC3E}">
        <p14:creationId xmlns:p14="http://schemas.microsoft.com/office/powerpoint/2010/main" val="427740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&lt;/Presentation&gt;</a:t>
            </a:r>
          </a:p>
        </p:txBody>
      </p:sp>
      <p:sp>
        <p:nvSpPr>
          <p:cNvPr id="3" name="Text Placeholder 2"/>
          <p:cNvSpPr>
            <a:spLocks noGrp="1"/>
          </p:cNvSpPr>
          <p:nvPr>
            <p:ph type="body" idx="1"/>
          </p:nvPr>
        </p:nvSpPr>
        <p:spPr/>
        <p:txBody>
          <a:bodyPr/>
          <a:lstStyle/>
          <a:p>
            <a:r>
              <a:rPr lang="en-US" dirty="0"/>
              <a:t>You can stop thinking now</a:t>
            </a:r>
          </a:p>
        </p:txBody>
      </p:sp>
      <p:sp>
        <p:nvSpPr>
          <p:cNvPr id="5" name="Footer Placeholder 4"/>
          <p:cNvSpPr>
            <a:spLocks noGrp="1"/>
          </p:cNvSpPr>
          <p:nvPr>
            <p:ph type="ftr" sz="quarter" idx="11"/>
          </p:nvPr>
        </p:nvSpPr>
        <p:spPr/>
        <p:txBody>
          <a:bodyPr/>
          <a:lstStyle/>
          <a:p>
            <a:r>
              <a:rPr lang="en-US" dirty="0"/>
              <a:t>Bos365 Presentations: http://1drv.ms/1MpIDUa </a:t>
            </a:r>
          </a:p>
        </p:txBody>
      </p:sp>
    </p:spTree>
    <p:extLst>
      <p:ext uri="{BB962C8B-B14F-4D97-AF65-F5344CB8AC3E}">
        <p14:creationId xmlns:p14="http://schemas.microsoft.com/office/powerpoint/2010/main" val="374241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Community events</a:t>
            </a:r>
          </a:p>
        </p:txBody>
      </p:sp>
      <p:sp>
        <p:nvSpPr>
          <p:cNvPr id="3" name="Text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spTree>
    <p:extLst>
      <p:ext uri="{BB962C8B-B14F-4D97-AF65-F5344CB8AC3E}">
        <p14:creationId xmlns:p14="http://schemas.microsoft.com/office/powerpoint/2010/main" val="218320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73" y="1709739"/>
            <a:ext cx="10516722" cy="850581"/>
          </a:xfrm>
        </p:spPr>
        <p:txBody>
          <a:bodyPr>
            <a:normAutofit/>
          </a:bodyPr>
          <a:lstStyle/>
          <a:p>
            <a:r>
              <a:rPr lang="en-US" sz="5400" dirty="0"/>
              <a:t>Boston Area SharePoint Users Group</a:t>
            </a:r>
          </a:p>
        </p:txBody>
      </p:sp>
      <p:sp>
        <p:nvSpPr>
          <p:cNvPr id="3" name="Text Placeholder 2"/>
          <p:cNvSpPr>
            <a:spLocks noGrp="1"/>
          </p:cNvSpPr>
          <p:nvPr>
            <p:ph type="body" idx="1"/>
          </p:nvPr>
        </p:nvSpPr>
        <p:spPr>
          <a:xfrm>
            <a:off x="976012" y="2471906"/>
            <a:ext cx="10512862" cy="3752624"/>
          </a:xfrm>
        </p:spPr>
        <p:txBody>
          <a:bodyPr>
            <a:normAutofit/>
          </a:bodyPr>
          <a:lstStyle/>
          <a:p>
            <a:pPr marL="342900" indent="-342900">
              <a:buFont typeface="Arial" pitchFamily="34" charset="0"/>
              <a:buChar char="•"/>
            </a:pPr>
            <a:r>
              <a:rPr lang="en-US" dirty="0"/>
              <a:t>Meets Monthly @ Microsoft N.E.R.D.</a:t>
            </a:r>
          </a:p>
          <a:p>
            <a:pPr marL="342900" indent="-342900">
              <a:buFont typeface="Arial" pitchFamily="34" charset="0"/>
              <a:buChar char="•"/>
            </a:pPr>
            <a:r>
              <a:rPr lang="en-US" dirty="0"/>
              <a:t>2</a:t>
            </a:r>
            <a:r>
              <a:rPr lang="en-US" baseline="30000" dirty="0"/>
              <a:t>nd</a:t>
            </a:r>
            <a:r>
              <a:rPr lang="en-US" dirty="0"/>
              <a:t> Wednesday/month</a:t>
            </a:r>
          </a:p>
          <a:p>
            <a:pPr marL="342900" indent="-342900">
              <a:buFont typeface="Arial" pitchFamily="34" charset="0"/>
              <a:buChar char="•"/>
            </a:pPr>
            <a:r>
              <a:rPr lang="en-US" dirty="0"/>
              <a:t>6-8PM</a:t>
            </a:r>
          </a:p>
          <a:p>
            <a:pPr marL="342900" indent="-342900">
              <a:buFont typeface="Arial" pitchFamily="34" charset="0"/>
              <a:buChar char="•"/>
            </a:pPr>
            <a:r>
              <a:rPr lang="en-US" dirty="0">
                <a:hlinkClick r:id="rId3"/>
              </a:rPr>
              <a:t>www.BostonSharePointUG.org</a:t>
            </a:r>
            <a:r>
              <a:rPr lang="en-US" dirty="0"/>
              <a:t> </a:t>
            </a:r>
          </a:p>
        </p:txBody>
      </p:sp>
      <p:sp>
        <p:nvSpPr>
          <p:cNvPr id="6" name="Footer Placeholder 5"/>
          <p:cNvSpPr>
            <a:spLocks noGrp="1"/>
          </p:cNvSpPr>
          <p:nvPr>
            <p:ph type="ftr" sz="quarter" idx="11"/>
          </p:nvPr>
        </p:nvSpPr>
        <p:spPr/>
        <p:txBody>
          <a:bodyPr/>
          <a:lstStyle/>
          <a:p>
            <a:r>
              <a:rPr lang="en-US"/>
              <a:t>Bos365 Presentations: http://1drv.ms/1MpIDUa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829" y="340994"/>
            <a:ext cx="4757402" cy="1236924"/>
          </a:xfrm>
          <a:prstGeom prst="rect">
            <a:avLst/>
          </a:prstGeom>
        </p:spPr>
      </p:pic>
    </p:spTree>
    <p:extLst>
      <p:ext uri="{BB962C8B-B14F-4D97-AF65-F5344CB8AC3E}">
        <p14:creationId xmlns:p14="http://schemas.microsoft.com/office/powerpoint/2010/main" val="202459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SharePoint Saturday Boston!</a:t>
            </a:r>
          </a:p>
        </p:txBody>
      </p:sp>
      <p:sp>
        <p:nvSpPr>
          <p:cNvPr id="3" name="Content Placeholder 2"/>
          <p:cNvSpPr>
            <a:spLocks noGrp="1"/>
          </p:cNvSpPr>
          <p:nvPr>
            <p:ph idx="1"/>
          </p:nvPr>
        </p:nvSpPr>
        <p:spPr>
          <a:xfrm>
            <a:off x="1096994" y="1846146"/>
            <a:ext cx="4595397" cy="4395301"/>
          </a:xfrm>
        </p:spPr>
        <p:txBody>
          <a:bodyPr>
            <a:normAutofit/>
          </a:bodyPr>
          <a:lstStyle/>
          <a:p>
            <a:r>
              <a:rPr lang="en-US" dirty="0"/>
              <a:t>SharePoint Saturday Boston</a:t>
            </a:r>
          </a:p>
          <a:p>
            <a:pPr lvl="1"/>
            <a:r>
              <a:rPr lang="en-US" dirty="0"/>
              <a:t>September 10</a:t>
            </a:r>
            <a:r>
              <a:rPr lang="en-US" baseline="30000" dirty="0"/>
              <a:t>th</a:t>
            </a:r>
            <a:endParaRPr lang="en-US" dirty="0"/>
          </a:p>
          <a:p>
            <a:pPr lvl="1"/>
            <a:r>
              <a:rPr lang="en-US" dirty="0"/>
              <a:t>1 Cambridge Center</a:t>
            </a:r>
          </a:p>
          <a:p>
            <a:pPr lvl="1"/>
            <a:r>
              <a:rPr lang="en-US" dirty="0"/>
              <a:t>FREE All Day SharePoint Conference</a:t>
            </a:r>
          </a:p>
          <a:p>
            <a:r>
              <a:rPr lang="en-US" sz="1400" dirty="0">
                <a:hlinkClick r:id="rId2"/>
              </a:rPr>
              <a:t>http://www.spsevents.org/city/boston/boston2016</a:t>
            </a:r>
            <a:r>
              <a:rPr lang="en-US" sz="1400" dirty="0"/>
              <a:t> </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8624" y="6415160"/>
            <a:ext cx="371948" cy="371948"/>
          </a:xfrm>
          <a:prstGeom prst="rect">
            <a:avLst/>
          </a:prstGeom>
        </p:spPr>
      </p:pic>
      <p:sp>
        <p:nvSpPr>
          <p:cNvPr id="24" name="TextBox 23"/>
          <p:cNvSpPr txBox="1"/>
          <p:nvPr/>
        </p:nvSpPr>
        <p:spPr>
          <a:xfrm>
            <a:off x="4179026" y="6439931"/>
            <a:ext cx="7983578" cy="338466"/>
          </a:xfrm>
          <a:prstGeom prst="rect">
            <a:avLst/>
          </a:prstGeom>
          <a:noFill/>
        </p:spPr>
        <p:txBody>
          <a:bodyPr wrap="square" rtlCol="0">
            <a:spAutoFit/>
          </a:bodyPr>
          <a:lstStyle/>
          <a:p>
            <a:r>
              <a:rPr lang="en-US" sz="1600" dirty="0">
                <a:solidFill>
                  <a:schemeClr val="tx1">
                    <a:lumMod val="85000"/>
                    <a:lumOff val="15000"/>
                  </a:schemeClr>
                </a:solidFill>
              </a:rPr>
              <a:t>www.BostonSharePointUG.org | info@BostonSharePointUG.org | @BASPUG | #BASPUG</a:t>
            </a:r>
          </a:p>
        </p:txBody>
      </p:sp>
      <p:pic>
        <p:nvPicPr>
          <p:cNvPr id="4" name="Picture 3"/>
          <p:cNvPicPr>
            <a:picLocks noChangeAspect="1"/>
          </p:cNvPicPr>
          <p:nvPr/>
        </p:nvPicPr>
        <p:blipFill>
          <a:blip r:embed="rId4"/>
          <a:stretch>
            <a:fillRect/>
          </a:stretch>
        </p:blipFill>
        <p:spPr>
          <a:xfrm>
            <a:off x="6124884" y="2022441"/>
            <a:ext cx="5413019" cy="3483627"/>
          </a:xfrm>
          <a:prstGeom prst="rect">
            <a:avLst/>
          </a:prstGeom>
        </p:spPr>
      </p:pic>
    </p:spTree>
    <p:extLst>
      <p:ext uri="{BB962C8B-B14F-4D97-AF65-F5344CB8AC3E}">
        <p14:creationId xmlns:p14="http://schemas.microsoft.com/office/powerpoint/2010/main" val="344817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73" y="1709739"/>
            <a:ext cx="10516722" cy="850581"/>
          </a:xfrm>
        </p:spPr>
        <p:txBody>
          <a:bodyPr>
            <a:normAutofit/>
          </a:bodyPr>
          <a:lstStyle/>
          <a:p>
            <a:r>
              <a:rPr lang="en-US" sz="5400" dirty="0"/>
              <a:t>Skype for Biz Users Group</a:t>
            </a:r>
          </a:p>
        </p:txBody>
      </p:sp>
      <p:sp>
        <p:nvSpPr>
          <p:cNvPr id="3" name="Text Placeholder 2"/>
          <p:cNvSpPr>
            <a:spLocks noGrp="1"/>
          </p:cNvSpPr>
          <p:nvPr>
            <p:ph type="body" idx="1"/>
          </p:nvPr>
        </p:nvSpPr>
        <p:spPr>
          <a:xfrm>
            <a:off x="976012" y="2471906"/>
            <a:ext cx="10512862" cy="1500187"/>
          </a:xfrm>
        </p:spPr>
        <p:txBody>
          <a:bodyPr>
            <a:normAutofit fontScale="92500" lnSpcReduction="20000"/>
          </a:bodyPr>
          <a:lstStyle/>
          <a:p>
            <a:pPr marL="342900" indent="-342900">
              <a:buFont typeface="Arial" pitchFamily="34" charset="0"/>
              <a:buChar char="•"/>
            </a:pPr>
            <a:r>
              <a:rPr lang="en-US" dirty="0"/>
              <a:t>Next meeting is unknown</a:t>
            </a:r>
          </a:p>
          <a:p>
            <a:pPr marL="342900" indent="-342900">
              <a:buFont typeface="Arial" pitchFamily="34" charset="0"/>
              <a:buChar char="•"/>
            </a:pPr>
            <a:r>
              <a:rPr lang="en-US" dirty="0"/>
              <a:t>Check site for dates</a:t>
            </a:r>
          </a:p>
          <a:p>
            <a:pPr marL="342900" indent="-342900">
              <a:buFont typeface="Arial" pitchFamily="34" charset="0"/>
              <a:buChar char="•"/>
            </a:pPr>
            <a:r>
              <a:rPr lang="en-US" dirty="0"/>
              <a:t>Check site for venue</a:t>
            </a:r>
          </a:p>
          <a:p>
            <a:pPr marL="342900" indent="-342900">
              <a:buFont typeface="Arial" pitchFamily="34" charset="0"/>
              <a:buChar char="•"/>
            </a:pPr>
            <a:r>
              <a:rPr lang="en-US" dirty="0">
                <a:hlinkClick r:id="rId3"/>
              </a:rPr>
              <a:t>meetup.com/New-England-Lync-User-Group</a:t>
            </a:r>
            <a:r>
              <a:rPr lang="en-US" dirty="0"/>
              <a:t>  </a:t>
            </a:r>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19418" y="297966"/>
            <a:ext cx="1269456" cy="123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5811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73" y="1709739"/>
            <a:ext cx="10516722" cy="850581"/>
          </a:xfrm>
        </p:spPr>
        <p:txBody>
          <a:bodyPr>
            <a:normAutofit/>
          </a:bodyPr>
          <a:lstStyle/>
          <a:p>
            <a:r>
              <a:rPr lang="en-US" sz="5400" dirty="0"/>
              <a:t>Granite State SharePoint User Group</a:t>
            </a:r>
          </a:p>
        </p:txBody>
      </p:sp>
      <p:sp>
        <p:nvSpPr>
          <p:cNvPr id="3" name="Text Placeholder 2"/>
          <p:cNvSpPr>
            <a:spLocks noGrp="1"/>
          </p:cNvSpPr>
          <p:nvPr>
            <p:ph type="body" idx="1"/>
          </p:nvPr>
        </p:nvSpPr>
        <p:spPr>
          <a:xfrm>
            <a:off x="976012" y="2471906"/>
            <a:ext cx="10512862" cy="1500187"/>
          </a:xfrm>
        </p:spPr>
        <p:txBody>
          <a:bodyPr>
            <a:normAutofit fontScale="92500" lnSpcReduction="20000"/>
          </a:bodyPr>
          <a:lstStyle/>
          <a:p>
            <a:pPr marL="342900" indent="-342900">
              <a:buFont typeface="Arial" pitchFamily="34" charset="0"/>
              <a:buChar char="•"/>
            </a:pPr>
            <a:r>
              <a:rPr lang="en-US" dirty="0"/>
              <a:t>Meets Monthly </a:t>
            </a:r>
          </a:p>
          <a:p>
            <a:pPr marL="342900" indent="-342900">
              <a:buFont typeface="Arial" pitchFamily="34" charset="0"/>
              <a:buChar char="•"/>
            </a:pPr>
            <a:r>
              <a:rPr lang="en-US" dirty="0"/>
              <a:t>Daniel Webster College, Nashua, NH</a:t>
            </a:r>
          </a:p>
          <a:p>
            <a:pPr marL="342900" indent="-342900">
              <a:buFont typeface="Arial" pitchFamily="34" charset="0"/>
              <a:buChar char="•"/>
            </a:pPr>
            <a:r>
              <a:rPr lang="en-US" dirty="0"/>
              <a:t>2</a:t>
            </a:r>
            <a:r>
              <a:rPr lang="en-US" baseline="30000" dirty="0"/>
              <a:t>nd</a:t>
            </a:r>
            <a:r>
              <a:rPr lang="en-US" dirty="0"/>
              <a:t>  Thursday of the Month</a:t>
            </a:r>
          </a:p>
          <a:p>
            <a:pPr marL="342900" indent="-342900">
              <a:buFont typeface="Arial" pitchFamily="34" charset="0"/>
              <a:buChar char="•"/>
            </a:pPr>
            <a:r>
              <a:rPr lang="en-US" dirty="0">
                <a:hlinkClick r:id="rId3"/>
              </a:rPr>
              <a:t>www.GraniteStateSharePoint.org</a:t>
            </a:r>
            <a:endParaRPr lang="en-US" dirty="0"/>
          </a:p>
        </p:txBody>
      </p:sp>
      <p:sp>
        <p:nvSpPr>
          <p:cNvPr id="6" name="Footer Placeholder 5"/>
          <p:cNvSpPr>
            <a:spLocks noGrp="1"/>
          </p:cNvSpPr>
          <p:nvPr>
            <p:ph type="ftr" sz="quarter" idx="11"/>
          </p:nvPr>
        </p:nvSpPr>
        <p:spPr/>
        <p:txBody>
          <a:bodyPr/>
          <a:lstStyle/>
          <a:p>
            <a:r>
              <a:rPr lang="en-US"/>
              <a:t>Bos365 Presentations: http://1drv.ms/1MpIDUa </a:t>
            </a:r>
            <a:endParaRPr lang="en-US" dirty="0"/>
          </a:p>
        </p:txBody>
      </p:sp>
      <p:pic>
        <p:nvPicPr>
          <p:cNvPr id="5" name="Picture 2" descr="http://www.granitestatesharepoint.org/SiteImages/GSSPU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474" y="191493"/>
            <a:ext cx="2465270" cy="151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6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73" y="1709739"/>
            <a:ext cx="10516722" cy="850581"/>
          </a:xfrm>
        </p:spPr>
        <p:txBody>
          <a:bodyPr>
            <a:normAutofit/>
          </a:bodyPr>
          <a:lstStyle/>
          <a:p>
            <a:r>
              <a:rPr lang="en-US" sz="5400" dirty="0"/>
              <a:t>Rhode Island SharePoint User Group</a:t>
            </a:r>
          </a:p>
        </p:txBody>
      </p:sp>
      <p:sp>
        <p:nvSpPr>
          <p:cNvPr id="3" name="Text Placeholder 2"/>
          <p:cNvSpPr>
            <a:spLocks noGrp="1"/>
          </p:cNvSpPr>
          <p:nvPr>
            <p:ph type="body" idx="1"/>
          </p:nvPr>
        </p:nvSpPr>
        <p:spPr>
          <a:xfrm>
            <a:off x="976012" y="2471906"/>
            <a:ext cx="10512862" cy="1500187"/>
          </a:xfrm>
        </p:spPr>
        <p:txBody>
          <a:bodyPr>
            <a:normAutofit fontScale="92500" lnSpcReduction="20000"/>
          </a:bodyPr>
          <a:lstStyle/>
          <a:p>
            <a:pPr marL="342900" indent="-342900">
              <a:buFont typeface="Arial" pitchFamily="34" charset="0"/>
              <a:buChar char="•"/>
            </a:pPr>
            <a:r>
              <a:rPr lang="en-US" dirty="0"/>
              <a:t>Meets Monthly </a:t>
            </a:r>
          </a:p>
          <a:p>
            <a:pPr marL="342900" indent="-342900">
              <a:buFont typeface="Arial" pitchFamily="34" charset="0"/>
              <a:buChar char="•"/>
            </a:pPr>
            <a:r>
              <a:rPr lang="en-US" dirty="0" err="1"/>
              <a:t>Atrion</a:t>
            </a:r>
            <a:r>
              <a:rPr lang="en-US" dirty="0"/>
              <a:t> in Warwick</a:t>
            </a:r>
          </a:p>
          <a:p>
            <a:pPr marL="342900" indent="-342900">
              <a:buFont typeface="Arial" pitchFamily="34" charset="0"/>
              <a:buChar char="•"/>
            </a:pPr>
            <a:r>
              <a:rPr lang="en-US" dirty="0"/>
              <a:t>1st Thursday of the Month</a:t>
            </a:r>
          </a:p>
          <a:p>
            <a:pPr marL="342900" indent="-342900">
              <a:buFont typeface="Arial" pitchFamily="34" charset="0"/>
              <a:buChar char="•"/>
            </a:pPr>
            <a:r>
              <a:rPr lang="en-US" dirty="0">
                <a:hlinkClick r:id="rId3"/>
              </a:rPr>
              <a:t>meetup.com/RISPUG</a:t>
            </a:r>
            <a:endParaRPr lang="en-US" dirty="0"/>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757" y="258594"/>
            <a:ext cx="5660973" cy="10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39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Text Placeholder 5"/>
          <p:cNvSpPr>
            <a:spLocks noGrp="1"/>
          </p:cNvSpPr>
          <p:nvPr>
            <p:ph idx="1"/>
          </p:nvPr>
        </p:nvSpPr>
        <p:spPr>
          <a:xfrm>
            <a:off x="1122744" y="1825625"/>
            <a:ext cx="10228100" cy="4351338"/>
          </a:xfrm>
        </p:spPr>
        <p:txBody>
          <a:bodyPr>
            <a:normAutofit lnSpcReduction="10000"/>
          </a:bodyPr>
          <a:lstStyle/>
          <a:p>
            <a:r>
              <a:rPr lang="en-US" dirty="0"/>
              <a:t>A word from our Sponsor</a:t>
            </a:r>
          </a:p>
          <a:p>
            <a:r>
              <a:rPr lang="en-US" dirty="0"/>
              <a:t>Office 365 Updates (since last time)</a:t>
            </a:r>
          </a:p>
          <a:p>
            <a:r>
              <a:rPr lang="en-US" b="1" dirty="0"/>
              <a:t>Hand in Hand: Information Architecture and Search</a:t>
            </a:r>
          </a:p>
          <a:p>
            <a:pPr lvl="1"/>
            <a:r>
              <a:rPr lang="en-US" b="1" dirty="0"/>
              <a:t>By Beatrice </a:t>
            </a:r>
            <a:r>
              <a:rPr lang="en-US" b="1" dirty="0" err="1"/>
              <a:t>Baciu</a:t>
            </a:r>
            <a:r>
              <a:rPr lang="en-US" b="1" dirty="0"/>
              <a:t> </a:t>
            </a:r>
          </a:p>
          <a:p>
            <a:r>
              <a:rPr lang="en-US" dirty="0"/>
              <a:t>Upcoming Community Events</a:t>
            </a:r>
          </a:p>
          <a:p>
            <a:r>
              <a:rPr lang="en-US" dirty="0"/>
              <a:t>Open Forum</a:t>
            </a:r>
          </a:p>
          <a:p>
            <a:r>
              <a:rPr lang="en-US" dirty="0"/>
              <a:t>Member Benefits</a:t>
            </a:r>
          </a:p>
          <a:p>
            <a:r>
              <a:rPr lang="en-US" dirty="0"/>
              <a:t>Raffle &amp; Closing</a:t>
            </a:r>
          </a:p>
          <a:p>
            <a:r>
              <a:rPr lang="en-US" dirty="0" err="1"/>
              <a:t>SharePint</a:t>
            </a:r>
            <a:endParaRPr lang="en-US" dirty="0"/>
          </a:p>
          <a:p>
            <a:endParaRPr lang="en-US" dirty="0"/>
          </a:p>
        </p:txBody>
      </p:sp>
      <p:sp>
        <p:nvSpPr>
          <p:cNvPr id="4" name="Footer Placeholder 3"/>
          <p:cNvSpPr>
            <a:spLocks noGrp="1"/>
          </p:cNvSpPr>
          <p:nvPr>
            <p:ph type="ftr" sz="quarter" idx="11"/>
          </p:nvPr>
        </p:nvSpPr>
        <p:spPr/>
        <p:txBody>
          <a:bodyPr/>
          <a:lstStyle/>
          <a:p>
            <a:r>
              <a:rPr lang="en-US"/>
              <a:t>Bos365 Presentations: http://1drv.ms/1MpIDUa </a:t>
            </a:r>
            <a:endParaRPr lang="en-US" dirty="0"/>
          </a:p>
        </p:txBody>
      </p:sp>
    </p:spTree>
    <p:extLst>
      <p:ext uri="{BB962C8B-B14F-4D97-AF65-F5344CB8AC3E}">
        <p14:creationId xmlns:p14="http://schemas.microsoft.com/office/powerpoint/2010/main" val="117584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73" y="1709739"/>
            <a:ext cx="10516722" cy="850581"/>
          </a:xfrm>
        </p:spPr>
        <p:txBody>
          <a:bodyPr>
            <a:normAutofit/>
          </a:bodyPr>
          <a:lstStyle/>
          <a:p>
            <a:r>
              <a:rPr lang="en-US" sz="5400" dirty="0"/>
              <a:t>Connecticut SharePoint User Group</a:t>
            </a:r>
          </a:p>
        </p:txBody>
      </p:sp>
      <p:sp>
        <p:nvSpPr>
          <p:cNvPr id="3" name="Text Placeholder 2"/>
          <p:cNvSpPr>
            <a:spLocks noGrp="1"/>
          </p:cNvSpPr>
          <p:nvPr>
            <p:ph type="body" idx="1"/>
          </p:nvPr>
        </p:nvSpPr>
        <p:spPr>
          <a:xfrm>
            <a:off x="976012" y="2471906"/>
            <a:ext cx="10512862" cy="1500187"/>
          </a:xfrm>
        </p:spPr>
        <p:txBody>
          <a:bodyPr>
            <a:normAutofit fontScale="92500" lnSpcReduction="20000"/>
          </a:bodyPr>
          <a:lstStyle/>
          <a:p>
            <a:pPr marL="342900" indent="-342900">
              <a:buFont typeface="Arial" pitchFamily="34" charset="0"/>
              <a:buChar char="•"/>
            </a:pPr>
            <a:r>
              <a:rPr lang="en-US" dirty="0"/>
              <a:t>Meets Monthly</a:t>
            </a:r>
          </a:p>
          <a:p>
            <a:pPr marL="342900" indent="-342900">
              <a:buFont typeface="Arial" pitchFamily="34" charset="0"/>
              <a:buChar char="•"/>
            </a:pPr>
            <a:r>
              <a:rPr lang="en-US" dirty="0"/>
              <a:t>Hartford, CT</a:t>
            </a:r>
          </a:p>
          <a:p>
            <a:pPr marL="342900" indent="-342900">
              <a:buFont typeface="Arial" pitchFamily="34" charset="0"/>
              <a:buChar char="•"/>
            </a:pPr>
            <a:r>
              <a:rPr lang="en-US" dirty="0"/>
              <a:t>3</a:t>
            </a:r>
            <a:r>
              <a:rPr lang="en-US" baseline="30000" dirty="0"/>
              <a:t>rd</a:t>
            </a:r>
            <a:r>
              <a:rPr lang="en-US" dirty="0"/>
              <a:t> Thursday of the Month</a:t>
            </a:r>
          </a:p>
          <a:p>
            <a:pPr marL="342900" indent="-342900">
              <a:buFont typeface="Arial" pitchFamily="34" charset="0"/>
              <a:buChar char="•"/>
            </a:pPr>
            <a:r>
              <a:rPr lang="en-US" dirty="0">
                <a:hlinkClick r:id="rId3"/>
              </a:rPr>
              <a:t>meetup.com/</a:t>
            </a:r>
            <a:r>
              <a:rPr lang="en-US" dirty="0" err="1">
                <a:hlinkClick r:id="rId3"/>
              </a:rPr>
              <a:t>ctspug</a:t>
            </a:r>
            <a:endParaRPr lang="en-US" dirty="0"/>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pic>
        <p:nvPicPr>
          <p:cNvPr id="1026" name="Picture 2" descr="http://photos2.meetupstatic.com/photos/event/8/7/a/2/global_38481472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259" y="349682"/>
            <a:ext cx="3130595" cy="132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53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73" y="1709739"/>
            <a:ext cx="10516722" cy="850581"/>
          </a:xfrm>
        </p:spPr>
        <p:txBody>
          <a:bodyPr>
            <a:normAutofit fontScale="90000"/>
          </a:bodyPr>
          <a:lstStyle/>
          <a:p>
            <a:r>
              <a:rPr lang="en-US" dirty="0"/>
              <a:t>Boston Azure Cloud User Group</a:t>
            </a:r>
          </a:p>
        </p:txBody>
      </p:sp>
      <p:sp>
        <p:nvSpPr>
          <p:cNvPr id="3" name="Text Placeholder 2"/>
          <p:cNvSpPr>
            <a:spLocks noGrp="1"/>
          </p:cNvSpPr>
          <p:nvPr>
            <p:ph type="body" idx="1"/>
          </p:nvPr>
        </p:nvSpPr>
        <p:spPr>
          <a:xfrm>
            <a:off x="976012" y="2471906"/>
            <a:ext cx="10368483" cy="3262144"/>
          </a:xfrm>
        </p:spPr>
        <p:txBody>
          <a:bodyPr>
            <a:normAutofit/>
          </a:bodyPr>
          <a:lstStyle/>
          <a:p>
            <a:pPr marL="342900" indent="-342900">
              <a:buFont typeface="Arial" pitchFamily="34" charset="0"/>
              <a:buChar char="•"/>
            </a:pPr>
            <a:r>
              <a:rPr lang="en-US" dirty="0"/>
              <a:t>Saturday, April 2</a:t>
            </a:r>
            <a:r>
              <a:rPr lang="en-US" baseline="30000" dirty="0"/>
              <a:t>nd</a:t>
            </a:r>
            <a:r>
              <a:rPr lang="en-US" dirty="0"/>
              <a:t> at 8 AM – 6 PM</a:t>
            </a:r>
          </a:p>
          <a:p>
            <a:pPr marL="342900" indent="-342900">
              <a:buFont typeface="Arial" pitchFamily="34" charset="0"/>
              <a:buChar char="•"/>
            </a:pPr>
            <a:r>
              <a:rPr lang="en-US" dirty="0"/>
              <a:t>Topic: Global Azure Bootcamp 2015</a:t>
            </a:r>
          </a:p>
          <a:p>
            <a:pPr marL="342900" indent="-342900">
              <a:buFont typeface="Arial" pitchFamily="34" charset="0"/>
              <a:buChar char="•"/>
            </a:pPr>
            <a:r>
              <a:rPr lang="en-US" dirty="0"/>
              <a:t>Location: District Hall, 75 Northern Avenue , Boston, MA </a:t>
            </a:r>
          </a:p>
          <a:p>
            <a:pPr marL="342900" indent="-342900">
              <a:buFont typeface="Arial" pitchFamily="34" charset="0"/>
              <a:buChar char="•"/>
            </a:pPr>
            <a:r>
              <a:rPr lang="en-US" u="sng" dirty="0">
                <a:hlinkClick r:id="rId3"/>
              </a:rPr>
              <a:t>meetup.com/</a:t>
            </a:r>
            <a:r>
              <a:rPr lang="en-US" u="sng" dirty="0" err="1">
                <a:hlinkClick r:id="rId3"/>
              </a:rPr>
              <a:t>BostonAzure</a:t>
            </a:r>
            <a:endParaRPr lang="en-US" u="sng" dirty="0"/>
          </a:p>
        </p:txBody>
      </p:sp>
      <p:sp>
        <p:nvSpPr>
          <p:cNvPr id="6" name="Footer Placeholder 5"/>
          <p:cNvSpPr>
            <a:spLocks noGrp="1"/>
          </p:cNvSpPr>
          <p:nvPr>
            <p:ph type="ftr" sz="quarter" idx="11"/>
          </p:nvPr>
        </p:nvSpPr>
        <p:spPr/>
        <p:txBody>
          <a:bodyPr/>
          <a:lstStyle/>
          <a:p>
            <a:r>
              <a:rPr lang="en-US"/>
              <a:t>Bos365 Presentations: http://1drv.ms/1MpIDUa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781" y="465517"/>
            <a:ext cx="2285714" cy="1130159"/>
          </a:xfrm>
          <a:prstGeom prst="rect">
            <a:avLst/>
          </a:prstGeom>
        </p:spPr>
      </p:pic>
    </p:spTree>
    <p:extLst>
      <p:ext uri="{BB962C8B-B14F-4D97-AF65-F5344CB8AC3E}">
        <p14:creationId xmlns:p14="http://schemas.microsoft.com/office/powerpoint/2010/main" val="24382910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InfoGovCon</a:t>
            </a:r>
            <a:endParaRPr lang="en-US" dirty="0"/>
          </a:p>
        </p:txBody>
      </p:sp>
      <p:sp>
        <p:nvSpPr>
          <p:cNvPr id="3" name="Content Placeholder 2"/>
          <p:cNvSpPr>
            <a:spLocks noGrp="1"/>
          </p:cNvSpPr>
          <p:nvPr>
            <p:ph idx="1"/>
          </p:nvPr>
        </p:nvSpPr>
        <p:spPr>
          <a:xfrm>
            <a:off x="1096994" y="1846146"/>
            <a:ext cx="10177669" cy="4395301"/>
          </a:xfrm>
        </p:spPr>
        <p:txBody>
          <a:bodyPr>
            <a:normAutofit/>
          </a:bodyPr>
          <a:lstStyle/>
          <a:p>
            <a:pPr lvl="1"/>
            <a:r>
              <a:rPr lang="en-US" dirty="0"/>
              <a:t>Information Governance Conference 2016</a:t>
            </a:r>
          </a:p>
          <a:p>
            <a:pPr lvl="2"/>
            <a:r>
              <a:rPr lang="en-US" dirty="0"/>
              <a:t>October 10-11</a:t>
            </a:r>
            <a:r>
              <a:rPr lang="en-US" baseline="30000" dirty="0"/>
              <a:t>th</a:t>
            </a:r>
            <a:endParaRPr lang="en-US" dirty="0"/>
          </a:p>
          <a:p>
            <a:pPr lvl="2"/>
            <a:r>
              <a:rPr lang="en-US" dirty="0"/>
              <a:t>RI Convention Center</a:t>
            </a:r>
          </a:p>
          <a:p>
            <a:pPr lvl="2"/>
            <a:r>
              <a:rPr lang="en-US" dirty="0"/>
              <a:t>Providence, RI</a:t>
            </a:r>
          </a:p>
          <a:p>
            <a:pPr lvl="2"/>
            <a:endParaRPr lang="en-US" dirty="0"/>
          </a:p>
          <a:p>
            <a:pPr marL="201108" lvl="1" indent="0">
              <a:buNone/>
            </a:pPr>
            <a:endParaRPr lang="en-US" dirty="0"/>
          </a:p>
          <a:p>
            <a:pPr lvl="1"/>
            <a:endParaRPr lang="en-US" dirty="0"/>
          </a:p>
          <a:p>
            <a:pPr marL="201108" lvl="1" indent="0">
              <a:buNone/>
            </a:pPr>
            <a:endParaRPr lang="en-US" dirty="0"/>
          </a:p>
          <a:p>
            <a:pPr marL="201108" lvl="1" indent="0" algn="ctr">
              <a:buNone/>
            </a:pPr>
            <a:r>
              <a:rPr lang="en-US" sz="3999" dirty="0">
                <a:hlinkClick r:id="rId2"/>
              </a:rPr>
              <a:t>http://www.InfoGovCon.com</a:t>
            </a:r>
            <a:r>
              <a:rPr lang="en-US" sz="3999" dirty="0"/>
              <a:t> </a:t>
            </a:r>
            <a:endParaRPr lang="en-US" sz="3199" dirty="0"/>
          </a:p>
        </p:txBody>
      </p:sp>
      <p:pic>
        <p:nvPicPr>
          <p:cNvPr id="4" name="Picture 3"/>
          <p:cNvPicPr>
            <a:picLocks noChangeAspect="1"/>
          </p:cNvPicPr>
          <p:nvPr/>
        </p:nvPicPr>
        <p:blipFill>
          <a:blip r:embed="rId3"/>
          <a:stretch>
            <a:fillRect/>
          </a:stretch>
        </p:blipFill>
        <p:spPr>
          <a:xfrm>
            <a:off x="4019455" y="3778857"/>
            <a:ext cx="4332746" cy="742757"/>
          </a:xfrm>
          <a:prstGeom prst="rect">
            <a:avLst/>
          </a:prstGeom>
        </p:spPr>
      </p:pic>
    </p:spTree>
    <p:extLst>
      <p:ext uri="{BB962C8B-B14F-4D97-AF65-F5344CB8AC3E}">
        <p14:creationId xmlns:p14="http://schemas.microsoft.com/office/powerpoint/2010/main" val="388183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73" y="1709739"/>
            <a:ext cx="10516722" cy="850581"/>
          </a:xfrm>
        </p:spPr>
        <p:txBody>
          <a:bodyPr>
            <a:normAutofit/>
          </a:bodyPr>
          <a:lstStyle/>
          <a:p>
            <a:r>
              <a:rPr lang="en-US" sz="5400" dirty="0"/>
              <a:t>SharePoint Saturdays</a:t>
            </a:r>
          </a:p>
        </p:txBody>
      </p:sp>
      <p:sp>
        <p:nvSpPr>
          <p:cNvPr id="3" name="Text Placeholder 2"/>
          <p:cNvSpPr>
            <a:spLocks noGrp="1"/>
          </p:cNvSpPr>
          <p:nvPr>
            <p:ph type="body" idx="1"/>
          </p:nvPr>
        </p:nvSpPr>
        <p:spPr>
          <a:xfrm>
            <a:off x="976012" y="2471906"/>
            <a:ext cx="10512862" cy="2828599"/>
          </a:xfrm>
        </p:spPr>
        <p:txBody>
          <a:bodyPr>
            <a:normAutofit/>
          </a:bodyPr>
          <a:lstStyle/>
          <a:p>
            <a:pPr marL="342900" indent="-342900">
              <a:buFont typeface="Arial" pitchFamily="34" charset="0"/>
              <a:buChar char="•"/>
            </a:pPr>
            <a:r>
              <a:rPr lang="en-US" dirty="0">
                <a:hlinkClick r:id="rId3"/>
              </a:rPr>
              <a:t>www.spsevents.org</a:t>
            </a:r>
            <a:endParaRPr lang="en-US" dirty="0"/>
          </a:p>
          <a:p>
            <a:pPr marL="342900" indent="-342900">
              <a:buFont typeface="Arial" pitchFamily="34" charset="0"/>
              <a:buChar char="•"/>
            </a:pPr>
            <a:r>
              <a:rPr lang="en-US" dirty="0"/>
              <a:t>New York City, July 30</a:t>
            </a:r>
            <a:r>
              <a:rPr lang="en-US" baseline="30000" dirty="0"/>
              <a:t>th</a:t>
            </a:r>
            <a:endParaRPr lang="en-US" dirty="0"/>
          </a:p>
          <a:p>
            <a:pPr marL="342900" indent="-342900">
              <a:buFont typeface="Arial" pitchFamily="34" charset="0"/>
              <a:buChar char="•"/>
            </a:pPr>
            <a:r>
              <a:rPr lang="en-US" dirty="0"/>
              <a:t>Pittsburg, August 6</a:t>
            </a:r>
            <a:r>
              <a:rPr lang="en-US" baseline="30000" dirty="0"/>
              <a:t>th</a:t>
            </a:r>
          </a:p>
          <a:p>
            <a:pPr marL="342900" indent="-342900">
              <a:buFont typeface="Arial" pitchFamily="34" charset="0"/>
              <a:buChar char="•"/>
            </a:pPr>
            <a:r>
              <a:rPr lang="en-US" dirty="0"/>
              <a:t>Boston, September 10</a:t>
            </a:r>
            <a:r>
              <a:rPr lang="en-US" baseline="30000" dirty="0"/>
              <a:t>th</a:t>
            </a:r>
            <a:r>
              <a:rPr lang="en-US" dirty="0"/>
              <a:t> </a:t>
            </a:r>
          </a:p>
          <a:p>
            <a:pPr marL="342900" indent="-342900">
              <a:buFont typeface="Arial" pitchFamily="34" charset="0"/>
              <a:buChar char="•"/>
            </a:pPr>
            <a:endParaRPr lang="en-US" dirty="0"/>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pic>
        <p:nvPicPr>
          <p:cNvPr id="1026" name="Picture 2" descr="SPS Ev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0087" y="376813"/>
            <a:ext cx="2518613" cy="251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608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Coming Up:</a:t>
            </a:r>
          </a:p>
        </p:txBody>
      </p:sp>
      <p:sp>
        <p:nvSpPr>
          <p:cNvPr id="3" name="Text Placeholder 2"/>
          <p:cNvSpPr>
            <a:spLocks noGrp="1"/>
          </p:cNvSpPr>
          <p:nvPr>
            <p:ph idx="1"/>
          </p:nvPr>
        </p:nvSpPr>
        <p:spPr>
          <a:xfrm>
            <a:off x="837982" y="1816389"/>
            <a:ext cx="10512862" cy="4351338"/>
          </a:xfrm>
        </p:spPr>
        <p:txBody>
          <a:bodyPr>
            <a:normAutofit fontScale="92500" lnSpcReduction="20000"/>
          </a:bodyPr>
          <a:lstStyle/>
          <a:p>
            <a:pPr marL="0" indent="0" algn="ctr">
              <a:buNone/>
            </a:pPr>
            <a:r>
              <a:rPr lang="en-US" sz="3500" b="1" dirty="0"/>
              <a:t>Topic TBD</a:t>
            </a:r>
          </a:p>
          <a:p>
            <a:pPr marL="0" indent="0" algn="ctr">
              <a:buNone/>
            </a:pPr>
            <a:r>
              <a:rPr lang="en-US" sz="3200" dirty="0"/>
              <a:t>Presented by: Presenter TBD</a:t>
            </a:r>
          </a:p>
          <a:p>
            <a:pPr marL="0" indent="0" algn="ctr">
              <a:buNone/>
            </a:pPr>
            <a:endParaRPr lang="en-US" sz="3200" dirty="0">
              <a:solidFill>
                <a:schemeClr val="tx1"/>
              </a:solidFill>
            </a:endParaRPr>
          </a:p>
          <a:p>
            <a:pPr marL="0" indent="0" algn="ctr">
              <a:buNone/>
            </a:pPr>
            <a:r>
              <a:rPr lang="en-US" sz="3200" dirty="0">
                <a:solidFill>
                  <a:schemeClr val="tx1"/>
                </a:solidFill>
              </a:rPr>
              <a:t>August 18, 2016 </a:t>
            </a:r>
          </a:p>
          <a:p>
            <a:pPr marL="0" indent="0" algn="ctr">
              <a:buNone/>
            </a:pPr>
            <a:r>
              <a:rPr lang="en-US" sz="3200" dirty="0"/>
              <a:t>Location: TBD</a:t>
            </a:r>
            <a:endParaRPr lang="en-US" sz="3200" dirty="0">
              <a:solidFill>
                <a:schemeClr val="tx1"/>
              </a:solidFill>
            </a:endParaRPr>
          </a:p>
          <a:p>
            <a:pPr marL="0" indent="0" algn="ctr">
              <a:buNone/>
            </a:pPr>
            <a:endParaRPr lang="en-US" sz="3200" dirty="0"/>
          </a:p>
          <a:p>
            <a:pPr marL="0" indent="0" algn="ctr">
              <a:buNone/>
            </a:pPr>
            <a:r>
              <a:rPr lang="en-US" sz="3200" dirty="0"/>
              <a:t>Sponsored by: TBD</a:t>
            </a:r>
          </a:p>
          <a:p>
            <a:pPr marL="0" indent="0">
              <a:buNone/>
            </a:pPr>
            <a:endParaRPr lang="en-US" sz="3200" dirty="0"/>
          </a:p>
          <a:p>
            <a:pPr marL="0" indent="0" algn="ctr">
              <a:buNone/>
            </a:pPr>
            <a:r>
              <a:rPr lang="en-US" sz="2800" dirty="0"/>
              <a:t>Join our mailing list for updates, notifications and scheduling!</a:t>
            </a:r>
          </a:p>
          <a:p>
            <a:pPr marL="457063" lvl="1" indent="0" algn="ctr">
              <a:buNone/>
            </a:pPr>
            <a:r>
              <a:rPr lang="en-US" dirty="0">
                <a:hlinkClick r:id="rId3"/>
              </a:rPr>
              <a:t>http://bit.ly/Bos365-MailList</a:t>
            </a:r>
            <a:r>
              <a:rPr lang="en-US" dirty="0"/>
              <a:t> </a:t>
            </a:r>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pic>
        <p:nvPicPr>
          <p:cNvPr id="7" name="Picture 4" descr="https://bos365-public.sharepoint.com/Graphics/BosO365-UG-Logo-650x2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838200" y="3845147"/>
          <a:ext cx="10512425" cy="312293"/>
        </p:xfrm>
        <a:graphic>
          <a:graphicData uri="http://schemas.openxmlformats.org/drawingml/2006/table">
            <a:tbl>
              <a:tblPr/>
              <a:tblGrid>
                <a:gridCol w="10512425">
                  <a:extLst>
                    <a:ext uri="{9D8B030D-6E8A-4147-A177-3AD203B41FA5}">
                      <a16:colId xmlns:a16="http://schemas.microsoft.com/office/drawing/2014/main" val="1556708542"/>
                    </a:ext>
                  </a:extLst>
                </a:gridCol>
              </a:tblGrid>
              <a:tr h="0">
                <a:tc>
                  <a:txBody>
                    <a:bodyPr/>
                    <a:lstStyle/>
                    <a:p>
                      <a:pPr fontAlgn="t"/>
                      <a:endParaRPr lang="en-US" dirty="0">
                        <a:solidFill>
                          <a:srgbClr val="444444"/>
                        </a:solidFill>
                        <a:effectLst/>
                      </a:endParaRPr>
                    </a:p>
                  </a:txBody>
                  <a:tcPr marL="19050" marR="38100" marT="19050" marB="19050">
                    <a:lnL>
                      <a:noFill/>
                    </a:lnL>
                    <a:lnR>
                      <a:noFill/>
                    </a:lnR>
                    <a:lnT>
                      <a:noFill/>
                    </a:lnT>
                    <a:lnB>
                      <a:noFill/>
                    </a:lnB>
                  </a:tcPr>
                </a:tc>
                <a:extLst>
                  <a:ext uri="{0D108BD9-81ED-4DB2-BD59-A6C34878D82A}">
                    <a16:rowId xmlns:a16="http://schemas.microsoft.com/office/drawing/2014/main" val="537579373"/>
                  </a:ext>
                </a:extLst>
              </a:tr>
            </a:tbl>
          </a:graphicData>
        </a:graphic>
      </p:graphicFrame>
    </p:spTree>
    <p:extLst>
      <p:ext uri="{BB962C8B-B14F-4D97-AF65-F5344CB8AC3E}">
        <p14:creationId xmlns:p14="http://schemas.microsoft.com/office/powerpoint/2010/main" val="1666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Community Announcements</a:t>
            </a:r>
          </a:p>
        </p:txBody>
      </p:sp>
      <p:sp>
        <p:nvSpPr>
          <p:cNvPr id="3" name="Content Placeholder 2"/>
          <p:cNvSpPr>
            <a:spLocks noGrp="1"/>
          </p:cNvSpPr>
          <p:nvPr>
            <p:ph idx="1"/>
          </p:nvPr>
        </p:nvSpPr>
        <p:spPr/>
        <p:txBody>
          <a:bodyPr/>
          <a:lstStyle/>
          <a:p>
            <a:r>
              <a:rPr lang="en-US" dirty="0"/>
              <a:t>Anybody hiring?</a:t>
            </a:r>
          </a:p>
          <a:p>
            <a:r>
              <a:rPr lang="en-US" dirty="0"/>
              <a:t>Anybody looking for work?</a:t>
            </a:r>
          </a:p>
          <a:p>
            <a:r>
              <a:rPr lang="en-US" dirty="0"/>
              <a:t>Know of any other good events?</a:t>
            </a:r>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spTree>
    <p:extLst>
      <p:ext uri="{BB962C8B-B14F-4D97-AF65-F5344CB8AC3E}">
        <p14:creationId xmlns:p14="http://schemas.microsoft.com/office/powerpoint/2010/main" val="49661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Benefits</a:t>
            </a:r>
          </a:p>
        </p:txBody>
      </p:sp>
      <p:sp>
        <p:nvSpPr>
          <p:cNvPr id="3" name="Text Placeholder 2"/>
          <p:cNvSpPr>
            <a:spLocks noGrp="1"/>
          </p:cNvSpPr>
          <p:nvPr>
            <p:ph type="body" idx="1"/>
          </p:nvPr>
        </p:nvSpPr>
        <p:spPr/>
        <p:txBody>
          <a:bodyPr/>
          <a:lstStyle/>
          <a:p>
            <a:r>
              <a:rPr lang="en-US" dirty="0"/>
              <a:t>Special discounts for members of the User Group!</a:t>
            </a:r>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spTree>
    <p:extLst>
      <p:ext uri="{BB962C8B-B14F-4D97-AF65-F5344CB8AC3E}">
        <p14:creationId xmlns:p14="http://schemas.microsoft.com/office/powerpoint/2010/main" val="1345113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r>
              <a:rPr lang="en-US" dirty="0"/>
              <a:t> </a:t>
            </a:r>
          </a:p>
        </p:txBody>
      </p:sp>
      <p:sp>
        <p:nvSpPr>
          <p:cNvPr id="6" name="Footer Placeholder 5"/>
          <p:cNvSpPr>
            <a:spLocks noGrp="1"/>
          </p:cNvSpPr>
          <p:nvPr>
            <p:ph type="ftr" sz="quarter" idx="11"/>
          </p:nvPr>
        </p:nvSpPr>
        <p:spPr/>
        <p:txBody>
          <a:bodyPr/>
          <a:lstStyle/>
          <a:p>
            <a:r>
              <a:rPr lang="en-US"/>
              <a:t>Bos365 Presentations: http://1drv.ms/1MpIDUa </a:t>
            </a:r>
            <a:endParaRPr lang="en-US" dirty="0"/>
          </a:p>
        </p:txBody>
      </p:sp>
      <p:pic>
        <p:nvPicPr>
          <p:cNvPr id="5" name="Picture 2" descr="UG Discount Slide 800 by 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250" y="960964"/>
            <a:ext cx="6357010" cy="476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103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r>
              <a:rPr lang="en-US" dirty="0"/>
              <a:t> </a:t>
            </a:r>
          </a:p>
        </p:txBody>
      </p:sp>
      <p:sp>
        <p:nvSpPr>
          <p:cNvPr id="9" name="Footer Placeholder 8"/>
          <p:cNvSpPr>
            <a:spLocks noGrp="1"/>
          </p:cNvSpPr>
          <p:nvPr>
            <p:ph type="ftr" sz="quarter" idx="11"/>
          </p:nvPr>
        </p:nvSpPr>
        <p:spPr/>
        <p:txBody>
          <a:bodyPr/>
          <a:lstStyle/>
          <a:p>
            <a:r>
              <a:rPr lang="en-US"/>
              <a:t>Bos365 Presentations: http://1drv.ms/1MpIDUa </a:t>
            </a:r>
            <a:endParaRPr lang="en-US" dirty="0"/>
          </a:p>
        </p:txBody>
      </p:sp>
      <p:sp>
        <p:nvSpPr>
          <p:cNvPr id="5" name="Content Placeholder 7"/>
          <p:cNvSpPr txBox="1">
            <a:spLocks/>
          </p:cNvSpPr>
          <p:nvPr/>
        </p:nvSpPr>
        <p:spPr>
          <a:xfrm>
            <a:off x="1802126" y="1048352"/>
            <a:ext cx="8382000" cy="609398"/>
          </a:xfrm>
          <a:prstGeom prst="rect">
            <a:avLst/>
          </a:prstGeom>
        </p:spPr>
        <p:txBody>
          <a:bodyPr vert="horz" lIns="91440" tIns="45720" rIns="91440" bIns="45720" rtlCol="0">
            <a:normAutofit fontScale="92500" lnSpcReduction="10000"/>
          </a:bodyPr>
          <a:lstStyle>
            <a:lvl1pPr marL="0" indent="0" algn="l" defTabSz="914126" rtl="0" eaLnBrk="1" latinLnBrk="0" hangingPunct="1">
              <a:lnSpc>
                <a:spcPct val="90000"/>
              </a:lnSpc>
              <a:spcBef>
                <a:spcPts val="1000"/>
              </a:spcBef>
              <a:buFont typeface="Arial" panose="020B0604020202020204" pitchFamily="34" charset="0"/>
              <a:buNone/>
              <a:defRPr sz="2399" kern="1200">
                <a:solidFill>
                  <a:schemeClr val="tx1">
                    <a:tint val="75000"/>
                  </a:schemeClr>
                </a:solidFill>
                <a:latin typeface="+mn-lt"/>
                <a:ea typeface="+mn-ea"/>
                <a:cs typeface="+mn-cs"/>
              </a:defRPr>
            </a:lvl1pPr>
            <a:lvl2pPr marL="457063" indent="0" algn="l" defTabSz="914126" rtl="0" eaLnBrk="1" latinLnBrk="0" hangingPunct="1">
              <a:lnSpc>
                <a:spcPct val="90000"/>
              </a:lnSpc>
              <a:spcBef>
                <a:spcPts val="500"/>
              </a:spcBef>
              <a:buFont typeface="Arial" panose="020B0604020202020204" pitchFamily="34" charset="0"/>
              <a:buNone/>
              <a:defRPr sz="1999" kern="1200">
                <a:solidFill>
                  <a:schemeClr val="tx1">
                    <a:tint val="75000"/>
                  </a:schemeClr>
                </a:solidFill>
                <a:latin typeface="+mn-lt"/>
                <a:ea typeface="+mn-ea"/>
                <a:cs typeface="+mn-cs"/>
              </a:defRPr>
            </a:lvl2pPr>
            <a:lvl3pPr marL="914126" indent="0" algn="l" defTabSz="914126" rtl="0" eaLnBrk="1" latinLnBrk="0" hangingPunct="1">
              <a:lnSpc>
                <a:spcPct val="90000"/>
              </a:lnSpc>
              <a:spcBef>
                <a:spcPts val="500"/>
              </a:spcBef>
              <a:buFont typeface="Arial" panose="020B0604020202020204" pitchFamily="34" charset="0"/>
              <a:buNone/>
              <a:defRPr sz="1799" kern="1200">
                <a:solidFill>
                  <a:schemeClr val="tx1">
                    <a:tint val="75000"/>
                  </a:schemeClr>
                </a:solidFill>
                <a:latin typeface="+mn-lt"/>
                <a:ea typeface="+mn-ea"/>
                <a:cs typeface="+mn-cs"/>
              </a:defRPr>
            </a:lvl3pPr>
            <a:lvl4pPr marL="1371189"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251"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314"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2377"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199440"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6503"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4400"/>
              <a:t>10% Off On/Offline Courses</a:t>
            </a:r>
            <a:endParaRPr lang="en-US" sz="4400" b="1" dirty="0"/>
          </a:p>
        </p:txBody>
      </p:sp>
      <p:sp>
        <p:nvSpPr>
          <p:cNvPr id="6" name="TextBox 5"/>
          <p:cNvSpPr txBox="1"/>
          <p:nvPr/>
        </p:nvSpPr>
        <p:spPr>
          <a:xfrm>
            <a:off x="3630926" y="4172552"/>
            <a:ext cx="4572000" cy="923330"/>
          </a:xfrm>
          <a:prstGeom prst="rect">
            <a:avLst/>
          </a:prstGeom>
          <a:noFill/>
        </p:spPr>
        <p:txBody>
          <a:bodyPr wrap="square" lIns="0" tIns="0" rIns="0" bIns="0" rtlCol="0">
            <a:spAutoFit/>
          </a:bodyPr>
          <a:lstStyle/>
          <a:p>
            <a:pPr algn="ctr"/>
            <a:r>
              <a:rPr lang="en-US" sz="3600" b="1" dirty="0"/>
              <a:t>USE CODE</a:t>
            </a:r>
            <a:r>
              <a:rPr lang="en-US" sz="3600" b="1" dirty="0">
                <a:solidFill>
                  <a:schemeClr val="bg1"/>
                </a:solidFill>
              </a:rPr>
              <a:t>: </a:t>
            </a:r>
            <a:r>
              <a:rPr lang="en-US" sz="3600" b="1" dirty="0">
                <a:solidFill>
                  <a:srgbClr val="FF0000"/>
                </a:solidFill>
              </a:rPr>
              <a:t>SPUGBOS</a:t>
            </a:r>
          </a:p>
          <a:p>
            <a:endParaRPr lang="en-US" sz="2400" dirty="0" err="1">
              <a:gradFill>
                <a:gsLst>
                  <a:gs pos="0">
                    <a:schemeClr val="tx1"/>
                  </a:gs>
                  <a:gs pos="86000">
                    <a:schemeClr val="tx1"/>
                  </a:gs>
                </a:gsLst>
                <a:lin ang="5400000" scaled="0"/>
              </a:gradFill>
            </a:endParaRPr>
          </a:p>
        </p:txBody>
      </p:sp>
      <p:sp>
        <p:nvSpPr>
          <p:cNvPr id="7" name="TextBox 6"/>
          <p:cNvSpPr txBox="1"/>
          <p:nvPr/>
        </p:nvSpPr>
        <p:spPr>
          <a:xfrm>
            <a:off x="1883522" y="4934552"/>
            <a:ext cx="8162306" cy="615553"/>
          </a:xfrm>
          <a:prstGeom prst="rect">
            <a:avLst/>
          </a:prstGeom>
          <a:noFill/>
        </p:spPr>
        <p:txBody>
          <a:bodyPr wrap="square" lIns="0" tIns="0" rIns="0" bIns="0" rtlCol="0">
            <a:spAutoFit/>
          </a:bodyPr>
          <a:lstStyle/>
          <a:p>
            <a:pPr algn="ctr"/>
            <a:r>
              <a:rPr lang="en-US" sz="4000" b="1" dirty="0"/>
              <a:t>www.Mindsharp.com</a:t>
            </a:r>
          </a:p>
        </p:txBody>
      </p:sp>
      <p:pic>
        <p:nvPicPr>
          <p:cNvPr id="8" name="Picture 2" descr="Mindsharp Logo">
            <a:hlinkClick r:id="rId3" tooltip="SharePoint Educators in Technolog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485" y="2298032"/>
            <a:ext cx="5577037" cy="117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69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1091213"/>
          </a:xfrm>
        </p:spPr>
        <p:txBody>
          <a:bodyPr>
            <a:normAutofit/>
          </a:bodyPr>
          <a:lstStyle/>
          <a:p>
            <a:r>
              <a:rPr lang="en-US" dirty="0"/>
              <a:t>Raffle</a:t>
            </a:r>
          </a:p>
        </p:txBody>
      </p:sp>
      <p:sp>
        <p:nvSpPr>
          <p:cNvPr id="3" name="Text Placeholder 2"/>
          <p:cNvSpPr>
            <a:spLocks noGrp="1"/>
          </p:cNvSpPr>
          <p:nvPr>
            <p:ph type="body" idx="1"/>
          </p:nvPr>
        </p:nvSpPr>
        <p:spPr>
          <a:xfrm>
            <a:off x="802757" y="2693287"/>
            <a:ext cx="10512862" cy="3466881"/>
          </a:xfrm>
        </p:spPr>
        <p:txBody>
          <a:bodyPr>
            <a:normAutofit/>
          </a:bodyPr>
          <a:lstStyle/>
          <a:p>
            <a:r>
              <a:rPr lang="en-US" dirty="0"/>
              <a:t>Time to win cool stuff!!</a:t>
            </a:r>
          </a:p>
          <a:p>
            <a:endParaRPr lang="en-US" dirty="0"/>
          </a:p>
          <a:p>
            <a:endParaRPr lang="en-US" dirty="0"/>
          </a:p>
          <a:p>
            <a:pPr marL="342900" indent="-342900">
              <a:buFont typeface="Arial" pitchFamily="34" charset="0"/>
              <a:buChar char="•"/>
            </a:pPr>
            <a:r>
              <a:rPr lang="en-US" dirty="0"/>
              <a:t>$25 Amazon Gift Card from Slalom</a:t>
            </a:r>
          </a:p>
          <a:p>
            <a:pPr marL="342900" indent="-342900">
              <a:buFont typeface="Arial" pitchFamily="34" charset="0"/>
              <a:buChar char="•"/>
            </a:pPr>
            <a:r>
              <a:rPr lang="en-US" dirty="0"/>
              <a:t>$25 Amazon Gift Card from Wellington Street Consulting</a:t>
            </a:r>
          </a:p>
          <a:p>
            <a:pPr marL="342900" indent="-342900">
              <a:buFont typeface="Arial" pitchFamily="34" charset="0"/>
              <a:buChar char="•"/>
            </a:pPr>
            <a:r>
              <a:rPr lang="en-US" dirty="0"/>
              <a:t>Books</a:t>
            </a:r>
          </a:p>
        </p:txBody>
      </p:sp>
      <p:sp>
        <p:nvSpPr>
          <p:cNvPr id="5" name="Footer Placeholder 4"/>
          <p:cNvSpPr>
            <a:spLocks noGrp="1"/>
          </p:cNvSpPr>
          <p:nvPr>
            <p:ph type="ftr" sz="quarter" idx="11"/>
          </p:nvPr>
        </p:nvSpPr>
        <p:spPr/>
        <p:txBody>
          <a:bodyPr/>
          <a:lstStyle/>
          <a:p>
            <a:r>
              <a:rPr lang="en-US"/>
              <a:t>Bos365 Presentations: http://1drv.ms/1MpIDUa </a:t>
            </a:r>
            <a:endParaRPr lang="en-US" dirty="0"/>
          </a:p>
        </p:txBody>
      </p:sp>
      <p:pic>
        <p:nvPicPr>
          <p:cNvPr id="6" name="Picture 4" descr="https://bos365-public.sharepoint.com/Graphics/BosO365-UG-Logo-650x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4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Welcome to the</a:t>
            </a:r>
            <a:endParaRPr lang="en-US" dirty="0"/>
          </a:p>
        </p:txBody>
      </p:sp>
      <p:sp>
        <p:nvSpPr>
          <p:cNvPr id="4" name="Content Placeholder 3"/>
          <p:cNvSpPr>
            <a:spLocks noGrp="1"/>
          </p:cNvSpPr>
          <p:nvPr>
            <p:ph idx="1"/>
          </p:nvPr>
        </p:nvSpPr>
        <p:spPr/>
        <p:txBody>
          <a:bodyPr/>
          <a:lstStyle/>
          <a:p>
            <a:r>
              <a:rPr lang="en-US" dirty="0"/>
              <a:t>Web: </a:t>
            </a:r>
            <a:r>
              <a:rPr lang="en-US" dirty="0">
                <a:hlinkClick r:id="rId3"/>
              </a:rPr>
              <a:t>BostonO365UserGoup.com</a:t>
            </a:r>
            <a:endParaRPr lang="en-US" dirty="0"/>
          </a:p>
          <a:p>
            <a:r>
              <a:rPr lang="en-US" dirty="0"/>
              <a:t>Twitter: </a:t>
            </a:r>
            <a:r>
              <a:rPr lang="en-US" dirty="0">
                <a:hlinkClick r:id="rId4"/>
              </a:rPr>
              <a:t>@Bos365</a:t>
            </a:r>
            <a:r>
              <a:rPr lang="en-US" dirty="0"/>
              <a:t> or #Bos365</a:t>
            </a:r>
          </a:p>
          <a:p>
            <a:r>
              <a:rPr lang="en-US" dirty="0"/>
              <a:t>Yammer: </a:t>
            </a:r>
            <a:r>
              <a:rPr lang="en-US" dirty="0">
                <a:hlinkClick r:id="rId5"/>
              </a:rPr>
              <a:t>http://bit.ly/Bos365-Yam</a:t>
            </a:r>
            <a:endParaRPr lang="en-US" dirty="0"/>
          </a:p>
          <a:p>
            <a:r>
              <a:rPr lang="en-US" dirty="0"/>
              <a:t>Meetup:  </a:t>
            </a:r>
            <a:r>
              <a:rPr lang="en-US" dirty="0">
                <a:hlinkClick r:id="rId6"/>
              </a:rPr>
              <a:t>http://bit.ly/Bos365-Meetup</a:t>
            </a:r>
            <a:endParaRPr lang="en-US" dirty="0"/>
          </a:p>
          <a:p>
            <a:r>
              <a:rPr lang="en-US" dirty="0"/>
              <a:t>LinkedIn: </a:t>
            </a:r>
            <a:r>
              <a:rPr lang="en-US" dirty="0">
                <a:hlinkClick r:id="rId7"/>
              </a:rPr>
              <a:t>http://bit.ly/Bos365-li</a:t>
            </a:r>
            <a:endParaRPr lang="en-US" dirty="0"/>
          </a:p>
        </p:txBody>
      </p:sp>
      <p:sp>
        <p:nvSpPr>
          <p:cNvPr id="6" name="Footer Placeholder 5"/>
          <p:cNvSpPr>
            <a:spLocks noGrp="1"/>
          </p:cNvSpPr>
          <p:nvPr>
            <p:ph type="ftr" sz="quarter" idx="11"/>
          </p:nvPr>
        </p:nvSpPr>
        <p:spPr/>
        <p:txBody>
          <a:bodyPr/>
          <a:lstStyle/>
          <a:p>
            <a:r>
              <a:rPr lang="en-US"/>
              <a:t>Bos365 Presentations: http://1drv.ms/1MpIDUa </a:t>
            </a:r>
            <a:endParaRPr lang="en-US" dirty="0"/>
          </a:p>
        </p:txBody>
      </p:sp>
      <p:pic>
        <p:nvPicPr>
          <p:cNvPr id="4100" name="Picture 4" descr="https://bos365-public.sharepoint.com/Graphics/BosO365-UG-Logo-650x22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5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2" name="Content Placeholder 1"/>
          <p:cNvSpPr>
            <a:spLocks noGrp="1"/>
          </p:cNvSpPr>
          <p:nvPr>
            <p:ph idx="1"/>
          </p:nvPr>
        </p:nvSpPr>
        <p:spPr>
          <a:xfrm>
            <a:off x="-1" y="4047505"/>
            <a:ext cx="12188825" cy="464234"/>
          </a:xfrm>
        </p:spPr>
        <p:txBody>
          <a:bodyPr>
            <a:normAutofit lnSpcReduction="10000"/>
          </a:bodyPr>
          <a:lstStyle/>
          <a:p>
            <a:pPr marL="0" indent="0" algn="ctr">
              <a:buNone/>
            </a:pPr>
            <a:r>
              <a:rPr lang="en-US" dirty="0">
                <a:hlinkClick r:id="rId3"/>
              </a:rPr>
              <a:t>www.akumina.com</a:t>
            </a:r>
            <a:r>
              <a:rPr lang="en-US" dirty="0"/>
              <a:t> </a:t>
            </a:r>
          </a:p>
        </p:txBody>
      </p:sp>
      <p:sp>
        <p:nvSpPr>
          <p:cNvPr id="3" name="Footer Placeholder 2"/>
          <p:cNvSpPr>
            <a:spLocks noGrp="1"/>
          </p:cNvSpPr>
          <p:nvPr>
            <p:ph type="ftr" sz="quarter" idx="11"/>
          </p:nvPr>
        </p:nvSpPr>
        <p:spPr/>
        <p:txBody>
          <a:bodyPr/>
          <a:lstStyle/>
          <a:p>
            <a:r>
              <a:rPr lang="en-US"/>
              <a:t>Bos365 Presentations: http://1drv.ms/1MpIDUa </a:t>
            </a:r>
            <a:endParaRPr lang="en-US" dirty="0"/>
          </a:p>
        </p:txBody>
      </p:sp>
      <p:pic>
        <p:nvPicPr>
          <p:cNvPr id="4" name="Picture 3"/>
          <p:cNvPicPr>
            <a:picLocks noChangeAspect="1"/>
          </p:cNvPicPr>
          <p:nvPr/>
        </p:nvPicPr>
        <p:blipFill>
          <a:blip r:embed="rId4"/>
          <a:stretch>
            <a:fillRect/>
          </a:stretch>
        </p:blipFill>
        <p:spPr>
          <a:xfrm>
            <a:off x="4189411" y="2456846"/>
            <a:ext cx="3810000" cy="1047750"/>
          </a:xfrm>
          <a:prstGeom prst="rect">
            <a:avLst/>
          </a:prstGeom>
        </p:spPr>
      </p:pic>
    </p:spTree>
    <p:extLst>
      <p:ext uri="{BB962C8B-B14F-4D97-AF65-F5344CB8AC3E}">
        <p14:creationId xmlns:p14="http://schemas.microsoft.com/office/powerpoint/2010/main" val="225346748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all of our past sponsors!</a:t>
            </a:r>
          </a:p>
        </p:txBody>
      </p:sp>
      <p:sp>
        <p:nvSpPr>
          <p:cNvPr id="4" name="Footer Placeholder 3"/>
          <p:cNvSpPr>
            <a:spLocks noGrp="1"/>
          </p:cNvSpPr>
          <p:nvPr>
            <p:ph type="ftr" sz="quarter" idx="11"/>
          </p:nvPr>
        </p:nvSpPr>
        <p:spPr/>
        <p:txBody>
          <a:bodyPr/>
          <a:lstStyle/>
          <a:p>
            <a:r>
              <a:rPr lang="en-US"/>
              <a:t>Bos365 Presentations: http://1drv.ms/1MpIDUa </a:t>
            </a:r>
            <a:endParaRPr lang="en-US" dirty="0"/>
          </a:p>
        </p:txBody>
      </p:sp>
      <p:pic>
        <p:nvPicPr>
          <p:cNvPr id="1026" name="Picture 2" descr="bains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991" y="2100809"/>
            <a:ext cx="2096903" cy="611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nowledgeVaul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665" y="2203299"/>
            <a:ext cx="2834684" cy="442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ystone Solu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373" y="5036478"/>
            <a:ext cx="19050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ght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1349" y="3335294"/>
            <a:ext cx="19050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aroni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373" y="3876764"/>
            <a:ext cx="1905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gniza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6749" y="3667213"/>
            <a:ext cx="714375" cy="7429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crosof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4098" y="3876763"/>
            <a:ext cx="1524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lalo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0760" y="3754395"/>
            <a:ext cx="1961033" cy="5334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ellington Street Consult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5615" y="1988161"/>
            <a:ext cx="908770" cy="8724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7608" y="2099177"/>
            <a:ext cx="2947998" cy="579773"/>
          </a:xfrm>
          <a:prstGeom prst="rect">
            <a:avLst/>
          </a:prstGeom>
        </p:spPr>
      </p:pic>
      <p:pic>
        <p:nvPicPr>
          <p:cNvPr id="14" name="Picture 2" descr="SPTechCon 2016 | Boston - June 27-30 | San Francisco - Dec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2086" y="5001860"/>
            <a:ext cx="2705441" cy="817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3"/>
          <a:stretch>
            <a:fillRect/>
          </a:stretch>
        </p:blipFill>
        <p:spPr>
          <a:xfrm>
            <a:off x="6616665" y="4946444"/>
            <a:ext cx="2515128" cy="691660"/>
          </a:xfrm>
          <a:prstGeom prst="rect">
            <a:avLst/>
          </a:prstGeom>
        </p:spPr>
      </p:pic>
    </p:spTree>
    <p:extLst>
      <p:ext uri="{BB962C8B-B14F-4D97-AF65-F5344CB8AC3E}">
        <p14:creationId xmlns:p14="http://schemas.microsoft.com/office/powerpoint/2010/main" val="309749025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#Drink365</a:t>
            </a:r>
          </a:p>
        </p:txBody>
      </p:sp>
      <p:sp>
        <p:nvSpPr>
          <p:cNvPr id="3" name="Content Placeholder 2"/>
          <p:cNvSpPr>
            <a:spLocks noGrp="1"/>
          </p:cNvSpPr>
          <p:nvPr>
            <p:ph idx="1"/>
          </p:nvPr>
        </p:nvSpPr>
        <p:spPr>
          <a:xfrm>
            <a:off x="837982" y="1825625"/>
            <a:ext cx="5050367" cy="4351338"/>
          </a:xfrm>
        </p:spPr>
        <p:txBody>
          <a:bodyPr/>
          <a:lstStyle/>
          <a:p>
            <a:pPr marL="0" indent="0">
              <a:buNone/>
            </a:pPr>
            <a:r>
              <a:rPr lang="en-US" dirty="0"/>
              <a:t>Firebrand Saints</a:t>
            </a:r>
          </a:p>
          <a:p>
            <a:pPr marL="0" indent="0">
              <a:buNone/>
            </a:pPr>
            <a:r>
              <a:rPr lang="en-US" dirty="0"/>
              <a:t>1 Broadway</a:t>
            </a:r>
          </a:p>
          <a:p>
            <a:pPr marL="0" indent="0">
              <a:buNone/>
            </a:pPr>
            <a:r>
              <a:rPr lang="en-US" sz="1800" i="1" dirty="0"/>
              <a:t>(Right next to Dunkin Donuts)</a:t>
            </a:r>
          </a:p>
          <a:p>
            <a:pPr marL="0" indent="0">
              <a:buNone/>
            </a:pPr>
            <a:endParaRPr lang="en-US" dirty="0"/>
          </a:p>
        </p:txBody>
      </p:sp>
      <p:sp>
        <p:nvSpPr>
          <p:cNvPr id="6" name="Footer Placeholder 5"/>
          <p:cNvSpPr>
            <a:spLocks noGrp="1"/>
          </p:cNvSpPr>
          <p:nvPr>
            <p:ph type="ftr" sz="quarter" idx="11"/>
          </p:nvPr>
        </p:nvSpPr>
        <p:spPr/>
        <p:txBody>
          <a:bodyPr/>
          <a:lstStyle/>
          <a:p>
            <a:r>
              <a:rPr lang="en-US"/>
              <a:t>Bos365 Presentations: http://1drv.ms/1MpIDUa </a:t>
            </a:r>
            <a:endParaRPr lang="en-US" dirty="0"/>
          </a:p>
        </p:txBody>
      </p:sp>
      <p:pic>
        <p:nvPicPr>
          <p:cNvPr id="4" name="Picture 3"/>
          <p:cNvPicPr>
            <a:picLocks noChangeAspect="1"/>
          </p:cNvPicPr>
          <p:nvPr/>
        </p:nvPicPr>
        <p:blipFill rotWithShape="1">
          <a:blip r:embed="rId3"/>
          <a:srcRect r="38549" b="31166"/>
          <a:stretch/>
        </p:blipFill>
        <p:spPr>
          <a:xfrm>
            <a:off x="5225895" y="2177317"/>
            <a:ext cx="5966874" cy="3437801"/>
          </a:xfrm>
          <a:prstGeom prst="rect">
            <a:avLst/>
          </a:prstGeom>
        </p:spPr>
      </p:pic>
      <p:cxnSp>
        <p:nvCxnSpPr>
          <p:cNvPr id="9" name="Straight Arrow Connector 8"/>
          <p:cNvCxnSpPr/>
          <p:nvPr/>
        </p:nvCxnSpPr>
        <p:spPr>
          <a:xfrm>
            <a:off x="8249697" y="1676382"/>
            <a:ext cx="1080198" cy="210682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2050" name="Picture 2" descr="http://www.firebrandsaints.com/wp-content/themes/firebrand-saints/img/fb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9780" y="297857"/>
            <a:ext cx="1490445" cy="14904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bos365-public.sharepoint.com/Graphics/BosO365-UG-Logo-650x22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396" y="3120013"/>
            <a:ext cx="1327661" cy="4595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674" y="-186592"/>
            <a:ext cx="10512862" cy="1325563"/>
          </a:xfrm>
        </p:spPr>
        <p:txBody>
          <a:bodyPr/>
          <a:lstStyle/>
          <a:p>
            <a:r>
              <a:rPr lang="en-US" dirty="0"/>
              <a:t>Meet the Organizers</a:t>
            </a:r>
          </a:p>
        </p:txBody>
      </p:sp>
      <p:sp>
        <p:nvSpPr>
          <p:cNvPr id="3" name="Footer Placeholder 2"/>
          <p:cNvSpPr>
            <a:spLocks noGrp="1"/>
          </p:cNvSpPr>
          <p:nvPr>
            <p:ph type="ftr" sz="quarter" idx="11"/>
          </p:nvPr>
        </p:nvSpPr>
        <p:spPr/>
        <p:txBody>
          <a:bodyPr/>
          <a:lstStyle/>
          <a:p>
            <a:r>
              <a:rPr lang="en-US"/>
              <a:t>Bos365 Presentations: http://1drv.ms/1MpIDUa </a:t>
            </a:r>
            <a:endParaRPr lang="en-US" dirty="0"/>
          </a:p>
        </p:txBody>
      </p:sp>
      <p:grpSp>
        <p:nvGrpSpPr>
          <p:cNvPr id="17" name="Group 16"/>
          <p:cNvGrpSpPr/>
          <p:nvPr/>
        </p:nvGrpSpPr>
        <p:grpSpPr>
          <a:xfrm>
            <a:off x="3965424" y="4138231"/>
            <a:ext cx="4452478" cy="1676400"/>
            <a:chOff x="5510041" y="1685133"/>
            <a:chExt cx="4452478" cy="1676400"/>
          </a:xfrm>
        </p:grpSpPr>
        <p:sp>
          <p:nvSpPr>
            <p:cNvPr id="23" name="Rectangle 22"/>
            <p:cNvSpPr/>
            <p:nvPr/>
          </p:nvSpPr>
          <p:spPr>
            <a:xfrm>
              <a:off x="5510041" y="1685133"/>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85" b="12791"/>
            <a:stretch/>
          </p:blipFill>
          <p:spPr bwMode="auto">
            <a:xfrm>
              <a:off x="5605064" y="1704839"/>
              <a:ext cx="1347959" cy="163544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a:xfrm>
              <a:off x="7590443" y="1761619"/>
              <a:ext cx="2114946" cy="1599914"/>
            </a:xfrm>
            <a:prstGeom prst="rect">
              <a:avLst/>
            </a:prstGeom>
          </p:spPr>
          <p:txBody>
            <a:bodyPr vert="horz" lIns="91440" tIns="45720" rIns="91440" bIns="45720" rtlCol="0">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Mike Dixon</a:t>
              </a:r>
            </a:p>
            <a:p>
              <a:pPr marL="0" indent="0" algn="ctr">
                <a:buFont typeface="Arial" panose="020B0604020202020204" pitchFamily="34" charset="0"/>
                <a:buNone/>
              </a:pPr>
              <a:r>
                <a:rPr lang="en-US" sz="2400" dirty="0"/>
                <a:t>@BostonO365</a:t>
              </a:r>
            </a:p>
            <a:p>
              <a:pPr marL="0" indent="0" algn="ctr">
                <a:buFont typeface="Arial" panose="020B0604020202020204" pitchFamily="34" charset="0"/>
                <a:buNone/>
              </a:pPr>
              <a:r>
                <a:rPr lang="en-US" sz="1800" dirty="0"/>
                <a:t>Sr. Consultant</a:t>
              </a:r>
            </a:p>
            <a:p>
              <a:pPr marL="0" indent="0" algn="ctr">
                <a:buFont typeface="Arial" panose="020B0604020202020204" pitchFamily="34" charset="0"/>
                <a:buNone/>
              </a:pPr>
              <a:r>
                <a:rPr lang="en-US" sz="1800" dirty="0"/>
                <a:t>WSC</a:t>
              </a:r>
            </a:p>
          </p:txBody>
        </p:sp>
      </p:grpSp>
      <p:grpSp>
        <p:nvGrpSpPr>
          <p:cNvPr id="26" name="Group 25"/>
          <p:cNvGrpSpPr/>
          <p:nvPr/>
        </p:nvGrpSpPr>
        <p:grpSpPr>
          <a:xfrm>
            <a:off x="6388650" y="1951772"/>
            <a:ext cx="4452478" cy="1676400"/>
            <a:chOff x="5498942" y="3482280"/>
            <a:chExt cx="4452478" cy="1676400"/>
          </a:xfrm>
        </p:grpSpPr>
        <p:sp>
          <p:nvSpPr>
            <p:cNvPr id="24" name="Rectangle 23"/>
            <p:cNvSpPr/>
            <p:nvPr/>
          </p:nvSpPr>
          <p:spPr>
            <a:xfrm>
              <a:off x="5498942" y="3482280"/>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7402027" y="3522888"/>
              <a:ext cx="2114946" cy="1599914"/>
            </a:xfrm>
            <a:prstGeom prst="rect">
              <a:avLst/>
            </a:prstGeom>
          </p:spPr>
          <p:txBody>
            <a:bodyPr vert="horz" lIns="91440" tIns="45720" rIns="91440" bIns="45720" rtlCol="0">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David Lozzi</a:t>
              </a:r>
            </a:p>
            <a:p>
              <a:pPr marL="0" indent="0" algn="ctr">
                <a:buFont typeface="Arial" panose="020B0604020202020204" pitchFamily="34" charset="0"/>
                <a:buNone/>
              </a:pPr>
              <a:r>
                <a:rPr lang="en-US" sz="2400" dirty="0"/>
                <a:t>@</a:t>
              </a:r>
              <a:r>
                <a:rPr lang="en-US" sz="2400" dirty="0" err="1"/>
                <a:t>DavidLozzi</a:t>
              </a:r>
              <a:endParaRPr lang="en-US" sz="2400" dirty="0"/>
            </a:p>
            <a:p>
              <a:pPr marL="0" indent="0" algn="ctr">
                <a:buFont typeface="Arial" panose="020B0604020202020204" pitchFamily="34" charset="0"/>
                <a:buNone/>
              </a:pPr>
              <a:r>
                <a:rPr lang="en-US" sz="1800" dirty="0"/>
                <a:t>Solution Architect</a:t>
              </a:r>
            </a:p>
            <a:p>
              <a:pPr marL="0" indent="0" algn="ctr">
                <a:buFont typeface="Arial" panose="020B0604020202020204" pitchFamily="34" charset="0"/>
                <a:buNone/>
              </a:pPr>
              <a:r>
                <a:rPr lang="en-US" sz="1800" dirty="0"/>
                <a:t>Slalom Consulting</a:t>
              </a:r>
            </a:p>
          </p:txBody>
        </p:sp>
        <p:pic>
          <p:nvPicPr>
            <p:cNvPr id="10" name="Picture 9"/>
            <p:cNvPicPr>
              <a:picLocks noChangeAspect="1"/>
            </p:cNvPicPr>
            <p:nvPr/>
          </p:nvPicPr>
          <p:blipFill rotWithShape="1">
            <a:blip r:embed="rId4"/>
            <a:srcRect l="15001" t="12727" r="22173" b="16848"/>
            <a:stretch/>
          </p:blipFill>
          <p:spPr>
            <a:xfrm>
              <a:off x="5536094" y="3518159"/>
              <a:ext cx="1431487" cy="160464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grpSp>
      <p:grpSp>
        <p:nvGrpSpPr>
          <p:cNvPr id="16" name="Group 15"/>
          <p:cNvGrpSpPr/>
          <p:nvPr/>
        </p:nvGrpSpPr>
        <p:grpSpPr>
          <a:xfrm>
            <a:off x="1243472" y="1987651"/>
            <a:ext cx="4452478" cy="1676400"/>
            <a:chOff x="938672" y="1690689"/>
            <a:chExt cx="4452478" cy="1676400"/>
          </a:xfrm>
        </p:grpSpPr>
        <p:sp>
          <p:nvSpPr>
            <p:cNvPr id="8" name="Rectangle 7"/>
            <p:cNvSpPr/>
            <p:nvPr/>
          </p:nvSpPr>
          <p:spPr>
            <a:xfrm>
              <a:off x="938672" y="1690689"/>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101" t="4484" r="7958" b="29114"/>
            <a:stretch/>
          </p:blipFill>
          <p:spPr bwMode="auto">
            <a:xfrm>
              <a:off x="964725" y="1709739"/>
              <a:ext cx="1485900" cy="1627189"/>
            </a:xfrm>
            <a:prstGeom prst="rect">
              <a:avLst/>
            </a:prstGeom>
            <a:solidFill>
              <a:srgbClr val="FFFFFF">
                <a:shade val="85000"/>
              </a:srgbClr>
            </a:solidFill>
            <a:ln w="88900" cap="sq">
              <a:noFill/>
              <a:miter lim="800000"/>
            </a:ln>
            <a:effectLst/>
            <a:extLst/>
          </p:spPr>
        </p:pic>
        <p:sp>
          <p:nvSpPr>
            <p:cNvPr id="12" name="Content Placeholder 2"/>
            <p:cNvSpPr txBox="1">
              <a:spLocks/>
            </p:cNvSpPr>
            <p:nvPr/>
          </p:nvSpPr>
          <p:spPr>
            <a:xfrm>
              <a:off x="2960592" y="1709739"/>
              <a:ext cx="2231910" cy="1551621"/>
            </a:xfrm>
            <a:prstGeom prst="rect">
              <a:avLst/>
            </a:prstGeom>
          </p:spPr>
          <p:txBody>
            <a:bodyPr vert="horz" lIns="91440" tIns="45720" rIns="91440" bIns="45720" rtlCol="0">
              <a:normAutofit fontScale="925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Dimitri Ayrapetov</a:t>
              </a:r>
            </a:p>
            <a:p>
              <a:pPr marL="0" indent="0" algn="ctr">
                <a:buFont typeface="Arial" panose="020B0604020202020204" pitchFamily="34" charset="0"/>
                <a:buNone/>
              </a:pPr>
              <a:r>
                <a:rPr lang="en-US" sz="2400" dirty="0"/>
                <a:t>@</a:t>
              </a:r>
              <a:r>
                <a:rPr lang="en-US" sz="2400" dirty="0" err="1"/>
                <a:t>dayrapetov</a:t>
              </a:r>
              <a:endParaRPr lang="en-US" sz="2400" dirty="0"/>
            </a:p>
            <a:p>
              <a:pPr marL="0" indent="0" algn="ctr">
                <a:buFont typeface="Arial" panose="020B0604020202020204" pitchFamily="34" charset="0"/>
                <a:buNone/>
              </a:pPr>
              <a:r>
                <a:rPr lang="en-US" sz="1700" dirty="0"/>
                <a:t>SP Competency Lead</a:t>
              </a:r>
            </a:p>
            <a:p>
              <a:pPr marL="0" indent="0" algn="ctr">
                <a:buFont typeface="Arial" panose="020B0604020202020204" pitchFamily="34" charset="0"/>
                <a:buNone/>
              </a:pPr>
              <a:r>
                <a:rPr lang="en-US" sz="1800" dirty="0"/>
                <a:t>Cognizant</a:t>
              </a:r>
            </a:p>
          </p:txBody>
        </p:sp>
      </p:grpSp>
      <p:pic>
        <p:nvPicPr>
          <p:cNvPr id="18" name="Picture 4" descr="https://bos365-public.sharepoint.com/Graphics/BosO365-UG-Logo-650x2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829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This Month’s Sponsor:</a:t>
            </a:r>
          </a:p>
        </p:txBody>
      </p:sp>
      <p:sp>
        <p:nvSpPr>
          <p:cNvPr id="2" name="Content Placeholder 1"/>
          <p:cNvSpPr>
            <a:spLocks noGrp="1"/>
          </p:cNvSpPr>
          <p:nvPr>
            <p:ph idx="1"/>
          </p:nvPr>
        </p:nvSpPr>
        <p:spPr>
          <a:xfrm>
            <a:off x="-1" y="4047505"/>
            <a:ext cx="12188825" cy="464234"/>
          </a:xfrm>
        </p:spPr>
        <p:txBody>
          <a:bodyPr>
            <a:normAutofit lnSpcReduction="10000"/>
          </a:bodyPr>
          <a:lstStyle/>
          <a:p>
            <a:pPr marL="0" indent="0" algn="ctr">
              <a:buNone/>
            </a:pPr>
            <a:r>
              <a:rPr lang="en-US" dirty="0">
                <a:hlinkClick r:id="rId3"/>
              </a:rPr>
              <a:t>www.akumina.com</a:t>
            </a:r>
            <a:r>
              <a:rPr lang="en-US" dirty="0"/>
              <a:t> </a:t>
            </a:r>
          </a:p>
        </p:txBody>
      </p:sp>
      <p:sp>
        <p:nvSpPr>
          <p:cNvPr id="3" name="Footer Placeholder 2"/>
          <p:cNvSpPr>
            <a:spLocks noGrp="1"/>
          </p:cNvSpPr>
          <p:nvPr>
            <p:ph type="ftr" sz="quarter" idx="11"/>
          </p:nvPr>
        </p:nvSpPr>
        <p:spPr/>
        <p:txBody>
          <a:bodyPr/>
          <a:lstStyle/>
          <a:p>
            <a:r>
              <a:rPr lang="en-US"/>
              <a:t>Bos365 Presentations: http://1drv.ms/1MpIDUa </a:t>
            </a:r>
            <a:endParaRPr lang="en-US" dirty="0"/>
          </a:p>
        </p:txBody>
      </p:sp>
      <p:sp>
        <p:nvSpPr>
          <p:cNvPr id="8" name="TextBox 7"/>
          <p:cNvSpPr txBox="1"/>
          <p:nvPr/>
        </p:nvSpPr>
        <p:spPr>
          <a:xfrm>
            <a:off x="2141383" y="4754880"/>
            <a:ext cx="7906060" cy="1846659"/>
          </a:xfrm>
          <a:prstGeom prst="rect">
            <a:avLst/>
          </a:prstGeom>
          <a:noFill/>
        </p:spPr>
        <p:txBody>
          <a:bodyPr wrap="square" rtlCol="0">
            <a:spAutoFit/>
          </a:bodyPr>
          <a:lstStyle/>
          <a:p>
            <a:pPr algn="ctr"/>
            <a:endParaRPr lang="en-US" sz="4800" b="1" dirty="0"/>
          </a:p>
          <a:p>
            <a:pPr algn="ctr"/>
            <a:r>
              <a:rPr lang="en-US" sz="4800" b="1" dirty="0"/>
              <a:t>Thank you for your support!</a:t>
            </a:r>
          </a:p>
          <a:p>
            <a:pPr algn="ctr"/>
            <a:endParaRPr lang="en-US" dirty="0"/>
          </a:p>
        </p:txBody>
      </p:sp>
      <p:pic>
        <p:nvPicPr>
          <p:cNvPr id="4" name="Picture 3"/>
          <p:cNvPicPr>
            <a:picLocks noChangeAspect="1"/>
          </p:cNvPicPr>
          <p:nvPr/>
        </p:nvPicPr>
        <p:blipFill>
          <a:blip r:embed="rId4"/>
          <a:stretch>
            <a:fillRect/>
          </a:stretch>
        </p:blipFill>
        <p:spPr>
          <a:xfrm>
            <a:off x="4189411" y="2456846"/>
            <a:ext cx="3810000" cy="1047750"/>
          </a:xfrm>
          <a:prstGeom prst="rect">
            <a:avLst/>
          </a:prstGeom>
        </p:spPr>
      </p:pic>
    </p:spTree>
    <p:extLst>
      <p:ext uri="{BB962C8B-B14F-4D97-AF65-F5344CB8AC3E}">
        <p14:creationId xmlns:p14="http://schemas.microsoft.com/office/powerpoint/2010/main" val="4957958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What’s new with Office 365?</a:t>
            </a:r>
          </a:p>
        </p:txBody>
      </p:sp>
      <p:sp>
        <p:nvSpPr>
          <p:cNvPr id="6" name="Text Placeholder 5"/>
          <p:cNvSpPr>
            <a:spLocks noGrp="1"/>
          </p:cNvSpPr>
          <p:nvPr>
            <p:ph type="body" idx="1"/>
          </p:nvPr>
        </p:nvSpPr>
        <p:spPr/>
        <p:txBody>
          <a:bodyPr/>
          <a:lstStyle/>
          <a:p>
            <a:r>
              <a:rPr lang="en-US" dirty="0"/>
              <a:t>June 29 – July 21 2016</a:t>
            </a:r>
          </a:p>
        </p:txBody>
      </p:sp>
      <p:sp>
        <p:nvSpPr>
          <p:cNvPr id="4" name="Footer Placeholder 3"/>
          <p:cNvSpPr>
            <a:spLocks noGrp="1"/>
          </p:cNvSpPr>
          <p:nvPr>
            <p:ph type="ftr" sz="quarter" idx="11"/>
          </p:nvPr>
        </p:nvSpPr>
        <p:spPr/>
        <p:txBody>
          <a:bodyPr/>
          <a:lstStyle/>
          <a:p>
            <a:r>
              <a:rPr lang="en-US"/>
              <a:t>Bos365 Presentations: http://1drv.ms/1MpIDUa </a:t>
            </a:r>
            <a:endParaRPr lang="en-US" dirty="0"/>
          </a:p>
        </p:txBody>
      </p:sp>
    </p:spTree>
    <p:extLst>
      <p:ext uri="{BB962C8B-B14F-4D97-AF65-F5344CB8AC3E}">
        <p14:creationId xmlns:p14="http://schemas.microsoft.com/office/powerpoint/2010/main" val="113413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Introducing free Skype Meetings</a:t>
            </a:r>
            <a:endParaRPr lang="en-US" sz="2900" b="1" dirty="0"/>
          </a:p>
        </p:txBody>
      </p:sp>
      <p:sp>
        <p:nvSpPr>
          <p:cNvPr id="3" name="Text Placeholder 2"/>
          <p:cNvSpPr>
            <a:spLocks noGrp="1"/>
          </p:cNvSpPr>
          <p:nvPr>
            <p:ph type="body" sz="quarter" idx="13"/>
          </p:nvPr>
        </p:nvSpPr>
        <p:spPr>
          <a:xfrm>
            <a:off x="838092" y="6472220"/>
            <a:ext cx="11201400" cy="374135"/>
          </a:xfrm>
        </p:spPr>
        <p:txBody>
          <a:bodyPr/>
          <a:lstStyle/>
          <a:p>
            <a:pPr algn="ctr"/>
            <a:r>
              <a:rPr lang="en-US" dirty="0">
                <a:hlinkClick r:id="rId2"/>
              </a:rPr>
              <a:t>https://blogs.office.com/2016/07/05/introducing-free-skype-meetings/</a:t>
            </a:r>
            <a:r>
              <a:rPr lang="en-US" dirty="0"/>
              <a:t> </a:t>
            </a:r>
          </a:p>
        </p:txBody>
      </p:sp>
      <p:sp>
        <p:nvSpPr>
          <p:cNvPr id="4" name="Text Placeholder 3"/>
          <p:cNvSpPr>
            <a:spLocks noGrp="1"/>
          </p:cNvSpPr>
          <p:nvPr>
            <p:ph type="body" sz="quarter" idx="14"/>
          </p:nvPr>
        </p:nvSpPr>
        <p:spPr>
          <a:xfrm>
            <a:off x="837983" y="1100296"/>
            <a:ext cx="11201618" cy="1522324"/>
          </a:xfrm>
        </p:spPr>
        <p:txBody>
          <a:bodyPr>
            <a:normAutofit/>
          </a:bodyPr>
          <a:lstStyle/>
          <a:p>
            <a:pPr fontAlgn="base"/>
            <a:r>
              <a:rPr lang="en-US" dirty="0"/>
              <a:t>Anyone in the U.S. with a business email address and whose organization doesn’t already have Office 365 can sign up for free Skype Meetings at</a:t>
            </a:r>
            <a:r>
              <a:rPr lang="en-US" dirty="0">
                <a:hlinkClick r:id="rId3"/>
              </a:rPr>
              <a:t> www.skype.com/meetings</a:t>
            </a:r>
            <a:r>
              <a:rPr lang="en-US" dirty="0"/>
              <a:t>. Once you sign up, you can set up meetings for up to 10 people for the first 60 days and up to 3 people thereafter. All you need is a device with an Internet browser, a microphone, speaker and camera, which are included on many devices.</a:t>
            </a:r>
          </a:p>
        </p:txBody>
      </p:sp>
      <p:pic>
        <p:nvPicPr>
          <p:cNvPr id="5" name="Picture 4"/>
          <p:cNvPicPr>
            <a:picLocks noChangeAspect="1"/>
          </p:cNvPicPr>
          <p:nvPr/>
        </p:nvPicPr>
        <p:blipFill>
          <a:blip r:embed="rId4"/>
          <a:stretch>
            <a:fillRect/>
          </a:stretch>
        </p:blipFill>
        <p:spPr>
          <a:xfrm>
            <a:off x="3158749" y="2271688"/>
            <a:ext cx="6560086" cy="3971927"/>
          </a:xfrm>
          <a:prstGeom prst="rect">
            <a:avLst/>
          </a:prstGeom>
        </p:spPr>
      </p:pic>
    </p:spTree>
    <p:extLst>
      <p:ext uri="{BB962C8B-B14F-4D97-AF65-F5344CB8AC3E}">
        <p14:creationId xmlns:p14="http://schemas.microsoft.com/office/powerpoint/2010/main" val="16159480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Skype for Business Mac Preview adds contacts, presence and IM</a:t>
            </a:r>
            <a:endParaRPr lang="en-US" sz="2900" b="1" dirty="0"/>
          </a:p>
        </p:txBody>
      </p:sp>
      <p:sp>
        <p:nvSpPr>
          <p:cNvPr id="3" name="Text Placeholder 2"/>
          <p:cNvSpPr>
            <a:spLocks noGrp="1"/>
          </p:cNvSpPr>
          <p:nvPr>
            <p:ph type="body" sz="quarter" idx="13"/>
          </p:nvPr>
        </p:nvSpPr>
        <p:spPr>
          <a:xfrm>
            <a:off x="838092" y="6472220"/>
            <a:ext cx="11201400" cy="374135"/>
          </a:xfrm>
        </p:spPr>
        <p:txBody>
          <a:bodyPr/>
          <a:lstStyle/>
          <a:p>
            <a:pPr algn="ctr"/>
            <a:r>
              <a:rPr lang="en-US" dirty="0">
                <a:hlinkClick r:id="rId2"/>
              </a:rPr>
              <a:t>https://blogs.office.com/2016/07/05/skype-for-business-mac-preview-adds-contacts-presence-and-im/</a:t>
            </a:r>
            <a:r>
              <a:rPr lang="en-US" dirty="0"/>
              <a:t> </a:t>
            </a:r>
          </a:p>
        </p:txBody>
      </p:sp>
      <p:sp>
        <p:nvSpPr>
          <p:cNvPr id="4" name="Text Placeholder 3"/>
          <p:cNvSpPr>
            <a:spLocks noGrp="1"/>
          </p:cNvSpPr>
          <p:nvPr>
            <p:ph type="body" sz="quarter" idx="14"/>
          </p:nvPr>
        </p:nvSpPr>
        <p:spPr>
          <a:xfrm>
            <a:off x="837983" y="1100296"/>
            <a:ext cx="11201618" cy="1522324"/>
          </a:xfrm>
        </p:spPr>
        <p:txBody>
          <a:bodyPr>
            <a:normAutofit fontScale="92500" lnSpcReduction="10000"/>
          </a:bodyPr>
          <a:lstStyle/>
          <a:p>
            <a:r>
              <a:rPr lang="en-US" b="1" dirty="0"/>
              <a:t>Contacts and presence</a:t>
            </a:r>
            <a:r>
              <a:rPr lang="en-US" dirty="0"/>
              <a:t>—See whether a contact is offline or online, whether they’re busy, in a meeting or available, and easily start an IM conversation.</a:t>
            </a:r>
          </a:p>
          <a:p>
            <a:r>
              <a:rPr lang="en-US" b="1" dirty="0"/>
              <a:t>Peer-to-peer (P2P) calling</a:t>
            </a:r>
            <a:r>
              <a:rPr lang="en-US" dirty="0"/>
              <a:t>—Call other Skype for Business users directly using voiceover IP.</a:t>
            </a:r>
          </a:p>
          <a:p>
            <a:r>
              <a:rPr lang="en-US" b="1" dirty="0"/>
              <a:t>Group video calling</a:t>
            </a:r>
            <a:r>
              <a:rPr lang="en-US" dirty="0"/>
              <a:t>—Now you can see up to four meeting participants simultaneously.</a:t>
            </a:r>
          </a:p>
          <a:p>
            <a:r>
              <a:rPr lang="en-US" b="1" dirty="0"/>
              <a:t>Conversation history</a:t>
            </a:r>
            <a:r>
              <a:rPr lang="en-US" dirty="0"/>
              <a:t>—View a list of previous conversations and restart them at will.</a:t>
            </a:r>
          </a:p>
        </p:txBody>
      </p:sp>
      <p:pic>
        <p:nvPicPr>
          <p:cNvPr id="6" name="Picture 5"/>
          <p:cNvPicPr>
            <a:picLocks noChangeAspect="1"/>
          </p:cNvPicPr>
          <p:nvPr/>
        </p:nvPicPr>
        <p:blipFill>
          <a:blip r:embed="rId3"/>
          <a:stretch>
            <a:fillRect/>
          </a:stretch>
        </p:blipFill>
        <p:spPr>
          <a:xfrm>
            <a:off x="3547419" y="2740082"/>
            <a:ext cx="5782745" cy="3614675"/>
          </a:xfrm>
          <a:prstGeom prst="rect">
            <a:avLst/>
          </a:prstGeom>
        </p:spPr>
      </p:pic>
    </p:spTree>
    <p:extLst>
      <p:ext uri="{BB962C8B-B14F-4D97-AF65-F5344CB8AC3E}">
        <p14:creationId xmlns:p14="http://schemas.microsoft.com/office/powerpoint/2010/main" val="16291381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Skype for Business Updates</a:t>
            </a:r>
            <a:endParaRPr lang="en-US" sz="2900" b="1" dirty="0"/>
          </a:p>
        </p:txBody>
      </p:sp>
      <p:sp>
        <p:nvSpPr>
          <p:cNvPr id="3" name="Text Placeholder 2"/>
          <p:cNvSpPr>
            <a:spLocks noGrp="1"/>
          </p:cNvSpPr>
          <p:nvPr>
            <p:ph type="body" sz="quarter" idx="13"/>
          </p:nvPr>
        </p:nvSpPr>
        <p:spPr>
          <a:xfrm>
            <a:off x="838092" y="6472220"/>
            <a:ext cx="11201400" cy="374135"/>
          </a:xfrm>
        </p:spPr>
        <p:txBody>
          <a:bodyPr/>
          <a:lstStyle/>
          <a:p>
            <a:pPr algn="ctr"/>
            <a:r>
              <a:rPr lang="en-US" dirty="0">
                <a:hlinkClick r:id="rId2"/>
              </a:rPr>
              <a:t>https://blogs.office.com/2016/07/12/office-news-at-wpc-2016/</a:t>
            </a:r>
            <a:r>
              <a:rPr lang="en-US" dirty="0"/>
              <a:t> </a:t>
            </a:r>
          </a:p>
        </p:txBody>
      </p:sp>
      <p:sp>
        <p:nvSpPr>
          <p:cNvPr id="4" name="Text Placeholder 3"/>
          <p:cNvSpPr>
            <a:spLocks noGrp="1"/>
          </p:cNvSpPr>
          <p:nvPr>
            <p:ph type="body" sz="quarter" idx="14"/>
          </p:nvPr>
        </p:nvSpPr>
        <p:spPr>
          <a:xfrm>
            <a:off x="837983" y="1100296"/>
            <a:ext cx="11201618" cy="3065304"/>
          </a:xfrm>
        </p:spPr>
        <p:txBody>
          <a:bodyPr>
            <a:noAutofit/>
          </a:bodyPr>
          <a:lstStyle/>
          <a:p>
            <a:pPr marL="285750" indent="-285750">
              <a:buFont typeface="Arial" panose="020B0604020202020204" pitchFamily="34" charset="0"/>
              <a:buChar char="•"/>
            </a:pPr>
            <a:r>
              <a:rPr lang="en-US" sz="2000" b="1" dirty="0"/>
              <a:t>Skype Operations Framework (SOF) - </a:t>
            </a:r>
            <a:r>
              <a:rPr lang="en-US" sz="2000" dirty="0"/>
              <a:t>an end-to-end planning, deployment and operations methodology for Skype for Business. </a:t>
            </a:r>
            <a:r>
              <a:rPr lang="en-US" sz="2000" dirty="0">
                <a:hlinkClick r:id="rId3"/>
              </a:rPr>
              <a:t>https://www.skypeoperationsframework.com/</a:t>
            </a:r>
            <a:endParaRPr lang="en-US" sz="2000" dirty="0"/>
          </a:p>
          <a:p>
            <a:pPr marL="285750" indent="-285750">
              <a:buFont typeface="Arial" panose="020B0604020202020204" pitchFamily="34" charset="0"/>
              <a:buChar char="•"/>
            </a:pPr>
            <a:r>
              <a:rPr lang="en-US" sz="2000" dirty="0"/>
              <a:t>PSTN Conferencing is now available to customers in 92 countries including Venezuela, Uruguay, Vietnam and Kenya added this month. In addition, PSTN Calling is now available in both the UK and U.S., providing inbound and outbound calling, voicemail, phone numbers and calling plans.</a:t>
            </a:r>
          </a:p>
          <a:p>
            <a:pPr marL="285750" indent="-285750">
              <a:buFont typeface="Arial" panose="020B0604020202020204" pitchFamily="34" charset="0"/>
              <a:buChar char="•"/>
            </a:pPr>
            <a:r>
              <a:rPr lang="en-US" sz="2000" dirty="0"/>
              <a:t>Office 365 customers will be getting a preview of automatic transcription and translation in Skype Meeting Broadcast by the end of 2016</a:t>
            </a:r>
          </a:p>
        </p:txBody>
      </p:sp>
    </p:spTree>
    <p:extLst>
      <p:ext uri="{BB962C8B-B14F-4D97-AF65-F5344CB8AC3E}">
        <p14:creationId xmlns:p14="http://schemas.microsoft.com/office/powerpoint/2010/main" val="2583858667"/>
      </p:ext>
    </p:extLst>
  </p:cSld>
  <p:clrMapOvr>
    <a:masterClrMapping/>
  </p:clrMapOvr>
  <p:transition>
    <p:fade/>
  </p:transition>
</p:sld>
</file>

<file path=ppt/theme/theme1.xml><?xml version="1.0" encoding="utf-8"?>
<a:theme xmlns:a="http://schemas.openxmlformats.org/drawingml/2006/main" name="Bos365 December 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A995D35632C64E8F3B58AEA10AAE2A" ma:contentTypeVersion="4" ma:contentTypeDescription="Create a new document." ma:contentTypeScope="" ma:versionID="f7db8ffaa7b33f11544263e91d280e68">
  <xsd:schema xmlns:xsd="http://www.w3.org/2001/XMLSchema" xmlns:xs="http://www.w3.org/2001/XMLSchema" xmlns:p="http://schemas.microsoft.com/office/2006/metadata/properties" xmlns:ns2="2c24aa78-7cfe-4c4e-8d21-eb54ef605319" xmlns:ns3="f485920e-e6dd-4165-bc1f-f63aa9f717f1" targetNamespace="http://schemas.microsoft.com/office/2006/metadata/properties" ma:root="true" ma:fieldsID="3f3d24b0f805988d0581e8e7d90abdef" ns2:_="" ns3:_="">
    <xsd:import namespace="2c24aa78-7cfe-4c4e-8d21-eb54ef605319"/>
    <xsd:import namespace="f485920e-e6dd-4165-bc1f-f63aa9f717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4aa78-7cfe-4c4e-8d21-eb54ef605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85920e-e6dd-4165-bc1f-f63aa9f71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BD20B-BEBB-4706-A40A-D6ADB7DF648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b54011d-22f6-43fc-8955-98b3b5ab6af3"/>
    <ds:schemaRef ds:uri="http://www.w3.org/XML/1998/namespace"/>
    <ds:schemaRef ds:uri="http://purl.org/dc/elements/1.1/"/>
  </ds:schemaRefs>
</ds:datastoreItem>
</file>

<file path=customXml/itemProps2.xml><?xml version="1.0" encoding="utf-8"?>
<ds:datastoreItem xmlns:ds="http://schemas.openxmlformats.org/officeDocument/2006/customXml" ds:itemID="{7B5EA721-CC9C-4639-A775-DEDF4DBCE2F9}"/>
</file>

<file path=customXml/itemProps3.xml><?xml version="1.0" encoding="utf-8"?>
<ds:datastoreItem xmlns:ds="http://schemas.openxmlformats.org/officeDocument/2006/customXml" ds:itemID="{97AC56A1-76C7-49DF-B8DB-D78256D02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941</Words>
  <Application>Microsoft Office PowerPoint</Application>
  <PresentationFormat>Custom</PresentationFormat>
  <Paragraphs>198</Paragraphs>
  <Slides>32</Slides>
  <Notes>21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Segoe UI</vt:lpstr>
      <vt:lpstr>Segoe UI Light</vt:lpstr>
      <vt:lpstr>Wingdings</vt:lpstr>
      <vt:lpstr>Bos365 December 2015</vt:lpstr>
      <vt:lpstr>PowerPoint Presentation</vt:lpstr>
      <vt:lpstr>Agenda</vt:lpstr>
      <vt:lpstr>Welcome to the</vt:lpstr>
      <vt:lpstr>Meet the Organizers</vt:lpstr>
      <vt:lpstr>This Month’s Sponsor:</vt:lpstr>
      <vt:lpstr>What’s new with Office 365?</vt:lpstr>
      <vt:lpstr>Introducing free Skype Meetings</vt:lpstr>
      <vt:lpstr>Skype for Business Mac Preview adds contacts, presence and IM</vt:lpstr>
      <vt:lpstr>Skype for Business Updates</vt:lpstr>
      <vt:lpstr>Announcing the public preview of the new Office 365 Network online community</vt:lpstr>
      <vt:lpstr>Bring in business 24/7 with Microsoft Bookings</vt:lpstr>
      <vt:lpstr>Hand in Hand:  Information Architecture and Search  Beatrice Baciu </vt:lpstr>
      <vt:lpstr>&lt;/Presentation&gt;</vt:lpstr>
      <vt:lpstr>Upcoming Community events</vt:lpstr>
      <vt:lpstr>Boston Area SharePoint Users Group</vt:lpstr>
      <vt:lpstr>SharePoint Saturday Boston!</vt:lpstr>
      <vt:lpstr>Skype for Biz Users Group</vt:lpstr>
      <vt:lpstr>Granite State SharePoint User Group</vt:lpstr>
      <vt:lpstr>Rhode Island SharePoint User Group</vt:lpstr>
      <vt:lpstr>Connecticut SharePoint User Group</vt:lpstr>
      <vt:lpstr>Boston Azure Cloud User Group</vt:lpstr>
      <vt:lpstr>InfoGovCon</vt:lpstr>
      <vt:lpstr>SharePoint Saturdays</vt:lpstr>
      <vt:lpstr>Coming Up:</vt:lpstr>
      <vt:lpstr>Other Community Announcements</vt:lpstr>
      <vt:lpstr>Member Benefits</vt:lpstr>
      <vt:lpstr> </vt:lpstr>
      <vt:lpstr> </vt:lpstr>
      <vt:lpstr>Raffle</vt:lpstr>
      <vt:lpstr>Thank You!</vt:lpstr>
      <vt:lpstr>Thanks to all of our past sponsors!</vt:lpstr>
      <vt:lpstr>#Drink365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Bos365 April 2016</dc:title>
  <dc:creator/>
  <cp:keywords>Streamline Your IT</cp:keywords>
  <cp:lastModifiedBy/>
  <cp:revision>39</cp:revision>
  <dcterms:created xsi:type="dcterms:W3CDTF">2014-02-22T19:01:15Z</dcterms:created>
  <dcterms:modified xsi:type="dcterms:W3CDTF">2016-07-21T16:57:14Z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0x01010005A995D35632C64E8F3B58AEA10AAE2A</vt:lpwstr>
  </property>
  <property fmtid="{D5CDD505-2E9C-101B-9397-08002B2CF9AE}" pid="3" name="IsMyDocuments">
    <vt:bool>true</vt:bool>
  </property>
  <property fmtid="{D5CDD505-2E9C-101B-9397-08002B2CF9AE}" pid="4" name="Order">
    <vt:r8>3000</vt:r8>
  </property>
</Properties>
</file>